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6" r:id="rId1"/>
  </p:sldMasterIdLst>
  <p:notesMasterIdLst>
    <p:notesMasterId r:id="rId8"/>
  </p:notesMasterIdLst>
  <p:sldIdLst>
    <p:sldId id="256" r:id="rId2"/>
    <p:sldId id="264" r:id="rId3"/>
    <p:sldId id="259" r:id="rId4"/>
    <p:sldId id="261" r:id="rId5"/>
    <p:sldId id="265" r:id="rId6"/>
    <p:sldId id="266" r:id="rId7"/>
  </p:sldIdLst>
  <p:sldSz cx="24384000" cy="13716000"/>
  <p:notesSz cx="6794500" cy="9931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5C07F1-4DDE-F099-E32F-14912E1BD4E2}" name="Mika Kortelainen" initials="MK" userId="Mika Kortelaine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5" d="100"/>
          <a:sy n="35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4" d="100"/>
          <a:sy n="114" d="100"/>
        </p:scale>
        <p:origin x="13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4283" cy="498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8645" y="0"/>
            <a:ext cx="2944283" cy="498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33107"/>
            <a:ext cx="2944283" cy="49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2305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93265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38059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Mukautettu asettelu">
  <p:cSld name="9_Mukautettu asettelu">
    <p:bg>
      <p:bgPr>
        <a:solidFill>
          <a:schemeClr val="dk2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>
            <a:spLocks noGrp="1"/>
          </p:cNvSpPr>
          <p:nvPr>
            <p:ph type="title"/>
          </p:nvPr>
        </p:nvSpPr>
        <p:spPr>
          <a:xfrm>
            <a:off x="1676400" y="5766899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Calibri"/>
              <a:buNone/>
              <a:defRPr sz="96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body" idx="1"/>
          </p:nvPr>
        </p:nvSpPr>
        <p:spPr>
          <a:xfrm>
            <a:off x="1676400" y="1771745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Calibri"/>
              <a:buNone/>
              <a:defRPr sz="66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2"/>
          </p:nvPr>
        </p:nvSpPr>
        <p:spPr>
          <a:xfrm>
            <a:off x="1676400" y="2856646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8" name="Google Shape;18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454" y="11772077"/>
            <a:ext cx="1804218" cy="993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Image Half Full">
  <p:cSld name="18_Image Half Full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621943" y="3160738"/>
            <a:ext cx="10942861" cy="8399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>
            <a:spLocks noGrp="1"/>
          </p:cNvSpPr>
          <p:nvPr>
            <p:ph type="pic" idx="2"/>
          </p:nvPr>
        </p:nvSpPr>
        <p:spPr>
          <a:xfrm>
            <a:off x="13460186" y="0"/>
            <a:ext cx="10923814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4"/>
          <p:cNvSpPr txBox="1">
            <a:spLocks noGrp="1"/>
          </p:cNvSpPr>
          <p:nvPr>
            <p:ph type="sldNum" idx="12"/>
          </p:nvPr>
        </p:nvSpPr>
        <p:spPr>
          <a:xfrm>
            <a:off x="17624213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Forum Yhteiskuntaoppi 3, Luku 1</a:t>
            </a:r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title"/>
          </p:nvPr>
        </p:nvSpPr>
        <p:spPr>
          <a:xfrm>
            <a:off x="1621944" y="730251"/>
            <a:ext cx="10997318" cy="213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Mukautettu asettelu">
  <p:cSld name="7_Mukautettu asettelu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676400" y="3730513"/>
            <a:ext cx="21031199" cy="8145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marL="914400" lvl="1" indent="-571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ldNum" idx="12"/>
          </p:nvPr>
        </p:nvSpPr>
        <p:spPr>
          <a:xfrm>
            <a:off x="17221200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Forum Yhteiskuntaoppi 3, Luku 1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Image Half Full">
  <p:cSld name="4_Image Half Full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>
            <a:spLocks noGrp="1"/>
          </p:cNvSpPr>
          <p:nvPr>
            <p:ph type="title"/>
          </p:nvPr>
        </p:nvSpPr>
        <p:spPr>
          <a:xfrm>
            <a:off x="1649187" y="730250"/>
            <a:ext cx="21463873" cy="162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"/>
          <p:cNvSpPr/>
          <p:nvPr/>
        </p:nvSpPr>
        <p:spPr>
          <a:xfrm>
            <a:off x="8404703" y="4080086"/>
            <a:ext cx="3941487" cy="69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24"/>
              <a:buFont typeface="Arial"/>
              <a:buNone/>
            </a:pPr>
            <a:endParaRPr sz="3024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1"/>
          </p:nvPr>
        </p:nvSpPr>
        <p:spPr>
          <a:xfrm>
            <a:off x="1676400" y="3061052"/>
            <a:ext cx="10069463" cy="833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marL="914400" lvl="1" indent="-571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2"/>
          </p:nvPr>
        </p:nvSpPr>
        <p:spPr>
          <a:xfrm>
            <a:off x="13041150" y="3061052"/>
            <a:ext cx="10069463" cy="833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marL="914400" lvl="1" indent="-571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17624213" y="12255499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Forum Yhteiskuntaoppi 3, Luku 1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age Half Full">
  <p:cSld name="8_Image Half Full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>
            <a:spLocks noGrp="1"/>
          </p:cNvSpPr>
          <p:nvPr>
            <p:ph type="pic" idx="2"/>
          </p:nvPr>
        </p:nvSpPr>
        <p:spPr>
          <a:xfrm>
            <a:off x="1" y="0"/>
            <a:ext cx="10923814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1381014" y="730250"/>
            <a:ext cx="11732046" cy="2183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11381015" y="3536295"/>
            <a:ext cx="11732048" cy="8691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sldNum" idx="12"/>
          </p:nvPr>
        </p:nvSpPr>
        <p:spPr>
          <a:xfrm>
            <a:off x="17624213" y="12321661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Forum Yhteiskuntaoppi 3, Luku 1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Image Half Full">
  <p:cSld name="14_Image Half Full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832756" y="493828"/>
            <a:ext cx="22789244" cy="1939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1"/>
          </p:nvPr>
        </p:nvSpPr>
        <p:spPr>
          <a:xfrm>
            <a:off x="826867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>
            <a:spLocks noGrp="1"/>
          </p:cNvSpPr>
          <p:nvPr>
            <p:ph type="pic" idx="2"/>
          </p:nvPr>
        </p:nvSpPr>
        <p:spPr>
          <a:xfrm>
            <a:off x="827319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8"/>
          <p:cNvSpPr txBox="1">
            <a:spLocks noGrp="1"/>
          </p:cNvSpPr>
          <p:nvPr>
            <p:ph type="body" idx="3"/>
          </p:nvPr>
        </p:nvSpPr>
        <p:spPr>
          <a:xfrm>
            <a:off x="6652041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>
            <a:spLocks noGrp="1"/>
          </p:cNvSpPr>
          <p:nvPr>
            <p:ph type="pic" idx="4"/>
          </p:nvPr>
        </p:nvSpPr>
        <p:spPr>
          <a:xfrm>
            <a:off x="6652493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8"/>
          <p:cNvSpPr txBox="1">
            <a:spLocks noGrp="1"/>
          </p:cNvSpPr>
          <p:nvPr>
            <p:ph type="body" idx="5"/>
          </p:nvPr>
        </p:nvSpPr>
        <p:spPr>
          <a:xfrm>
            <a:off x="12511727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>
            <a:spLocks noGrp="1"/>
          </p:cNvSpPr>
          <p:nvPr>
            <p:ph type="pic" idx="6"/>
          </p:nvPr>
        </p:nvSpPr>
        <p:spPr>
          <a:xfrm>
            <a:off x="12512179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8"/>
          <p:cNvSpPr txBox="1">
            <a:spLocks noGrp="1"/>
          </p:cNvSpPr>
          <p:nvPr>
            <p:ph type="body" idx="7"/>
          </p:nvPr>
        </p:nvSpPr>
        <p:spPr>
          <a:xfrm>
            <a:off x="18390370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>
            <a:spLocks noGrp="1"/>
          </p:cNvSpPr>
          <p:nvPr>
            <p:ph type="pic" idx="8"/>
          </p:nvPr>
        </p:nvSpPr>
        <p:spPr>
          <a:xfrm>
            <a:off x="18390823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8"/>
          <p:cNvSpPr txBox="1">
            <a:spLocks noGrp="1"/>
          </p:cNvSpPr>
          <p:nvPr>
            <p:ph type="sldNum" idx="12"/>
          </p:nvPr>
        </p:nvSpPr>
        <p:spPr>
          <a:xfrm>
            <a:off x="18076984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ftr" idx="11"/>
          </p:nvPr>
        </p:nvSpPr>
        <p:spPr>
          <a:xfrm>
            <a:off x="820615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Forum Yhteiskuntaoppi 3, Luku 1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Image Half Full">
  <p:cSld name="22_Image Half Full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 txBox="1">
            <a:spLocks noGrp="1"/>
          </p:cNvSpPr>
          <p:nvPr>
            <p:ph type="title"/>
          </p:nvPr>
        </p:nvSpPr>
        <p:spPr>
          <a:xfrm>
            <a:off x="832756" y="493828"/>
            <a:ext cx="22789244" cy="1939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9"/>
          <p:cNvSpPr txBox="1">
            <a:spLocks noGrp="1"/>
          </p:cNvSpPr>
          <p:nvPr>
            <p:ph type="body" idx="1"/>
          </p:nvPr>
        </p:nvSpPr>
        <p:spPr>
          <a:xfrm>
            <a:off x="772971" y="4437888"/>
            <a:ext cx="10959888" cy="658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body" idx="2"/>
          </p:nvPr>
        </p:nvSpPr>
        <p:spPr>
          <a:xfrm>
            <a:off x="12595591" y="4463288"/>
            <a:ext cx="10959888" cy="658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body" idx="3"/>
          </p:nvPr>
        </p:nvSpPr>
        <p:spPr>
          <a:xfrm>
            <a:off x="772920" y="3184914"/>
            <a:ext cx="10960608" cy="997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75757"/>
              </a:buClr>
              <a:buSzPts val="4800"/>
              <a:buFont typeface="Calibri"/>
              <a:buNone/>
              <a:defRPr sz="4800" b="1">
                <a:solidFill>
                  <a:srgbClr val="575757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9"/>
          <p:cNvSpPr txBox="1">
            <a:spLocks noGrp="1"/>
          </p:cNvSpPr>
          <p:nvPr>
            <p:ph type="body" idx="4"/>
          </p:nvPr>
        </p:nvSpPr>
        <p:spPr>
          <a:xfrm>
            <a:off x="12590711" y="3221626"/>
            <a:ext cx="11020318" cy="997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75757"/>
              </a:buClr>
              <a:buSzPts val="4800"/>
              <a:buFont typeface="Calibri"/>
              <a:buNone/>
              <a:defRPr sz="4800" b="1">
                <a:solidFill>
                  <a:srgbClr val="575757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7" name="Google Shape;77;p9"/>
          <p:cNvCxnSpPr/>
          <p:nvPr/>
        </p:nvCxnSpPr>
        <p:spPr>
          <a:xfrm>
            <a:off x="768588" y="4204109"/>
            <a:ext cx="10964271" cy="0"/>
          </a:xfrm>
          <a:prstGeom prst="straightConnector1">
            <a:avLst/>
          </a:prstGeom>
          <a:noFill/>
          <a:ln w="88900" cap="flat" cmpd="sng">
            <a:solidFill>
              <a:srgbClr val="575757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8" name="Google Shape;78;p9"/>
          <p:cNvCxnSpPr/>
          <p:nvPr/>
        </p:nvCxnSpPr>
        <p:spPr>
          <a:xfrm>
            <a:off x="12591208" y="4204109"/>
            <a:ext cx="10964271" cy="0"/>
          </a:xfrm>
          <a:prstGeom prst="straightConnector1">
            <a:avLst/>
          </a:prstGeom>
          <a:noFill/>
          <a:ln w="88900" cap="flat" cmpd="sng">
            <a:solidFill>
              <a:srgbClr val="57575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9" name="Google Shape;79;p9"/>
          <p:cNvSpPr txBox="1">
            <a:spLocks noGrp="1"/>
          </p:cNvSpPr>
          <p:nvPr>
            <p:ph type="sldNum" idx="12"/>
          </p:nvPr>
        </p:nvSpPr>
        <p:spPr>
          <a:xfrm>
            <a:off x="18076984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ftr" idx="11"/>
          </p:nvPr>
        </p:nvSpPr>
        <p:spPr>
          <a:xfrm>
            <a:off x="832756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Forum Yhteiskuntaoppi 3, Luku 1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676400" y="3651250"/>
            <a:ext cx="21031199" cy="81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508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17275656" y="12255499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fi-FI"/>
              <a:t>Forum Yhteiskuntaoppi 3, Luku 1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 txBox="1">
            <a:spLocks noGrp="1"/>
          </p:cNvSpPr>
          <p:nvPr>
            <p:ph type="title"/>
          </p:nvPr>
        </p:nvSpPr>
        <p:spPr>
          <a:xfrm>
            <a:off x="1676400" y="5766899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fi-FI" dirty="0"/>
              <a:t>15. Turvallisuus on perustarve</a:t>
            </a:r>
            <a:br>
              <a:rPr lang="fi-FI" dirty="0"/>
            </a:br>
            <a:br>
              <a:rPr lang="fi-FI" dirty="0"/>
            </a:br>
            <a:r>
              <a:rPr lang="fi-FI" dirty="0"/>
              <a:t>Virittely: Katso video nuorten peloista ja toiveista</a:t>
            </a:r>
          </a:p>
        </p:txBody>
      </p:sp>
      <p:sp>
        <p:nvSpPr>
          <p:cNvPr id="86" name="Google Shape;86;p10"/>
          <p:cNvSpPr txBox="1">
            <a:spLocks noGrp="1"/>
          </p:cNvSpPr>
          <p:nvPr>
            <p:ph type="body" idx="2"/>
          </p:nvPr>
        </p:nvSpPr>
        <p:spPr>
          <a:xfrm>
            <a:off x="1676400" y="2856646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fi-FI"/>
              <a:t>3</a:t>
            </a:r>
            <a:endParaRPr/>
          </a:p>
        </p:txBody>
      </p:sp>
      <p:sp>
        <p:nvSpPr>
          <p:cNvPr id="87" name="Google Shape;87;p10"/>
          <p:cNvSpPr txBox="1">
            <a:spLocks noGrp="1"/>
          </p:cNvSpPr>
          <p:nvPr>
            <p:ph type="body" idx="1"/>
          </p:nvPr>
        </p:nvSpPr>
        <p:spPr>
          <a:xfrm>
            <a:off x="1676400" y="1771745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Calibri"/>
              <a:buNone/>
            </a:pPr>
            <a:r>
              <a:rPr lang="fi-FI" dirty="0"/>
              <a:t>Forum Yhteiskuntaoppi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ct val="100000"/>
              <a:buFont typeface="Calibri"/>
              <a:buNone/>
            </a:pPr>
            <a:r>
              <a:rPr lang="fi-FI"/>
              <a:t>Katso video nuorten peloista ja toiveista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07" name="Google Shape;107;p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</a:pPr>
            <a:r>
              <a:rPr lang="fi-FI" dirty="0"/>
              <a:t>Katso katkelma Ylen </a:t>
            </a:r>
            <a:r>
              <a:rPr lang="fi-FI" i="1" dirty="0"/>
              <a:t>Moi</a:t>
            </a:r>
            <a:r>
              <a:rPr lang="fi-FI" dirty="0"/>
              <a:t>-ohjelman jaksosta </a:t>
            </a:r>
            <a:r>
              <a:rPr lang="fi-FI" i="1" dirty="0"/>
              <a:t>Nuorten pelot ja toiveet </a:t>
            </a:r>
            <a:r>
              <a:rPr lang="fi-FI" dirty="0"/>
              <a:t>(1984). Vastaa kysymyksiin.</a:t>
            </a:r>
          </a:p>
          <a:p>
            <a:pPr marL="1143000" lvl="0" indent="-1143000" algn="l" rtl="0">
              <a:spcBef>
                <a:spcPts val="0"/>
              </a:spcBef>
              <a:spcAft>
                <a:spcPts val="1200"/>
              </a:spcAft>
              <a:buFont typeface="+mj-lt"/>
              <a:buAutoNum type="alphaLcParenR"/>
            </a:pPr>
            <a:r>
              <a:rPr lang="fi-FI" dirty="0"/>
              <a:t>Mitä nuoret pelkäävät ja toivovat eniten?</a:t>
            </a:r>
          </a:p>
          <a:p>
            <a:pPr marL="1143000" lvl="0" indent="-1143000" algn="l" rtl="0">
              <a:spcBef>
                <a:spcPts val="0"/>
              </a:spcBef>
              <a:spcAft>
                <a:spcPts val="1200"/>
              </a:spcAft>
              <a:buFont typeface="+mj-lt"/>
              <a:buAutoNum type="alphaLcParenR"/>
            </a:pPr>
            <a:r>
              <a:rPr lang="fi-FI" dirty="0"/>
              <a:t>Mikä selittää nuorten pelkoja ja toiveita vuonna 1984?</a:t>
            </a:r>
          </a:p>
          <a:p>
            <a:pPr marL="1143000" lvl="0" indent="-1143000" algn="l" rtl="0">
              <a:spcBef>
                <a:spcPts val="0"/>
              </a:spcBef>
              <a:spcAft>
                <a:spcPts val="1200"/>
              </a:spcAft>
              <a:buFont typeface="+mj-lt"/>
              <a:buAutoNum type="alphaLcParenR"/>
            </a:pPr>
            <a:r>
              <a:rPr lang="fi-FI" dirty="0"/>
              <a:t>Mitä samoja asioita nousisi esiin, jos nuorille tehtäisiin vastaavia haastatteluja tänä päivänä? Entä eri asioita?</a:t>
            </a:r>
          </a:p>
          <a:p>
            <a:pPr marL="1143000" lvl="0" indent="-1143000" algn="l" rtl="0">
              <a:spcBef>
                <a:spcPts val="0"/>
              </a:spcBef>
              <a:spcAft>
                <a:spcPts val="1200"/>
              </a:spcAft>
              <a:buFont typeface="+mj-lt"/>
              <a:buAutoNum type="alphaLcParenR"/>
            </a:pPr>
            <a:r>
              <a:rPr lang="fi-FI" dirty="0"/>
              <a:t>Mitä turvallisuuteen liittyviä teemoja videokatkelmassa tulee esille?</a:t>
            </a:r>
          </a:p>
        </p:txBody>
      </p:sp>
      <p:sp>
        <p:nvSpPr>
          <p:cNvPr id="108" name="Google Shape;108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  <p:sp>
        <p:nvSpPr>
          <p:cNvPr id="109" name="Google Shape;109;p1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dirty="0"/>
              <a:t>Forum Yhteiskuntaoppi 3, Luku 15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985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"/>
          <p:cNvSpPr txBox="1">
            <a:spLocks noGrp="1"/>
          </p:cNvSpPr>
          <p:nvPr>
            <p:ph type="title"/>
          </p:nvPr>
        </p:nvSpPr>
        <p:spPr>
          <a:xfrm>
            <a:off x="1676400" y="5766899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Calibri"/>
              <a:buNone/>
            </a:pPr>
            <a:r>
              <a:rPr lang="fi-FI" dirty="0"/>
              <a:t>Opettajalle</a:t>
            </a:r>
            <a:endParaRPr dirty="0"/>
          </a:p>
        </p:txBody>
      </p:sp>
      <p:sp>
        <p:nvSpPr>
          <p:cNvPr id="117" name="Google Shape;117;p13"/>
          <p:cNvSpPr txBox="1">
            <a:spLocks noGrp="1"/>
          </p:cNvSpPr>
          <p:nvPr>
            <p:ph type="body" idx="2"/>
          </p:nvPr>
        </p:nvSpPr>
        <p:spPr>
          <a:xfrm>
            <a:off x="1676400" y="2856646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fi-FI"/>
              <a:t>3</a:t>
            </a:r>
            <a:endParaRPr/>
          </a:p>
        </p:txBody>
      </p:sp>
      <p:sp>
        <p:nvSpPr>
          <p:cNvPr id="118" name="Google Shape;118;p13"/>
          <p:cNvSpPr txBox="1">
            <a:spLocks noGrp="1"/>
          </p:cNvSpPr>
          <p:nvPr>
            <p:ph type="body" idx="1"/>
          </p:nvPr>
        </p:nvSpPr>
        <p:spPr>
          <a:xfrm>
            <a:off x="1676400" y="1771745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Calibri"/>
              <a:buNone/>
            </a:pPr>
            <a:r>
              <a:rPr lang="fi-FI" dirty="0"/>
              <a:t>Forum Yhteiskuntaoppi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5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</a:pPr>
            <a:r>
              <a:rPr lang="fi-FI" dirty="0">
                <a:solidFill>
                  <a:srgbClr val="FF0000"/>
                </a:solidFill>
              </a:rPr>
              <a:t>Näkökulmia tehtävään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33" name="Google Shape;133;p15"/>
          <p:cNvSpPr txBox="1">
            <a:spLocks noGrp="1"/>
          </p:cNvSpPr>
          <p:nvPr>
            <p:ph type="body" idx="1"/>
          </p:nvPr>
        </p:nvSpPr>
        <p:spPr>
          <a:xfrm>
            <a:off x="1676400" y="3730513"/>
            <a:ext cx="21031199" cy="8145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200"/>
              </a:spcAft>
            </a:pPr>
            <a:r>
              <a:rPr lang="fi-FI" sz="4400" dirty="0">
                <a:solidFill>
                  <a:srgbClr val="FF0000"/>
                </a:solidFill>
              </a:rPr>
              <a:t>Videon käsitteleminen johdattelee käsittelemään turvallisuusteemaa monesta eri näkökulmasta.</a:t>
            </a:r>
          </a:p>
          <a:p>
            <a:pPr marL="0" lvl="0" indent="0">
              <a:spcBef>
                <a:spcPts val="0"/>
              </a:spcBef>
              <a:spcAft>
                <a:spcPts val="1200"/>
              </a:spcAft>
            </a:pPr>
            <a:endParaRPr lang="fi-FI" sz="4400" dirty="0">
              <a:solidFill>
                <a:srgbClr val="FF00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1200"/>
              </a:spcAft>
            </a:pPr>
            <a:r>
              <a:rPr lang="fi-FI" sz="4400" dirty="0">
                <a:solidFill>
                  <a:srgbClr val="FF0000"/>
                </a:solidFill>
              </a:rPr>
              <a:t>a) Mitä nuoret pelkäävät ja toivovat eniten?</a:t>
            </a:r>
          </a:p>
          <a:p>
            <a:pPr marL="685800" indent="-685800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fi-FI" sz="4400" dirty="0">
                <a:solidFill>
                  <a:srgbClr val="FF0000"/>
                </a:solidFill>
              </a:rPr>
              <a:t>Monet pelkäävät (ydin)sotaa ja toivovat rauhaa.</a:t>
            </a:r>
          </a:p>
          <a:p>
            <a:pPr marL="0" lvl="0" indent="0">
              <a:spcBef>
                <a:spcPts val="0"/>
              </a:spcBef>
              <a:spcAft>
                <a:spcPts val="1200"/>
              </a:spcAft>
            </a:pPr>
            <a:endParaRPr lang="fi-FI" sz="4400" dirty="0">
              <a:solidFill>
                <a:srgbClr val="FF00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1200"/>
              </a:spcAft>
            </a:pPr>
            <a:r>
              <a:rPr lang="fi-FI" sz="4400" dirty="0">
                <a:solidFill>
                  <a:srgbClr val="FF0000"/>
                </a:solidFill>
              </a:rPr>
              <a:t>b) Mikä selittää nuorten pelkoja ja toiveita vuonna 1984?</a:t>
            </a:r>
          </a:p>
          <a:p>
            <a:pPr marL="685800" indent="-685800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fi-FI" sz="4400" dirty="0">
                <a:solidFill>
                  <a:srgbClr val="FF0000"/>
                </a:solidFill>
              </a:rPr>
              <a:t>Vuonna 1984 elettiin kylmän sodan kilpavarustelun aikaa.</a:t>
            </a:r>
          </a:p>
          <a:p>
            <a:pPr marL="685800" indent="-685800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fi-FI" sz="4400" dirty="0">
                <a:solidFill>
                  <a:srgbClr val="FF0000"/>
                </a:solidFill>
              </a:rPr>
              <a:t>Vaikka ydinaseiden rajoittamiseksi oli tehty sopimuksia liennytyksen aikana 70-luvulla, kylmän sodan tilanne kriisiytyi uudelleen 1979 Afganistanin miehityksen myötä.</a:t>
            </a:r>
          </a:p>
          <a:p>
            <a:pPr marL="685800" indent="-685800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fi-FI" sz="4400" dirty="0">
                <a:solidFill>
                  <a:srgbClr val="FF0000"/>
                </a:solidFill>
              </a:rPr>
              <a:t>Yhdysvallat varustautui Reaganin johdolla, ja 1980-luvun alussa kansainvälinen tilanne oli kiristynyt äärimmilleen.</a:t>
            </a:r>
          </a:p>
        </p:txBody>
      </p:sp>
      <p:sp>
        <p:nvSpPr>
          <p:cNvPr id="134" name="Google Shape;134;p15"/>
          <p:cNvSpPr txBox="1">
            <a:spLocks noGrp="1"/>
          </p:cNvSpPr>
          <p:nvPr>
            <p:ph type="sldNum" idx="12"/>
          </p:nvPr>
        </p:nvSpPr>
        <p:spPr>
          <a:xfrm>
            <a:off x="17221200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  <p:sp>
        <p:nvSpPr>
          <p:cNvPr id="135" name="Google Shape;135;p15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dirty="0"/>
              <a:t>Forum Yhteiskuntaoppi 3, Luku 15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5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</a:pPr>
            <a:r>
              <a:rPr lang="fi-FI" dirty="0">
                <a:solidFill>
                  <a:srgbClr val="FF0000"/>
                </a:solidFill>
              </a:rPr>
              <a:t>Näkökulmia tehtävään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33" name="Google Shape;133;p15"/>
          <p:cNvSpPr txBox="1">
            <a:spLocks noGrp="1"/>
          </p:cNvSpPr>
          <p:nvPr>
            <p:ph type="body" idx="1"/>
          </p:nvPr>
        </p:nvSpPr>
        <p:spPr>
          <a:xfrm>
            <a:off x="1676400" y="3730513"/>
            <a:ext cx="21031199" cy="8145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200"/>
              </a:spcAft>
            </a:pPr>
            <a:r>
              <a:rPr lang="fi-FI" sz="5400" dirty="0">
                <a:solidFill>
                  <a:srgbClr val="FF0000"/>
                </a:solidFill>
              </a:rPr>
              <a:t>c) Mitä samoja asioita nousisi esiin, jos nuorille tehtäisiin vastaavia haastatteluja tänä päivänä? Entä eri asioita?</a:t>
            </a:r>
          </a:p>
          <a:p>
            <a:pPr marL="685800" lvl="0" indent="-685800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fi-FI" sz="5400" dirty="0">
                <a:solidFill>
                  <a:srgbClr val="FF0000"/>
                </a:solidFill>
              </a:rPr>
              <a:t>Sodan ja ydinsodan pelko sekä rauhan toiveet todennäköisesti toistuisivat Ukrainan sodan takia. Venäjä on myös uhkaillut muita valtioita ydinaseilla.</a:t>
            </a:r>
          </a:p>
          <a:p>
            <a:pPr marL="685800" lvl="0" indent="-685800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fi-FI" sz="5400" dirty="0">
                <a:solidFill>
                  <a:srgbClr val="FF0000"/>
                </a:solidFill>
              </a:rPr>
              <a:t>Esille nousisivat varmaankin myös ilmastonmuutokseen liittyvät ilmiöt ja pelot. </a:t>
            </a:r>
          </a:p>
          <a:p>
            <a:pPr marL="685800" lvl="0" indent="-685800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fi-FI" sz="5400" dirty="0">
                <a:solidFill>
                  <a:srgbClr val="FF0000"/>
                </a:solidFill>
              </a:rPr>
              <a:t>Myös esim. kulkutaudit, rasismi, valeuutiset ja informaatiovaikuttaminen saattavat huolettaa.</a:t>
            </a:r>
          </a:p>
        </p:txBody>
      </p:sp>
      <p:sp>
        <p:nvSpPr>
          <p:cNvPr id="134" name="Google Shape;134;p15"/>
          <p:cNvSpPr txBox="1">
            <a:spLocks noGrp="1"/>
          </p:cNvSpPr>
          <p:nvPr>
            <p:ph type="sldNum" idx="12"/>
          </p:nvPr>
        </p:nvSpPr>
        <p:spPr>
          <a:xfrm>
            <a:off x="17221200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fi-FI"/>
              <a:t>5</a:t>
            </a:fld>
            <a:endParaRPr dirty="0"/>
          </a:p>
        </p:txBody>
      </p:sp>
      <p:sp>
        <p:nvSpPr>
          <p:cNvPr id="135" name="Google Shape;135;p15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dirty="0"/>
              <a:t>Forum Yhteiskuntaoppi 3, Luku 15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56673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5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</a:pPr>
            <a:r>
              <a:rPr lang="fi-FI" dirty="0">
                <a:solidFill>
                  <a:srgbClr val="FF0000"/>
                </a:solidFill>
              </a:rPr>
              <a:t>Näkökulmia tehtävään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33" name="Google Shape;133;p15"/>
          <p:cNvSpPr txBox="1">
            <a:spLocks noGrp="1"/>
          </p:cNvSpPr>
          <p:nvPr>
            <p:ph type="body" idx="1"/>
          </p:nvPr>
        </p:nvSpPr>
        <p:spPr>
          <a:xfrm>
            <a:off x="1676400" y="3730513"/>
            <a:ext cx="21031199" cy="8145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200"/>
              </a:spcAft>
            </a:pPr>
            <a:r>
              <a:rPr lang="fi-FI" sz="5400" dirty="0">
                <a:solidFill>
                  <a:srgbClr val="FF0000"/>
                </a:solidFill>
              </a:rPr>
              <a:t>d) Mitä turvallisuuteen liittyviä teemoja videokatkelmassa tulee esille?</a:t>
            </a:r>
          </a:p>
          <a:p>
            <a:pPr marL="685800" indent="-685800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fi-FI" sz="5400" dirty="0">
                <a:solidFill>
                  <a:srgbClr val="FF0000"/>
                </a:solidFill>
              </a:rPr>
              <a:t>sota</a:t>
            </a:r>
          </a:p>
          <a:p>
            <a:pPr marL="685800" indent="-685800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fi-FI" sz="5400" dirty="0">
                <a:solidFill>
                  <a:srgbClr val="FF0000"/>
                </a:solidFill>
              </a:rPr>
              <a:t>rauha</a:t>
            </a:r>
          </a:p>
          <a:p>
            <a:pPr marL="685800" indent="-685800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fi-FI" sz="5400" dirty="0">
                <a:solidFill>
                  <a:srgbClr val="FF0000"/>
                </a:solidFill>
              </a:rPr>
              <a:t>kansainvälinen politiikka</a:t>
            </a:r>
          </a:p>
          <a:p>
            <a:pPr marL="685800" indent="-685800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fi-FI" sz="5400" dirty="0">
                <a:solidFill>
                  <a:srgbClr val="FF0000"/>
                </a:solidFill>
              </a:rPr>
              <a:t>työpaikka ja toimeentulo</a:t>
            </a:r>
          </a:p>
          <a:p>
            <a:pPr marL="685800" indent="-685800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fi-FI" sz="5400" dirty="0">
                <a:solidFill>
                  <a:srgbClr val="FF0000"/>
                </a:solidFill>
              </a:rPr>
              <a:t>ihmissuhteet</a:t>
            </a:r>
          </a:p>
          <a:p>
            <a:pPr marL="685800" indent="-685800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fi-FI" sz="5400" dirty="0">
                <a:solidFill>
                  <a:srgbClr val="FF0000"/>
                </a:solidFill>
              </a:rPr>
              <a:t>mielenterveys</a:t>
            </a:r>
          </a:p>
        </p:txBody>
      </p:sp>
      <p:sp>
        <p:nvSpPr>
          <p:cNvPr id="134" name="Google Shape;134;p15"/>
          <p:cNvSpPr txBox="1">
            <a:spLocks noGrp="1"/>
          </p:cNvSpPr>
          <p:nvPr>
            <p:ph type="sldNum" idx="12"/>
          </p:nvPr>
        </p:nvSpPr>
        <p:spPr>
          <a:xfrm>
            <a:off x="17221200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fi-FI"/>
              <a:t>6</a:t>
            </a:fld>
            <a:endParaRPr dirty="0"/>
          </a:p>
        </p:txBody>
      </p:sp>
      <p:sp>
        <p:nvSpPr>
          <p:cNvPr id="135" name="Google Shape;135;p15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dirty="0"/>
              <a:t>Forum Yhteiskuntaoppi 3, Luku 15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4138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ema">
  <a:themeElements>
    <a:clrScheme name="Opeaineisto">
      <a:dk1>
        <a:srgbClr val="202020"/>
      </a:dk1>
      <a:lt1>
        <a:srgbClr val="FFFFFF"/>
      </a:lt1>
      <a:dk2>
        <a:srgbClr val="006BB3"/>
      </a:dk2>
      <a:lt2>
        <a:srgbClr val="E7E6E6"/>
      </a:lt2>
      <a:accent1>
        <a:srgbClr val="0096DB"/>
      </a:accent1>
      <a:accent2>
        <a:srgbClr val="009FAD"/>
      </a:accent2>
      <a:accent3>
        <a:srgbClr val="51A300"/>
      </a:accent3>
      <a:accent4>
        <a:srgbClr val="8E7BD3"/>
      </a:accent4>
      <a:accent5>
        <a:srgbClr val="E00000"/>
      </a:accent5>
      <a:accent6>
        <a:srgbClr val="FA6400"/>
      </a:accent6>
      <a:hlink>
        <a:srgbClr val="006BB3"/>
      </a:hlink>
      <a:folHlink>
        <a:srgbClr val="2092C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283</Words>
  <Application>Microsoft Office PowerPoint</Application>
  <PresentationFormat>Mukautettu</PresentationFormat>
  <Paragraphs>43</Paragraphs>
  <Slides>6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Office-teema</vt:lpstr>
      <vt:lpstr>15. Turvallisuus on perustarve  Virittely: Katso video nuorten peloista ja toiveista</vt:lpstr>
      <vt:lpstr>Katso video nuorten peloista ja toiveista</vt:lpstr>
      <vt:lpstr>Opettajalle</vt:lpstr>
      <vt:lpstr>Näkökulmia tehtävään</vt:lpstr>
      <vt:lpstr>Näkökulmia tehtävään</vt:lpstr>
      <vt:lpstr>Näkökulmia tehtävään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Forum YH3 Luku 1 Virittely</dc:title>
  <dc:creator>Mika Kortelainen</dc:creator>
  <cp:lastModifiedBy>Kaartinen Minna</cp:lastModifiedBy>
  <cp:revision>27</cp:revision>
  <dcterms:modified xsi:type="dcterms:W3CDTF">2026-09-25T09:50:28Z</dcterms:modified>
</cp:coreProperties>
</file>