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5"/>
  </p:notesMasterIdLst>
  <p:sldIdLst>
    <p:sldId id="256" r:id="rId2"/>
    <p:sldId id="264" r:id="rId3"/>
    <p:sldId id="265" r:id="rId4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5C07F1-4DDE-F099-E32F-14912E1BD4E2}" name="Mika Kortelainen" initials="MK" userId="Mika Kortelaine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0" d="100"/>
          <a:sy n="3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4" d="100"/>
          <a:sy n="114" d="100"/>
        </p:scale>
        <p:origin x="13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02305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03538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4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6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24"/>
              <a:buFont typeface="Arial"/>
              <a:buNone/>
            </a:pPr>
            <a:endParaRPr sz="3024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-FI" dirty="0"/>
              <a:t>7. Mikä meitä yhdistää?</a:t>
            </a:r>
            <a:br>
              <a:rPr lang="fi-FI" dirty="0"/>
            </a:br>
            <a:br>
              <a:rPr lang="fi-FI" dirty="0"/>
            </a:br>
            <a:r>
              <a:rPr lang="fi-FI"/>
              <a:t>Tietoisku: </a:t>
            </a:r>
            <a:r>
              <a:rPr lang="fi-FI" dirty="0"/>
              <a:t>Eurooppalainen identiteetti</a:t>
            </a:r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3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 dirty="0"/>
              <a:t>Forum Yhteiskuntaoppi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sz="8000" dirty="0"/>
              <a:t>Kuinka Euroopan yhteistä identiteettiä on luotu?</a:t>
            </a:r>
            <a:endParaRPr lang="fi-FI" sz="8000"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857250" lvl="0" indent="-8572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dirty="0"/>
              <a:t>eurooppalaisten arvojen määrittely ja näiden näkyminen kansallisen lainsäädännön tasolla (demokratia, ihmisoikeudet ja vapaudet)</a:t>
            </a:r>
          </a:p>
          <a:p>
            <a:pPr marL="857250" lvl="0" indent="-8572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dirty="0"/>
              <a:t>koulujen EU-aineisto, kampanjat, </a:t>
            </a:r>
            <a:r>
              <a:rPr lang="fi-FI" dirty="0" err="1"/>
              <a:t>Erasmus-</a:t>
            </a:r>
            <a:r>
              <a:rPr lang="fi-FI" dirty="0"/>
              <a:t> ja muut opiskeluvaihto-ohjelmat</a:t>
            </a:r>
          </a:p>
          <a:p>
            <a:pPr marL="857250" lvl="0" indent="-8572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dirty="0"/>
              <a:t>Euroopan unionin symbolit: hymni, euro, lippu, Eurooppa-päivä (9.5.), rekisterikilvet ja passi</a:t>
            </a:r>
          </a:p>
          <a:p>
            <a:pPr marL="857250" lvl="0" indent="-8572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dirty="0"/>
              <a:t>vapaa liikkuminen (työskentely ja matkustelu)</a:t>
            </a:r>
          </a:p>
          <a:p>
            <a:pPr marL="857250" lvl="0" indent="-8572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dirty="0"/>
              <a:t>yhteisen kulttuuriperinnön korostaminen (esim. antiikin Kreikan ja Rooman)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7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29855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sz="7200" dirty="0"/>
              <a:t>Mitä haasteita EU:n yhteiseen identiteettiin liittyy?</a:t>
            </a:r>
            <a:endParaRPr lang="fi-FI" sz="7200"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857250" lvl="0" indent="-8572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dirty="0"/>
              <a:t>Eurooppalaiseen identiteettiin ei kuulu homogeenisyys, joten siihen sisältyy monia kieliä ja kulttuureita.</a:t>
            </a:r>
          </a:p>
          <a:p>
            <a:pPr marL="857250" lvl="0" indent="-8572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dirty="0"/>
              <a:t>Monissa jäsenmaissa on vahva kansallinen identiteetti.</a:t>
            </a:r>
          </a:p>
          <a:p>
            <a:pPr marL="857250" lvl="0" indent="-8572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dirty="0"/>
              <a:t>Taloudessa on eroja sekä käytännöissä että rakenteissa. Esimerkiksi yksilön vastuusta on erilaisia käsityksiä.</a:t>
            </a:r>
          </a:p>
          <a:p>
            <a:pPr marL="857250" lvl="0" indent="-8572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dirty="0"/>
              <a:t>Jäsenmaiden välillä on eroja arvoissa ja asenteissa: osa on arvoiltaan liberaalimpia ja osa taas konservatiivisempia. Käytännössä erot näkyvät esim. sukupuolirooleissa ja vähemmistöjen asemassa.</a:t>
            </a:r>
          </a:p>
          <a:p>
            <a:pPr marL="857250" lvl="0" indent="-8572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dirty="0"/>
              <a:t>Maahanmuuttajat, pakolaiset ja taakanjako aiheuttavat konflikteja.</a:t>
            </a:r>
          </a:p>
          <a:p>
            <a:pPr marL="857250" lvl="0" indent="-8572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dirty="0"/>
              <a:t>Ei ole yhtä mielipidettä siitä, pitäisikö integraatiota edistää, pysäyttää vai vähentää (</a:t>
            </a:r>
            <a:r>
              <a:rPr lang="fi-FI" dirty="0" err="1"/>
              <a:t>disintegraatio</a:t>
            </a:r>
            <a:r>
              <a:rPr lang="fi-FI" dirty="0"/>
              <a:t>).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7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74339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192</Words>
  <Application>Microsoft Office PowerPoint</Application>
  <PresentationFormat>Mukautettu</PresentationFormat>
  <Paragraphs>20</Paragraphs>
  <Slides>3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Office-teema</vt:lpstr>
      <vt:lpstr>7. Mikä meitä yhdistää?  Tietoisku: Eurooppalainen identiteetti</vt:lpstr>
      <vt:lpstr>Kuinka Euroopan yhteistä identiteettiä on luotu?</vt:lpstr>
      <vt:lpstr>Mitä haasteita EU:n yhteiseen identiteettiin liittyy?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YH3 Luku 7 Tietoisku</dc:title>
  <dc:creator>Mika Kortelainen</dc:creator>
  <cp:lastModifiedBy>Kaartinen Minna</cp:lastModifiedBy>
  <cp:revision>23</cp:revision>
  <dcterms:modified xsi:type="dcterms:W3CDTF">2024-10-22T17:02:11Z</dcterms:modified>
</cp:coreProperties>
</file>