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6" r:id="rId1"/>
  </p:sldMasterIdLst>
  <p:notesMasterIdLst>
    <p:notesMasterId r:id="rId9"/>
  </p:notes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</p:sldIdLst>
  <p:sldSz cx="24384000" cy="13716000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95C07F1-4DDE-F099-E32F-14912E1BD4E2}" name="Mika Kortelainen" initials="MK" userId="Mika Kortelainen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0" d="100"/>
          <a:sy n="30" d="100"/>
        </p:scale>
        <p:origin x="8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4" d="100"/>
          <a:sy n="114" d="100"/>
        </p:scale>
        <p:origin x="13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841081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1128087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2763273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1649649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0572947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90767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  <a:defRPr sz="96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  <a:defRPr sz="6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04454" y="11772077"/>
            <a:ext cx="1804218" cy="993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5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>
            <a:spLocks noGrp="1"/>
          </p:cNvSpPr>
          <p:nvPr>
            <p:ph type="pic" idx="2"/>
          </p:nvPr>
        </p:nvSpPr>
        <p:spPr>
          <a:xfrm>
            <a:off x="1" y="0"/>
            <a:ext cx="10923814" cy="13716000"/>
          </a:xfrm>
          <a:prstGeom prst="rect">
            <a:avLst/>
          </a:prstGeom>
          <a:noFill/>
          <a:ln>
            <a:noFill/>
          </a:ln>
        </p:spPr>
      </p: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11381014" y="730250"/>
            <a:ext cx="11732046" cy="2183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1"/>
          </p:nvPr>
        </p:nvSpPr>
        <p:spPr>
          <a:xfrm>
            <a:off x="11381015" y="3536295"/>
            <a:ext cx="11732048" cy="8691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sldNum" idx="12"/>
          </p:nvPr>
        </p:nvSpPr>
        <p:spPr>
          <a:xfrm>
            <a:off x="17624213" y="12321661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8"/>
          <p:cNvSpPr txBox="1">
            <a:spLocks noGrp="1"/>
          </p:cNvSpPr>
          <p:nvPr>
            <p:ph type="body" idx="1"/>
          </p:nvPr>
        </p:nvSpPr>
        <p:spPr>
          <a:xfrm>
            <a:off x="82686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>
            <a:spLocks noGrp="1"/>
          </p:cNvSpPr>
          <p:nvPr>
            <p:ph type="pic" idx="2"/>
          </p:nvPr>
        </p:nvSpPr>
        <p:spPr>
          <a:xfrm>
            <a:off x="827319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2" name="Google Shape;62;p8"/>
          <p:cNvSpPr txBox="1">
            <a:spLocks noGrp="1"/>
          </p:cNvSpPr>
          <p:nvPr>
            <p:ph type="body" idx="3"/>
          </p:nvPr>
        </p:nvSpPr>
        <p:spPr>
          <a:xfrm>
            <a:off x="6652041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8"/>
          <p:cNvSpPr>
            <a:spLocks noGrp="1"/>
          </p:cNvSpPr>
          <p:nvPr>
            <p:ph type="pic" idx="4"/>
          </p:nvPr>
        </p:nvSpPr>
        <p:spPr>
          <a:xfrm>
            <a:off x="6652493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8"/>
          <p:cNvSpPr txBox="1">
            <a:spLocks noGrp="1"/>
          </p:cNvSpPr>
          <p:nvPr>
            <p:ph type="body" idx="5"/>
          </p:nvPr>
        </p:nvSpPr>
        <p:spPr>
          <a:xfrm>
            <a:off x="1251172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>
            <a:spLocks noGrp="1"/>
          </p:cNvSpPr>
          <p:nvPr>
            <p:ph type="pic" idx="6"/>
          </p:nvPr>
        </p:nvSpPr>
        <p:spPr>
          <a:xfrm>
            <a:off x="12512179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8"/>
          <p:cNvSpPr txBox="1">
            <a:spLocks noGrp="1"/>
          </p:cNvSpPr>
          <p:nvPr>
            <p:ph type="body" idx="7"/>
          </p:nvPr>
        </p:nvSpPr>
        <p:spPr>
          <a:xfrm>
            <a:off x="18390370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8"/>
          <p:cNvSpPr>
            <a:spLocks noGrp="1"/>
          </p:cNvSpPr>
          <p:nvPr>
            <p:ph type="pic" idx="8"/>
          </p:nvPr>
        </p:nvSpPr>
        <p:spPr>
          <a:xfrm>
            <a:off x="18390823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8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9" name="Google Shape;69;p8"/>
          <p:cNvSpPr txBox="1">
            <a:spLocks noGrp="1"/>
          </p:cNvSpPr>
          <p:nvPr>
            <p:ph type="ftr" idx="11"/>
          </p:nvPr>
        </p:nvSpPr>
        <p:spPr>
          <a:xfrm>
            <a:off x="820615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199" cy="81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17275656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3" r:id="rId3"/>
    <p:sldLayoutId id="2147483654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0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i-FI" dirty="0"/>
              <a:t>18. Maailma Euroopan ympärillä</a:t>
            </a:r>
            <a:br>
              <a:rPr lang="fi-FI" dirty="0"/>
            </a:br>
            <a:br>
              <a:rPr lang="fi-FI" dirty="0"/>
            </a:br>
            <a:r>
              <a:rPr lang="fi-FI" dirty="0"/>
              <a:t>Tietoisku: EU, Venäjä ja Ukraina</a:t>
            </a:r>
          </a:p>
        </p:txBody>
      </p:sp>
      <p:sp>
        <p:nvSpPr>
          <p:cNvPr id="86" name="Google Shape;86;p10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3</a:t>
            </a:r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 dirty="0"/>
              <a:t>Forum Yhteiskuntaoppi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fontAlgn="b">
              <a:buSzPct val="100000"/>
            </a:pPr>
            <a:r>
              <a:rPr lang="fi-FI" sz="8000" dirty="0"/>
              <a:t>Venäjä ja Ukraina</a:t>
            </a:r>
          </a:p>
        </p:txBody>
      </p:sp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1315F21C-8ECC-791C-0C35-328FD225A8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/>
              <a:t>Putinin kaudella Venäjä on yrittänyt saavuttaa uudelleen Neuvostoliiton aikaisen valta-asemansa. Putinin näkökulmasta EU on uhka ja kilpailija.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/>
              <a:t>Erityisesti Putin on vastustanut Naton laajenemista </a:t>
            </a:r>
            <a:br>
              <a:rPr lang="fi-FI" dirty="0"/>
            </a:br>
            <a:r>
              <a:rPr lang="fi-FI" dirty="0"/>
              <a:t>Itä-Eurooppaan, jota Venäjä on pitänyt omana etupiirinään.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/>
              <a:t>Ukraina oli perinteisesti jakautunut ukrainankieliseen länteen, joka on toivonut läheisempää suhdetta länteen ja EU:hun, ja venäjänkieliseen itään, joka on korostanut läheisiä suhteita Venäjään.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/>
              <a:t>Jakoa pehmensi kuitenkin vuoden 2004 ns. oranssi vallankumous, jossa kansa vaati oikeusvaltiota ja korruption kitkemistä.</a:t>
            </a:r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2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18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95804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fontAlgn="b">
              <a:buSzPct val="100000"/>
            </a:pPr>
            <a:r>
              <a:rPr lang="fi-FI" sz="8000" dirty="0"/>
              <a:t>Ukraina lännen ja idän välissä</a:t>
            </a:r>
          </a:p>
        </p:txBody>
      </p:sp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1315F21C-8ECC-791C-0C35-328FD225A8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/>
              <a:t>Ukraina pyrki länsimielisten johtajien aikana lähentymään myös Naton kanssa, mikä ärsytti Venäjää.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/>
              <a:t>Vuonna 2013 Ukraina oli allekirjoittamassa vapaakauppa- ja lähentymissopimusta EU:n kanssa. Venäjä uhkasi Ukrainaa taloudellisilla vastatoimilla, ja Ukraina vetäytyikin sopimuksesta venäläismielisen presidentin johdolla.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/>
              <a:t>Länsimieliset ja EU-lähentymistä toivoneet ukrainalaiset kokoontuivat Kiovan </a:t>
            </a:r>
            <a:r>
              <a:rPr lang="fi-FI" dirty="0" err="1"/>
              <a:t>Maidan</a:t>
            </a:r>
            <a:r>
              <a:rPr lang="fi-FI" dirty="0"/>
              <a:t>-aukiolle osoittamaan mieltään ja vaatimaan talouden korjaamista, korruption kitkemistä ja parempia suhteita länteen.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/>
              <a:t>Protesteja seurasi myös mielenosoituksia Itä-Ukrainassa ja Krimillä, jossa Venäjä lietsoi ukrainanvenäläisten separatismia.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/>
              <a:t>Krim on historian aikana kuulunut sekä Venäjälle että Ukrainalle. Suurin osa sen väestöstä on venäjänkielisiä.</a:t>
            </a:r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3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18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28404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fontAlgn="b">
              <a:buSzPct val="100000"/>
            </a:pPr>
            <a:r>
              <a:rPr lang="fi-FI" sz="8000" dirty="0"/>
              <a:t>Krimin valtaus ja Itä-Ukrainan konflikti 2014</a:t>
            </a:r>
          </a:p>
        </p:txBody>
      </p:sp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1315F21C-8ECC-791C-0C35-328FD225A8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/>
              <a:t>Lopulta Venäjä valtasi Krimin niemimaan Ukrainalta 2014 ja alkoi tukea Itä-Ukrainan venäläismielisiä separatisteja.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/>
              <a:t>Itä-Ukrainassa syttyi sota, jossa länsi tuki Ukrainan hallitusta ja Venäjä separatisteja. Venäjä myönsi vasta myöhemmin, että sen joukkoja osallistui Itä-Ukrainan taisteluihin.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/>
              <a:t>Noin miljoona ukrainalaista lähti pakolaisiksi Itä-Ukrainan sodan seurauksena.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/>
              <a:t>Tulitauko solmittiin 2015, mutta taisteluja esiintyi silti. Alueella oli ns. jäätynyt konflikti aina vuoteen 2022 asti.</a:t>
            </a:r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4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18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71438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fontAlgn="b">
              <a:buSzPct val="100000"/>
            </a:pPr>
            <a:r>
              <a:rPr lang="fi-FI" sz="8000" dirty="0"/>
              <a:t>EU:n ja Venäjän suhteet Krimin valtauksen jälkeen</a:t>
            </a:r>
          </a:p>
        </p:txBody>
      </p:sp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1315F21C-8ECC-791C-0C35-328FD225A8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/>
              <a:t>EU:n ja Venäjän välit kiristyivät Krimin valtauksen jälkeen.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/>
              <a:t>EU tuomitsi miehityksen ja asetti Venäjälle kauppapakotteita, joihin Venäjä vastasi vastapakotteilla.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/>
              <a:t>Venäjä alkoi lietsoa eripuraa EU-maihin esim. tukemalla oikeistopopulistisia liikkeitä ja levittämällä disinformaatiota eli valeuutisia. Tämä korostui erityisesti koronapandemian aikana.</a:t>
            </a:r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5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18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1064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fontAlgn="b">
              <a:buSzPct val="100000"/>
            </a:pPr>
            <a:r>
              <a:rPr lang="fi-FI" sz="8000" dirty="0"/>
              <a:t>Ukrainan sota 2022</a:t>
            </a:r>
          </a:p>
        </p:txBody>
      </p:sp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1315F21C-8ECC-791C-0C35-328FD225A8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/>
              <a:t>Putin tunnusti Itä-Ukrainan kapinallisalueet itsenäisiksi kansantasavalloiksi 21.2.2022 ja lähetti alueelle joukkojaan ”puolustamaan” alueita.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/>
              <a:t>Teoillaan Venäjä halusi luoda kuvan Ukrainan sisäisestä konfliktista. Putin totesi puheessaan, että Ukraina kuuluu historiallisesti Venäjään.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/>
              <a:t>Venäjä aloitti täysimittaisen sodan Ukrainaa vastaan 24.2.2022.</a:t>
            </a:r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6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18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07359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fontAlgn="b">
              <a:buSzPct val="100000"/>
            </a:pPr>
            <a:r>
              <a:rPr lang="fi-FI" sz="8000" dirty="0"/>
              <a:t>EU:n toimet sodan aikana</a:t>
            </a:r>
          </a:p>
        </p:txBody>
      </p:sp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1315F21C-8ECC-791C-0C35-328FD225A8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indent="0"/>
            <a:r>
              <a:rPr lang="fi-FI" dirty="0"/>
              <a:t>Venäjän laiton hyökkäys sai EU:n toimimaan ennennäkemättömän yhtenäisenä ja voimakkaana. Sodan ensimmäisinä viikkoina EU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/>
              <a:t>päätti taloudellisista pakotteista Venäjää vastaan yhdessä Yhdysvaltojen kanssa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/>
              <a:t>teki historiallisen päätöksen tukea Ukrainaa aseavulla ja lähettää aseita sotaa käyvälle alueelle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/>
              <a:t>antoi Ukrainalle rahallista sekä materiaali- ja lääkintäapua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/>
              <a:t>sopi, että ukrainalaispakolaiset saavat EU:n alueella tilapäistä suojelua ja näin oleskeluluvan jopa kolmeksi vuodeksi ilman turvapaikkaprosessia.</a:t>
            </a:r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7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18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8138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709</TotalTime>
  <Words>488</Words>
  <Application>Microsoft Office PowerPoint</Application>
  <PresentationFormat>Mukautettu</PresentationFormat>
  <Paragraphs>45</Paragraphs>
  <Slides>7</Slides>
  <Notes>7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Office-teema</vt:lpstr>
      <vt:lpstr>18. Maailma Euroopan ympärillä  Tietoisku: EU, Venäjä ja Ukraina</vt:lpstr>
      <vt:lpstr>Venäjä ja Ukraina</vt:lpstr>
      <vt:lpstr>Ukraina lännen ja idän välissä</vt:lpstr>
      <vt:lpstr>Krimin valtaus ja Itä-Ukrainan konflikti 2014</vt:lpstr>
      <vt:lpstr>EU:n ja Venäjän suhteet Krimin valtauksen jälkeen</vt:lpstr>
      <vt:lpstr>Ukrainan sota 2022</vt:lpstr>
      <vt:lpstr>EU:n toimet sodan aikana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Forum YH3 Luku 7 Tietoisku</dc:title>
  <dc:creator>Mika Kortelainen</dc:creator>
  <cp:lastModifiedBy>Kaartinen Minna</cp:lastModifiedBy>
  <cp:revision>39</cp:revision>
  <dcterms:modified xsi:type="dcterms:W3CDTF">2024-10-03T07:00:22Z</dcterms:modified>
</cp:coreProperties>
</file>