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9"/>
  </p:notesMasterIdLst>
  <p:sldIdLst>
    <p:sldId id="256" r:id="rId2"/>
    <p:sldId id="264" r:id="rId3"/>
    <p:sldId id="259" r:id="rId4"/>
    <p:sldId id="261" r:id="rId5"/>
    <p:sldId id="265" r:id="rId6"/>
    <p:sldId id="266" r:id="rId7"/>
    <p:sldId id="267" r:id="rId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230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95665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04951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6172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12. Euroopan unionin talous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Virittely: Neljän vapauden kilpailu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-FI" dirty="0"/>
              <a:t>Neljän vapauden kilpailu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EU:ssa puhutaan </a:t>
            </a:r>
            <a:r>
              <a:rPr lang="fi-FI" i="1" dirty="0"/>
              <a:t>neljästä vapaudesta</a:t>
            </a:r>
            <a:r>
              <a:rPr lang="fi-FI" dirty="0"/>
              <a:t>. Vapauksilla tarkoitetaan sitä, että seuraavat asiat voivat liikkua jäsenvaltioiden välillä vapaasti:</a:t>
            </a:r>
          </a:p>
          <a:p>
            <a:pPr marL="1314450" lvl="1" indent="-8572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tavarat</a:t>
            </a:r>
            <a:r>
              <a:rPr lang="fi-FI" dirty="0"/>
              <a:t> (ei tullimaksuja maiden välillä)</a:t>
            </a:r>
          </a:p>
          <a:p>
            <a:pPr marL="1314450" lvl="1" indent="-8572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palvelut</a:t>
            </a:r>
            <a:r>
              <a:rPr lang="fi-FI" dirty="0"/>
              <a:t> (voi tilata mistä tahansa maasta)</a:t>
            </a:r>
          </a:p>
          <a:p>
            <a:pPr marL="1314450" lvl="1" indent="-8572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ihmiset</a:t>
            </a:r>
            <a:r>
              <a:rPr lang="fi-FI" dirty="0"/>
              <a:t> (vain pieniä rajoituksia liikkumisessa)</a:t>
            </a:r>
          </a:p>
          <a:p>
            <a:pPr marL="1314450" lvl="1" indent="-8572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pääomat</a:t>
            </a:r>
            <a:r>
              <a:rPr lang="fi-FI" dirty="0"/>
              <a:t> (eli raha)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Keksikää ryhmittäin mahdollisimman monta erilaista hyötyä EU:n neljästä vapaudesta opettajan antamassa ajassa.</a:t>
            </a:r>
          </a:p>
          <a:p>
            <a:pPr marL="857250" lvl="0" indent="-857250" algn="l" rtl="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/>
              <a:t>Jos keksityt hyödyt ovat liian samankaltaisia, muut ryhmät voivat yhdessä sopia niiden kaatamisesta.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985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Opettajalle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3" name="Google Shape;133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fi-FI" sz="5400" b="1" dirty="0">
                <a:solidFill>
                  <a:srgbClr val="FF0000"/>
                </a:solidFill>
              </a:rPr>
              <a:t>Tavarat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Tehostaa kansantaloutta: lisää vaihdantaa → lisää talouskasvua → lisää työllisyyttä → lisää verotuloja → lisää ja parempia palveluita → laajat sisämarkkinat → paljon mahdollisia asiakkaita suomalaisille yrityksille.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Kuluttajat hyötyvät laajasta kilpailusta, sillä ne laskevat hintoja ja lisäävät vaihtoehtoja.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Laajat markkinat mahdollistavat erikoistumisen, sillä lähes kaikelle on kysyntää jossain päin Eurooppaa.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Tullimaksujen puute selkeyttää kuluttamista, sillä tullimaksujen maksamisesta ei tarvitse huolehtia itse.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3" name="Google Shape;133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fi-FI" sz="5400" b="1" dirty="0">
                <a:solidFill>
                  <a:srgbClr val="FF0000"/>
                </a:solidFill>
              </a:rPr>
              <a:t>Palvelut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Palvelut hyötyvät samoista asioista kuin tavarat.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Suomalaisilla pelifirmoilla ja ohjelmistoalan yrityksillä on laajat sisämarkkinat, joten Suomi hyötyy ja on hyötynyt korkeasta koulutustasostaan.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5400" dirty="0">
                <a:solidFill>
                  <a:srgbClr val="FF0000"/>
                </a:solidFill>
              </a:rPr>
              <a:t>Myös esim. monipuolisemmat lääkäripalvelut ovat suomalaisen kuluttajan saatavilla, sillä hoitoon voi hakeutua muihin EU-maihin.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903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3" name="Google Shape;133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fi-FI" sz="5400" b="1" dirty="0">
                <a:solidFill>
                  <a:srgbClr val="FF0000"/>
                </a:solidFill>
              </a:rPr>
              <a:t>Ihmiset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EU:n kansalaiset voivat muuttaa haluamaansa EU-maahan vähintään kolmeksi kuukaudeksi ilman töitä/opiskelua/varallisuutta. Tämän jälkeen on mahdollisia maakohtaisia rajoituksia.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Muihin EU-maihin pääsee opiskelemaan tai tekemään töitä.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Yrityksillä on laaja tarjonta työvoimasta.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Matkailu on vaivatonta.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Maailmankatsomus avartuu, kun näkee ihmisiä eri kulttuureista.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Vapaa liikkuvuus tasaa työvoiman kysyntää ja tarjontaa, jos työn vastaanottaminen toisesta maasta on realistista, kuten Suomen ja Ruotsin rajalla tai Keski-Euroopassa.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Mm. sosiaaliturva on yhtenäistynyt EU:n alueella.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47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</a:rPr>
              <a:t>Näkökulmia tehtävään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3" name="Google Shape;133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7000" lvl="0" indent="0">
              <a:spcBef>
                <a:spcPts val="0"/>
              </a:spcBef>
              <a:buClr>
                <a:srgbClr val="FF0000"/>
              </a:buClr>
              <a:buSzPct val="100000"/>
            </a:pPr>
            <a:r>
              <a:rPr lang="fi-FI" sz="5400" b="1" dirty="0">
                <a:solidFill>
                  <a:srgbClr val="FF0000"/>
                </a:solidFill>
              </a:rPr>
              <a:t>Pääomat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EU-alueelta voi ostaa ja omistaa talon, kiinteistön tai muuta omaisuutta.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Sijoittaminen on vapaata, osakemarkkinat ovat laajat.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Yritykset voivat kerätä rahoitusta laajalta sijoittajien joukolta.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Suomalaiset pankit ja vakuutuslaitokset voivat antaa lainoja myös ulkomaisille toimijoille, jotka tarvitsevat lainaa.</a:t>
            </a:r>
          </a:p>
          <a:p>
            <a:pPr marL="812800" lvl="0" indent="-685800">
              <a:spcBef>
                <a:spcPts val="0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</a:pPr>
            <a:r>
              <a:rPr lang="fi-FI" sz="4800" dirty="0">
                <a:solidFill>
                  <a:srgbClr val="FF0000"/>
                </a:solidFill>
              </a:rPr>
              <a:t>Euron myötä useissa maissa ovat poistuneet myös valuuttamuunnosten kustannukset ja valuuttakurssiheilahteluista johtuva epävakaus.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541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400</Words>
  <Application>Microsoft Office PowerPoint</Application>
  <PresentationFormat>Mukautettu</PresentationFormat>
  <Paragraphs>51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12. Euroopan unionin talous  Virittely: Neljän vapauden kilpailu</vt:lpstr>
      <vt:lpstr>Neljän vapauden kilpailu</vt:lpstr>
      <vt:lpstr>Opettajalle</vt:lpstr>
      <vt:lpstr>Näkökulmia tehtävään</vt:lpstr>
      <vt:lpstr>Näkökulmia tehtävään</vt:lpstr>
      <vt:lpstr>Näkökulmia tehtävään</vt:lpstr>
      <vt:lpstr>Näkökulmia tehtävään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1 Virittely</dc:title>
  <dc:creator>Mika Kortelainen</dc:creator>
  <cp:lastModifiedBy>Kaartinen Minna</cp:lastModifiedBy>
  <cp:revision>23</cp:revision>
  <dcterms:modified xsi:type="dcterms:W3CDTF">2023-10-31T08:48:47Z</dcterms:modified>
</cp:coreProperties>
</file>