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6" r:id="rId1"/>
  </p:sldMasterIdLst>
  <p:notesMasterIdLst>
    <p:notesMasterId r:id="rId12"/>
  </p:notes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95C07F1-4DDE-F099-E32F-14912E1BD4E2}" name="Mika Kortelainen" initials="MK" userId="Mika Kortelainen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1" d="100"/>
          <a:sy n="31" d="100"/>
        </p:scale>
        <p:origin x="8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4" d="100"/>
          <a:sy n="114" d="100"/>
        </p:scale>
        <p:origin x="13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3016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24305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841081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95808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088145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203867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6339996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496048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15238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</p: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8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8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8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8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9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7" name="Google Shape;77;p9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" name="Google Shape;78;p9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9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3" r:id="rId3"/>
    <p:sldLayoutId id="2147483654" r:id="rId4"/>
    <p:sldLayoutId id="2147483655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fi-FI" dirty="0"/>
              <a:t>11. Päätöksenteko ja sen ongelmat</a:t>
            </a:r>
            <a:br>
              <a:rPr lang="fi-FI" dirty="0"/>
            </a:br>
            <a:br>
              <a:rPr lang="fi-FI" dirty="0"/>
            </a:br>
            <a:r>
              <a:rPr lang="fi-FI" dirty="0"/>
              <a:t>Tietoisku: EU:n ja Suomen säädöstyypit</a:t>
            </a:r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3</a:t>
            </a:r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 dirty="0"/>
              <a:t>Forum Yhteiskuntaoppi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-FI" dirty="0"/>
              <a:t>Esimerkki EU-päätöksestä:</a:t>
            </a:r>
            <a:br>
              <a:rPr lang="fi-FI" dirty="0"/>
            </a:br>
            <a:r>
              <a:rPr lang="en-US" dirty="0"/>
              <a:t>Case AT.39740 – Google Search (Shopping)) 27.6.2017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315F21C-8ECC-791C-0C35-328FD225A8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indent="0"/>
            <a:r>
              <a:rPr lang="en-US" i="1" dirty="0"/>
              <a:t>[</a:t>
            </a:r>
            <a:r>
              <a:rPr lang="fi-FI" i="1" dirty="0"/>
              <a:t>–</a:t>
            </a:r>
            <a:r>
              <a:rPr lang="en-US" i="1" dirty="0"/>
              <a:t> </a:t>
            </a:r>
            <a:r>
              <a:rPr lang="fi-FI" i="1" dirty="0"/>
              <a:t>–</a:t>
            </a:r>
            <a:r>
              <a:rPr lang="en-US" i="1" dirty="0"/>
              <a:t>] Article 1				</a:t>
            </a:r>
          </a:p>
          <a:p>
            <a:pPr indent="0"/>
            <a:r>
              <a:rPr lang="en-US" i="1" dirty="0"/>
              <a:t>By positioning and displaying more </a:t>
            </a:r>
            <a:r>
              <a:rPr lang="en-US" i="1" dirty="0" err="1"/>
              <a:t>favourably</a:t>
            </a:r>
            <a:r>
              <a:rPr lang="en-US" i="1" dirty="0"/>
              <a:t>, in Google Inc.'s general search results pages, Google Inc.'s own comparison shopping service compared to competing comparison shopping services, </a:t>
            </a:r>
            <a:r>
              <a:rPr lang="fi-FI" i="1" dirty="0"/>
              <a:t>–</a:t>
            </a:r>
            <a:r>
              <a:rPr lang="en-US" i="1" dirty="0"/>
              <a:t> </a:t>
            </a:r>
            <a:r>
              <a:rPr lang="fi-FI" i="1" dirty="0"/>
              <a:t>–</a:t>
            </a:r>
            <a:r>
              <a:rPr lang="en-US" i="1" dirty="0"/>
              <a:t> Alphabet Inc. has infringed Article 102 of the Treaty and Article 54 of the Agreement on the European Economic Area.</a:t>
            </a:r>
          </a:p>
          <a:p>
            <a:pPr indent="0"/>
            <a:r>
              <a:rPr lang="en-US" i="1" dirty="0"/>
              <a:t>Article 2</a:t>
            </a:r>
          </a:p>
          <a:p>
            <a:pPr indent="0"/>
            <a:r>
              <a:rPr lang="en-US" i="1" dirty="0"/>
              <a:t>For the infringement referred to in Article 1, the following fine is imposed:</a:t>
            </a:r>
            <a:br>
              <a:rPr lang="en-US" i="1" dirty="0"/>
            </a:br>
            <a:r>
              <a:rPr lang="en-US" i="1" dirty="0"/>
              <a:t>Google Inc.: EUR 2 424 495 000, of which EUR 523 518 000 jointly and severally with Alphabet Inc. [</a:t>
            </a:r>
            <a:r>
              <a:rPr lang="fi-FI" i="1" dirty="0"/>
              <a:t>–</a:t>
            </a:r>
            <a:r>
              <a:rPr lang="en-US" i="1" dirty="0"/>
              <a:t> </a:t>
            </a:r>
            <a:r>
              <a:rPr lang="fi-FI" i="1" dirty="0"/>
              <a:t>–</a:t>
            </a:r>
            <a:r>
              <a:rPr lang="en-US" i="1" dirty="0"/>
              <a:t>]</a:t>
            </a:r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10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11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02207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" dirty="0"/>
              <a:t>Suomen ja EU:n lainsäädäntö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107" name="Google Shape;107;p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685800" lvl="0" indent="-685800" algn="l" rtl="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sz="5400" dirty="0"/>
              <a:t>EU-asetus (ylittää kansalliset lait)</a:t>
            </a:r>
          </a:p>
          <a:p>
            <a:pPr marL="685800" lvl="0" indent="-685800" algn="l" rtl="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sz="5400" dirty="0"/>
              <a:t>EU-direktiivi (lainsäädäntöohje)</a:t>
            </a:r>
          </a:p>
          <a:p>
            <a:pPr marL="685800" lvl="0" indent="-685800" algn="l" rtl="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sz="5400" dirty="0"/>
              <a:t>EU-päätös (koskee yksittäistapauksia)</a:t>
            </a:r>
          </a:p>
        </p:txBody>
      </p:sp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2BC4A135-B594-194A-0B68-1735CD58D20C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marL="685800" indent="-68580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sz="5400"/>
              <a:t>perustuslaki</a:t>
            </a:r>
            <a:endParaRPr lang="fi-FI" sz="5400" dirty="0"/>
          </a:p>
          <a:p>
            <a:pPr marL="685800" indent="-68580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sz="5400" dirty="0"/>
              <a:t>laki</a:t>
            </a:r>
          </a:p>
          <a:p>
            <a:pPr marL="685800" indent="-68580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sz="5400" dirty="0"/>
              <a:t>asetus (koskee yksittäistapauksia)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D2F6227-E416-E964-18F2-0CAC002C2159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EU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4B376D4-23DC-FC80-B541-EFF98ED95B42}"/>
              </a:ext>
            </a:extLst>
          </p:cNvPr>
          <p:cNvSpPr>
            <a:spLocks noGrp="1"/>
          </p:cNvSpPr>
          <p:nvPr>
            <p:ph type="body" idx="4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Suomi</a:t>
            </a:r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11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80589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" dirty="0"/>
              <a:t>Suomi: säädöstyypit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315F21C-8ECC-791C-0C35-328FD225A8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b="1" dirty="0"/>
              <a:t>Perustuslaki</a:t>
            </a:r>
            <a:r>
              <a:rPr lang="fi-FI" dirty="0"/>
              <a:t> sisältää säännökset valtion hallitusmuodosta, ylimpien valtioelinten suhteista ja yksilön perusoikeuksista; sen säätäminen, muuttaminen ja kumoaminen on tavallista lakia vaikeampaa.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b="1" dirty="0"/>
              <a:t>Laki</a:t>
            </a:r>
            <a:r>
              <a:rPr lang="fi-FI" dirty="0"/>
              <a:t> on kirjallinen velvoittava säädös, joka on eduskunnan säätämä ja hyväksymä.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b="1" dirty="0"/>
              <a:t>Asetus</a:t>
            </a:r>
            <a:r>
              <a:rPr lang="fi-FI" dirty="0"/>
              <a:t> on lakia täsmentävä tai täydentävä säädös, joka ei muuta lain sisältöä.</a:t>
            </a:r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11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95804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" dirty="0"/>
              <a:t>Suomi: esimerkit säädöstyypeistä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315F21C-8ECC-791C-0C35-328FD225A8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b="1" i="1" dirty="0"/>
              <a:t>Perustuslaki §13 Kokoontumis- ja yhdistymisvapaus</a:t>
            </a:r>
            <a:br>
              <a:rPr lang="fi-FI" b="1" i="1" dirty="0"/>
            </a:br>
            <a:r>
              <a:rPr lang="fi-FI" i="1" dirty="0"/>
              <a:t>Jokaisella on oikeus lupaa hankkimatta järjestää kokouksia ja mielenosoituksia sekä osallistua niihin. [– –]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sz="6000" b="1" i="1" dirty="0">
                <a:solidFill>
                  <a:schemeClr val="dk1"/>
                </a:solidFill>
              </a:rPr>
              <a:t>Tieliikennelaki §9 Yleiset nopeusrajoitukset</a:t>
            </a:r>
            <a:br>
              <a:rPr lang="fi-FI" sz="6000" b="1" i="1" dirty="0">
                <a:solidFill>
                  <a:schemeClr val="dk1"/>
                </a:solidFill>
              </a:rPr>
            </a:br>
            <a:r>
              <a:rPr lang="fi-FI" sz="6000" i="1" dirty="0">
                <a:solidFill>
                  <a:schemeClr val="dk1"/>
                </a:solidFill>
              </a:rPr>
              <a:t>Taajaman ulkopuolella ajoneuvon ja raitiovaunun suurin sallittu nopeus on 80 kilometriä tunnissa, jos liikennemerkillä ei ole osoitettu noudatettavaksi muuta nopeusrajoitusta. [– –]</a:t>
            </a:r>
            <a:endParaRPr lang="fi-FI" sz="6000" b="1" i="1" dirty="0">
              <a:solidFill>
                <a:schemeClr val="dk1"/>
              </a:solidFill>
            </a:endParaRP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b="1" i="1" dirty="0"/>
              <a:t>Lukioasetus §11 Opintojen mitoitus </a:t>
            </a:r>
            <a:br>
              <a:rPr lang="fi-FI" i="1" dirty="0"/>
            </a:br>
            <a:r>
              <a:rPr lang="fi-FI" sz="6000" i="1" dirty="0">
                <a:solidFill>
                  <a:schemeClr val="dk1"/>
                </a:solidFill>
              </a:rPr>
              <a:t>[– –]</a:t>
            </a:r>
            <a:r>
              <a:rPr lang="fi-FI" i="1" dirty="0"/>
              <a:t> Opetusta annetaan nuorille tarkoitetussa koulutuksessa keskimäärin 14 tuntia 15 minuuttia opintopistettä kohden </a:t>
            </a:r>
            <a:r>
              <a:rPr lang="fi-FI" sz="6000" i="1" dirty="0">
                <a:solidFill>
                  <a:schemeClr val="dk1"/>
                </a:solidFill>
              </a:rPr>
              <a:t>[– –]</a:t>
            </a:r>
            <a:endParaRPr lang="fi-FI" i="1" dirty="0"/>
          </a:p>
          <a:p>
            <a:pPr marL="1314450" indent="-857250">
              <a:buFont typeface="Arial" panose="020B0604020202020204" pitchFamily="34" charset="0"/>
              <a:buChar char="•"/>
            </a:pPr>
            <a:endParaRPr lang="fi-FI" i="1" dirty="0"/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11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74709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" dirty="0"/>
              <a:t>EU-asetus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315F21C-8ECC-791C-0C35-328FD225A8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b="1" dirty="0"/>
              <a:t>EU-asetus</a:t>
            </a:r>
            <a:r>
              <a:rPr lang="fi-FI" dirty="0"/>
              <a:t> tulee välittömästi voimaan koko unionin alueella.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Jos kansallinen laki on ristiriidassa EU:n asetuksen kanssa, sovelletaan asetusta lain sijasta.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Ristiriidassa olevat kansalliset lait täytyy muuttaa vastaamaan EU-asetusta.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EU-asetuksia säädetään vain EU:n toimivaltaan kuuluvissa asioissa, joita ovat esimerkiksi EU:n sisäinen toiminta, kaupankäynti ja rahapolitiikka.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11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9447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" dirty="0"/>
              <a:t>Esimerkki EU-asetuksesta: </a:t>
            </a:r>
            <a:br>
              <a:rPr lang="fi" dirty="0"/>
            </a:br>
            <a:r>
              <a:rPr lang="fi-FI" dirty="0"/>
              <a:t>Asetus 2016/679 </a:t>
            </a:r>
            <a:r>
              <a:rPr lang="fi-FI"/>
              <a:t>(GDPR-asetus</a:t>
            </a:r>
            <a:r>
              <a:rPr lang="fi-FI" dirty="0"/>
              <a:t>)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315F21C-8ECC-791C-0C35-328FD225A8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indent="0"/>
            <a:r>
              <a:rPr lang="fi-FI" b="1" i="1" dirty="0"/>
              <a:t>5 artikla Henkilötietojen käsittelyä koskevat periaatteet</a:t>
            </a:r>
          </a:p>
          <a:p>
            <a:pPr indent="0"/>
            <a:r>
              <a:rPr lang="fi-FI" i="1" dirty="0"/>
              <a:t>c) henkilötietojen on oltava asianmukaisia ja olennaisia ja rajoitettuja siihen, mikä on tarpeellista suhteessa niihin tarkoituksiin, joita varten niitä käsitellään (”tietojen minimointi”);</a:t>
            </a:r>
          </a:p>
          <a:p>
            <a:pPr indent="0"/>
            <a:r>
              <a:rPr lang="fi-FI" b="1" i="1" dirty="0"/>
              <a:t>32 artikla Käsittelyn turvallisuus</a:t>
            </a:r>
            <a:br>
              <a:rPr lang="fi-FI" i="1" dirty="0"/>
            </a:br>
            <a:r>
              <a:rPr lang="fi-FI" i="1" dirty="0"/>
              <a:t>[– –] rekisterinpitäjän – –  on toteutettava riskiä vastaavan turvallisuustason varmistamiseksi asianmukaiset tekniset ja organisatoriset toimenpiteet, kuten</a:t>
            </a:r>
          </a:p>
          <a:p>
            <a:pPr indent="0"/>
            <a:r>
              <a:rPr lang="fi-FI" i="1" dirty="0"/>
              <a:t>a) henkilötietojen </a:t>
            </a:r>
            <a:r>
              <a:rPr lang="fi-FI" i="1" dirty="0" err="1"/>
              <a:t>pseudonymisointi</a:t>
            </a:r>
            <a:r>
              <a:rPr lang="fi-FI" i="1" dirty="0"/>
              <a:t> ja salaus; [– –]</a:t>
            </a:r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11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43745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" dirty="0"/>
              <a:t>EU-direktiivi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315F21C-8ECC-791C-0C35-328FD225A8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b="1" dirty="0"/>
              <a:t>Direktiivi</a:t>
            </a:r>
            <a:r>
              <a:rPr lang="fi-FI" dirty="0"/>
              <a:t> on lainsäädäntöohje kansallisille parlamenteille.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EU-direktiivi muotoillaan jokaisessa jäsenmaassa kansalliseksi laiksi.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Jäsenmaiden on valmisteltava direktiivien mukaiset lait tietyssä määräajassa.</a:t>
            </a:r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7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11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1281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" dirty="0"/>
              <a:t>Esimerkki EU-direktiivistä:</a:t>
            </a:r>
            <a:br>
              <a:rPr lang="fi" dirty="0"/>
            </a:br>
            <a:r>
              <a:rPr lang="fi-FI" dirty="0"/>
              <a:t>Direktiivi 2019/904 (ns. muovipilli-direktiivi)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315F21C-8ECC-791C-0C35-328FD225A8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indent="0"/>
            <a:r>
              <a:rPr lang="fi-FI" i="1" dirty="0"/>
              <a:t>5 artikla</a:t>
            </a:r>
          </a:p>
          <a:p>
            <a:pPr indent="0"/>
            <a:r>
              <a:rPr lang="fi-FI" b="1" i="1" dirty="0"/>
              <a:t>Markkinoille saattamisen rajoittaminen</a:t>
            </a:r>
          </a:p>
          <a:p>
            <a:pPr indent="0"/>
            <a:r>
              <a:rPr lang="fi-FI" i="1" dirty="0"/>
              <a:t>Jäsenvaltioiden on kiellettävä liitteessä olevassa B osassa lueteltujen kertakäyttöisten muovituotteiden ja </a:t>
            </a:r>
            <a:r>
              <a:rPr lang="fi-FI" i="1" dirty="0" err="1"/>
              <a:t>oxo</a:t>
            </a:r>
            <a:r>
              <a:rPr lang="fi-FI" i="1" dirty="0"/>
              <a:t>-hajoavasta muovista valmistettujen tuotteiden saattaminen markkinoille. [– –]</a:t>
            </a:r>
          </a:p>
          <a:p>
            <a:pPr indent="0"/>
            <a:r>
              <a:rPr lang="fi-FI" i="1" dirty="0"/>
              <a:t>Liite B:</a:t>
            </a:r>
          </a:p>
          <a:p>
            <a:pPr indent="0"/>
            <a:r>
              <a:rPr lang="fi-FI" i="1" dirty="0"/>
              <a:t>1) Vanupuikot, [– –]</a:t>
            </a:r>
            <a:br>
              <a:rPr lang="fi-FI" i="1" dirty="0"/>
            </a:br>
            <a:r>
              <a:rPr lang="fi-FI" i="1" dirty="0"/>
              <a:t>2) Ruokailuvälineet (haarukat, veitset, lusikat, syömäpuikot).</a:t>
            </a:r>
            <a:br>
              <a:rPr lang="fi-FI" i="1" dirty="0"/>
            </a:br>
            <a:r>
              <a:rPr lang="fi-FI" i="1" dirty="0"/>
              <a:t>3) Lautaset.</a:t>
            </a:r>
            <a:br>
              <a:rPr lang="fi-FI" i="1" dirty="0"/>
            </a:br>
            <a:r>
              <a:rPr lang="fi-FI" i="1" dirty="0"/>
              <a:t>4) Pillit [– –]</a:t>
            </a:r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8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11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5152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-FI" dirty="0"/>
              <a:t>EU-päätös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315F21C-8ECC-791C-0C35-328FD225A8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b="1" dirty="0"/>
              <a:t>Päätökset</a:t>
            </a:r>
            <a:r>
              <a:rPr lang="fi-FI" dirty="0"/>
              <a:t> ovat oikeudellisesti sitovia määräyksiä, jotka koskevat yksittäisiä tahoja.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Tahoja voivat olla esimerkiksi jäsenvaltiot, yritykset tai muut yhteisöt.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Päätöksillä puolustetaan EU:n toimivallassa olevia asioita, kuten kilpailulakeja.</a:t>
            </a:r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9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11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0855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627</Words>
  <Application>Microsoft Office PowerPoint</Application>
  <PresentationFormat>Mukautettu</PresentationFormat>
  <Paragraphs>67</Paragraphs>
  <Slides>10</Slides>
  <Notes>10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Office-teema</vt:lpstr>
      <vt:lpstr>11. Päätöksenteko ja sen ongelmat  Tietoisku: EU:n ja Suomen säädöstyypit</vt:lpstr>
      <vt:lpstr>Suomen ja EU:n lainsäädäntö</vt:lpstr>
      <vt:lpstr>Suomi: säädöstyypit</vt:lpstr>
      <vt:lpstr>Suomi: esimerkit säädöstyypeistä</vt:lpstr>
      <vt:lpstr>EU-asetus</vt:lpstr>
      <vt:lpstr>Esimerkki EU-asetuksesta:  Asetus 2016/679 (GDPR-asetus)</vt:lpstr>
      <vt:lpstr>EU-direktiivi</vt:lpstr>
      <vt:lpstr>Esimerkki EU-direktiivistä: Direktiivi 2019/904 (ns. muovipilli-direktiivi)</vt:lpstr>
      <vt:lpstr>EU-päätös</vt:lpstr>
      <vt:lpstr>Esimerkki EU-päätöksestä: Case AT.39740 – Google Search (Shopping)) 27.6.2017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Forum YH3 Luku 7 Tietoisku</dc:title>
  <dc:creator>Mika Kortelainen</dc:creator>
  <cp:lastModifiedBy>Kaartinen Minna</cp:lastModifiedBy>
  <cp:revision>32</cp:revision>
  <dcterms:modified xsi:type="dcterms:W3CDTF">2023-10-29T12:23:56Z</dcterms:modified>
</cp:coreProperties>
</file>