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3016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24305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4108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580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8814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0386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3999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49604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152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11. Päätöksenteko ja sen ongelmat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EU:n ja Suomen säädöstyypit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Esimerkki EU-päätöksestä:</a:t>
            </a:r>
            <a:br>
              <a:rPr lang="fi-FI" dirty="0"/>
            </a:br>
            <a:r>
              <a:rPr lang="en-US" dirty="0"/>
              <a:t>Case AT.39740 – Google Search (Shopping)) 27.6.2017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indent="0"/>
            <a:r>
              <a:rPr lang="en-US" i="1" dirty="0"/>
              <a:t>[</a:t>
            </a:r>
            <a:r>
              <a:rPr lang="fi-FI" i="1" dirty="0"/>
              <a:t>–</a:t>
            </a:r>
            <a:r>
              <a:rPr lang="en-US" i="1" dirty="0"/>
              <a:t> </a:t>
            </a:r>
            <a:r>
              <a:rPr lang="fi-FI" i="1" dirty="0"/>
              <a:t>–</a:t>
            </a:r>
            <a:r>
              <a:rPr lang="en-US" i="1" dirty="0"/>
              <a:t>] Article 1				</a:t>
            </a:r>
          </a:p>
          <a:p>
            <a:pPr indent="0"/>
            <a:r>
              <a:rPr lang="en-US" i="1" dirty="0"/>
              <a:t>By positioning and displaying more </a:t>
            </a:r>
            <a:r>
              <a:rPr lang="en-US" i="1" dirty="0" err="1"/>
              <a:t>favourably</a:t>
            </a:r>
            <a:r>
              <a:rPr lang="en-US" i="1" dirty="0"/>
              <a:t>, in Google Inc.'s general search results pages, Google Inc.'s own comparison shopping service compared to competing comparison shopping services, </a:t>
            </a:r>
            <a:r>
              <a:rPr lang="fi-FI" i="1" dirty="0"/>
              <a:t>–</a:t>
            </a:r>
            <a:r>
              <a:rPr lang="en-US" i="1" dirty="0"/>
              <a:t> </a:t>
            </a:r>
            <a:r>
              <a:rPr lang="fi-FI" i="1" dirty="0"/>
              <a:t>–</a:t>
            </a:r>
            <a:r>
              <a:rPr lang="en-US" i="1" dirty="0"/>
              <a:t> Alphabet Inc. has infringed Article 102 of the Treaty and Article 54 of the Agreement on the European Economic Area.</a:t>
            </a:r>
          </a:p>
          <a:p>
            <a:pPr indent="0"/>
            <a:r>
              <a:rPr lang="en-US" i="1" dirty="0"/>
              <a:t>Article 2</a:t>
            </a:r>
          </a:p>
          <a:p>
            <a:pPr indent="0"/>
            <a:r>
              <a:rPr lang="en-US" i="1" dirty="0"/>
              <a:t>For the infringement referred to in Article 1, the following fine is imposed:</a:t>
            </a:r>
            <a:br>
              <a:rPr lang="en-US" i="1" dirty="0"/>
            </a:br>
            <a:r>
              <a:rPr lang="en-US" i="1" dirty="0"/>
              <a:t>Google Inc.: EUR 2 424 495 000, of which EUR 523 518 000 jointly and severally with Alphabet Inc. [</a:t>
            </a:r>
            <a:r>
              <a:rPr lang="fi-FI" i="1" dirty="0"/>
              <a:t>–</a:t>
            </a:r>
            <a:r>
              <a:rPr lang="en-US" i="1" dirty="0"/>
              <a:t> </a:t>
            </a:r>
            <a:r>
              <a:rPr lang="fi-FI" i="1" dirty="0"/>
              <a:t>–</a:t>
            </a:r>
            <a:r>
              <a:rPr lang="en-US" i="1" dirty="0"/>
              <a:t>]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220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Suomen ja EU:n lainsäädäntö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EU-asetus (ylittää kansalliset lait)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EU-direktiivi (lainsäädäntöohje)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EU-päätös (koskee yksittäistapauksia)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BC4A135-B594-194A-0B68-1735CD58D20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/>
              <a:t>perustuslaki</a:t>
            </a:r>
            <a:endParaRPr lang="fi-FI" sz="5400" dirty="0"/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laki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asetus (koskee yksittäistapauksia)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D2F6227-E416-E964-18F2-0CAC002C2159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EU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B376D4-23DC-FC80-B541-EFF98ED95B42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Suomi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058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Suomi: säädöstyypit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Perustuslaki</a:t>
            </a:r>
            <a:r>
              <a:rPr lang="fi-FI" dirty="0"/>
              <a:t> sisältää säännökset valtion hallitusmuodosta, ylimpien valtioelinten suhteista ja yksilön perusoikeuksista; sen säätäminen, muuttaminen ja kumoaminen on tavallista lakia vaikeampaa.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Laki</a:t>
            </a:r>
            <a:r>
              <a:rPr lang="fi-FI" dirty="0"/>
              <a:t> on kirjallinen velvoittava säädös, joka on eduskunnan säätämä ja hyväksymä.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Asetus</a:t>
            </a:r>
            <a:r>
              <a:rPr lang="fi-FI" dirty="0"/>
              <a:t> on lakia täsmentävä tai täydentävä säädös, joka ei muuta lain sisältöä.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580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Suomi: esimerkit säädöstyypeistä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i="1" dirty="0"/>
              <a:t>Perustuslaki §13 Kokoontumis- ja yhdistymisvapaus</a:t>
            </a:r>
            <a:br>
              <a:rPr lang="fi-FI" b="1" i="1" dirty="0"/>
            </a:br>
            <a:r>
              <a:rPr lang="fi-FI" i="1" dirty="0"/>
              <a:t>Jokaisella on oikeus lupaa hankkimatta järjestää kokouksia ja mielenosoituksia sekä osallistua niihin. [– –]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sz="6000" b="1" i="1" dirty="0">
                <a:solidFill>
                  <a:schemeClr val="dk1"/>
                </a:solidFill>
              </a:rPr>
              <a:t>Tieliikennelaki §9 Yleiset nopeusrajoitukset</a:t>
            </a:r>
            <a:br>
              <a:rPr lang="fi-FI" sz="6000" b="1" i="1" dirty="0">
                <a:solidFill>
                  <a:schemeClr val="dk1"/>
                </a:solidFill>
              </a:rPr>
            </a:br>
            <a:r>
              <a:rPr lang="fi-FI" sz="6000" i="1" dirty="0">
                <a:solidFill>
                  <a:schemeClr val="dk1"/>
                </a:solidFill>
              </a:rPr>
              <a:t>Taajaman ulkopuolella ajoneuvon ja raitiovaunun suurin sallittu nopeus on 80 kilometriä tunnissa, jos liikennemerkillä ei ole osoitettu noudatettavaksi muuta nopeusrajoitusta. [– –]</a:t>
            </a:r>
            <a:endParaRPr lang="fi-FI" sz="6000" b="1" i="1" dirty="0">
              <a:solidFill>
                <a:schemeClr val="dk1"/>
              </a:solidFill>
            </a:endParaRP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i="1" dirty="0"/>
              <a:t>Lukioasetus §11 Opintojen mitoitus </a:t>
            </a:r>
            <a:br>
              <a:rPr lang="fi-FI" i="1" dirty="0"/>
            </a:br>
            <a:r>
              <a:rPr lang="fi-FI" sz="6000" i="1" dirty="0">
                <a:solidFill>
                  <a:schemeClr val="dk1"/>
                </a:solidFill>
              </a:rPr>
              <a:t>[– –]</a:t>
            </a:r>
            <a:r>
              <a:rPr lang="fi-FI" i="1" dirty="0"/>
              <a:t> Opetusta annetaan nuorille tarkoitetussa koulutuksessa keskimäärin 14 tuntia 15 minuuttia opintopistettä kohden </a:t>
            </a:r>
            <a:r>
              <a:rPr lang="fi-FI" sz="6000" i="1" dirty="0">
                <a:solidFill>
                  <a:schemeClr val="dk1"/>
                </a:solidFill>
              </a:rPr>
              <a:t>[– –]</a:t>
            </a:r>
            <a:endParaRPr lang="fi-FI" i="1" dirty="0"/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i="1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470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EU-asetus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EU-asetus</a:t>
            </a:r>
            <a:r>
              <a:rPr lang="fi-FI" dirty="0"/>
              <a:t> tulee välittömästi voimaan koko unionin alueella.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Jos kansallinen laki on ristiriidassa EU:n asetuksen kanssa, sovelletaan asetusta lain sijasta.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Ristiriidassa olevat kansalliset lait täytyy muuttaa vastaamaan EU-asetusta.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EU-asetuksia säädetään vain EU:n toimivaltaan kuuluvissa asioissa, joita ovat esimerkiksi EU:n sisäinen toiminta, kaupankäynti ja rahapolitiikka.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44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Esimerkki EU-asetuksesta: </a:t>
            </a:r>
            <a:br>
              <a:rPr lang="fi" dirty="0"/>
            </a:br>
            <a:r>
              <a:rPr lang="fi-FI" dirty="0"/>
              <a:t>Asetus 2016/679 </a:t>
            </a:r>
            <a:r>
              <a:rPr lang="fi-FI"/>
              <a:t>(GDPR-asetus</a:t>
            </a:r>
            <a:r>
              <a:rPr lang="fi-FI" dirty="0"/>
              <a:t>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indent="0"/>
            <a:r>
              <a:rPr lang="fi-FI" b="1" i="1" dirty="0"/>
              <a:t>5 artikla Henkilötietojen käsittelyä koskevat periaatteet</a:t>
            </a:r>
          </a:p>
          <a:p>
            <a:pPr indent="0"/>
            <a:r>
              <a:rPr lang="fi-FI" i="1" dirty="0"/>
              <a:t>c) henkilötietojen on oltava asianmukaisia ja olennaisia ja rajoitettuja siihen, mikä on tarpeellista suhteessa niihin tarkoituksiin, joita varten niitä käsitellään (”tietojen minimointi”);</a:t>
            </a:r>
          </a:p>
          <a:p>
            <a:pPr indent="0"/>
            <a:r>
              <a:rPr lang="fi-FI" b="1" i="1" dirty="0"/>
              <a:t>32 artikla Käsittelyn turvallisuus</a:t>
            </a:r>
            <a:br>
              <a:rPr lang="fi-FI" i="1" dirty="0"/>
            </a:br>
            <a:r>
              <a:rPr lang="fi-FI" i="1" dirty="0"/>
              <a:t>[– –] rekisterinpitäjän – –  on toteutettava riskiä vastaavan turvallisuustason varmistamiseksi asianmukaiset tekniset ja organisatoriset toimenpiteet, kuten</a:t>
            </a:r>
          </a:p>
          <a:p>
            <a:pPr indent="0"/>
            <a:r>
              <a:rPr lang="fi-FI" i="1" dirty="0"/>
              <a:t>a) henkilötietojen </a:t>
            </a:r>
            <a:r>
              <a:rPr lang="fi-FI" i="1" dirty="0" err="1"/>
              <a:t>pseudonymisointi</a:t>
            </a:r>
            <a:r>
              <a:rPr lang="fi-FI" i="1" dirty="0"/>
              <a:t> ja salaus; [– –]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374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EU-direktiivi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Direktiivi</a:t>
            </a:r>
            <a:r>
              <a:rPr lang="fi-FI" dirty="0"/>
              <a:t> on lainsäädäntöohje kansallisille parlamenteille.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EU-direktiivi muotoillaan jokaisessa jäsenmaassa kansalliseksi laiksi.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Jäsenmaiden on valmisteltava direktiivien mukaiset lait tietyssä määräajassa.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28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Esimerkki EU-direktiivistä:</a:t>
            </a:r>
            <a:br>
              <a:rPr lang="fi" dirty="0"/>
            </a:br>
            <a:r>
              <a:rPr lang="fi-FI" dirty="0"/>
              <a:t>Direktiivi 2019/904 (ns. muovipilli-direktiivi)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indent="0"/>
            <a:r>
              <a:rPr lang="fi-FI" i="1" dirty="0"/>
              <a:t>5 artikla</a:t>
            </a:r>
          </a:p>
          <a:p>
            <a:pPr indent="0"/>
            <a:r>
              <a:rPr lang="fi-FI" b="1" i="1" dirty="0"/>
              <a:t>Markkinoille saattamisen rajoittaminen</a:t>
            </a:r>
          </a:p>
          <a:p>
            <a:pPr indent="0"/>
            <a:r>
              <a:rPr lang="fi-FI" i="1" dirty="0"/>
              <a:t>Jäsenvaltioiden on kiellettävä liitteessä olevassa B osassa lueteltujen kertakäyttöisten muovituotteiden ja </a:t>
            </a:r>
            <a:r>
              <a:rPr lang="fi-FI" i="1" dirty="0" err="1"/>
              <a:t>oxo</a:t>
            </a:r>
            <a:r>
              <a:rPr lang="fi-FI" i="1" dirty="0"/>
              <a:t>-hajoavasta muovista valmistettujen tuotteiden saattaminen markkinoille. [– –]</a:t>
            </a:r>
          </a:p>
          <a:p>
            <a:pPr indent="0"/>
            <a:r>
              <a:rPr lang="fi-FI" i="1" dirty="0"/>
              <a:t>Liite B:</a:t>
            </a:r>
          </a:p>
          <a:p>
            <a:pPr indent="0"/>
            <a:r>
              <a:rPr lang="fi-FI" i="1" dirty="0"/>
              <a:t>1) Vanupuikot, [– –]</a:t>
            </a:r>
            <a:br>
              <a:rPr lang="fi-FI" i="1" dirty="0"/>
            </a:br>
            <a:r>
              <a:rPr lang="fi-FI" i="1" dirty="0"/>
              <a:t>2) Ruokailuvälineet (haarukat, veitset, lusikat, syömäpuikot).</a:t>
            </a:r>
            <a:br>
              <a:rPr lang="fi-FI" i="1" dirty="0"/>
            </a:br>
            <a:r>
              <a:rPr lang="fi-FI" i="1" dirty="0"/>
              <a:t>3) Lautaset.</a:t>
            </a:r>
            <a:br>
              <a:rPr lang="fi-FI" i="1" dirty="0"/>
            </a:br>
            <a:r>
              <a:rPr lang="fi-FI" i="1" dirty="0"/>
              <a:t>4) Pillit [– –]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152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EU-päätös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1315F21C-8ECC-791C-0C35-328FD225A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b="1" dirty="0"/>
              <a:t>Päätökset</a:t>
            </a:r>
            <a:r>
              <a:rPr lang="fi-FI" dirty="0"/>
              <a:t> ovat oikeudellisesti sitovia määräyksiä, jotka koskevat yksittäisiä tahoja.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Tahoja voivat olla esimerkiksi jäsenvaltiot, yritykset tai muut yhteisöt.</a:t>
            </a:r>
          </a:p>
          <a:p>
            <a:pPr marL="1314450" indent="-857250">
              <a:buFont typeface="Arial" panose="020B0604020202020204" pitchFamily="34" charset="0"/>
              <a:buChar char="•"/>
            </a:pPr>
            <a:r>
              <a:rPr lang="fi-FI" dirty="0"/>
              <a:t>Päätöksillä puolustetaan EU:n toimivallassa olevia asioita, kuten kilpailulakeja.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85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627</Words>
  <Application>Microsoft Office PowerPoint</Application>
  <PresentationFormat>Mukautettu</PresentationFormat>
  <Paragraphs>67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11. Päätöksenteko ja sen ongelmat  Tietoisku: EU:n ja Suomen säädöstyypit</vt:lpstr>
      <vt:lpstr>Suomen ja EU:n lainsäädäntö</vt:lpstr>
      <vt:lpstr>Suomi: säädöstyypit</vt:lpstr>
      <vt:lpstr>Suomi: esimerkit säädöstyypeistä</vt:lpstr>
      <vt:lpstr>EU-asetus</vt:lpstr>
      <vt:lpstr>Esimerkki EU-asetuksesta:  Asetus 2016/679 (GDPR-asetus)</vt:lpstr>
      <vt:lpstr>EU-direktiivi</vt:lpstr>
      <vt:lpstr>Esimerkki EU-direktiivistä: Direktiivi 2019/904 (ns. muovipilli-direktiivi)</vt:lpstr>
      <vt:lpstr>EU-päätös</vt:lpstr>
      <vt:lpstr>Esimerkki EU-päätöksestä: Case AT.39740 – Google Search (Shopping)) 27.6.2017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32</cp:revision>
  <dcterms:modified xsi:type="dcterms:W3CDTF">2023-10-29T12:23:56Z</dcterms:modified>
</cp:coreProperties>
</file>