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88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7C91-ECDA-46A1-814F-8B6C38173638}" type="datetimeFigureOut">
              <a:rPr lang="fi-FI" smtClean="0"/>
              <a:t>27.8.2020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E87-093E-4852-B5EB-7D05D4953A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50687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7C91-ECDA-46A1-814F-8B6C38173638}" type="datetimeFigureOut">
              <a:rPr lang="fi-FI" smtClean="0"/>
              <a:t>27.8.2020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E87-093E-4852-B5EB-7D05D4953A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579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7C91-ECDA-46A1-814F-8B6C38173638}" type="datetimeFigureOut">
              <a:rPr lang="fi-FI" smtClean="0"/>
              <a:t>27.8.2020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E87-093E-4852-B5EB-7D05D4953A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7879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7C91-ECDA-46A1-814F-8B6C38173638}" type="datetimeFigureOut">
              <a:rPr lang="fi-FI" smtClean="0"/>
              <a:t>27.8.2020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E87-093E-4852-B5EB-7D05D4953A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17387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7C91-ECDA-46A1-814F-8B6C38173638}" type="datetimeFigureOut">
              <a:rPr lang="fi-FI" smtClean="0"/>
              <a:t>27.8.2020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E87-093E-4852-B5EB-7D05D4953A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3813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7C91-ECDA-46A1-814F-8B6C38173638}" type="datetimeFigureOut">
              <a:rPr lang="fi-FI" smtClean="0"/>
              <a:t>27.8.2020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E87-093E-4852-B5EB-7D05D4953A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16311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7C91-ECDA-46A1-814F-8B6C38173638}" type="datetimeFigureOut">
              <a:rPr lang="fi-FI" smtClean="0"/>
              <a:t>27.8.2020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E87-093E-4852-B5EB-7D05D4953A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5957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7C91-ECDA-46A1-814F-8B6C38173638}" type="datetimeFigureOut">
              <a:rPr lang="fi-FI" smtClean="0"/>
              <a:t>27.8.2020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E87-093E-4852-B5EB-7D05D4953A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1797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7C91-ECDA-46A1-814F-8B6C38173638}" type="datetimeFigureOut">
              <a:rPr lang="fi-FI" smtClean="0"/>
              <a:t>27.8.2020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E87-093E-4852-B5EB-7D05D4953A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1562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7C91-ECDA-46A1-814F-8B6C38173638}" type="datetimeFigureOut">
              <a:rPr lang="fi-FI" smtClean="0"/>
              <a:t>27.8.2020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E87-093E-4852-B5EB-7D05D4953A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76925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D27C91-ECDA-46A1-814F-8B6C38173638}" type="datetimeFigureOut">
              <a:rPr lang="fi-FI" smtClean="0"/>
              <a:t>27.8.2020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5FE87-093E-4852-B5EB-7D05D4953A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462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27C91-ECDA-46A1-814F-8B6C38173638}" type="datetimeFigureOut">
              <a:rPr lang="fi-FI" smtClean="0"/>
              <a:t>27.8.2020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5FE87-093E-4852-B5EB-7D05D4953A1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9421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ctrTitle"/>
          </p:nvPr>
        </p:nvSpPr>
        <p:spPr>
          <a:xfrm>
            <a:off x="685800" y="1340769"/>
            <a:ext cx="7772400" cy="2520280"/>
          </a:xfrm>
        </p:spPr>
        <p:txBody>
          <a:bodyPr>
            <a:normAutofit fontScale="90000"/>
          </a:bodyPr>
          <a:lstStyle/>
          <a:p>
            <a:r>
              <a:rPr lang="fi-FI" u="sng" dirty="0" smtClean="0"/>
              <a:t>Mikä merkitys on Eurooppa-neuvostolla? Miten Euroopan unionissa toteutuu vallanjako parlamentin, komission ja unionin neuvoston kesken?</a:t>
            </a:r>
            <a:endParaRPr lang="fi-FI" u="sng" dirty="0"/>
          </a:p>
        </p:txBody>
      </p:sp>
      <p:sp>
        <p:nvSpPr>
          <p:cNvPr id="5" name="Alaotsikk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smtClean="0"/>
              <a:t>Yhteiskuntaopin yo-koe syksy 2009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715420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u="sng" dirty="0" smtClean="0"/>
              <a:t>Eurooppa-neuvosto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EU:n huippukokous, joka kokoontuu 4x vuodessa Brysselissä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Pysyvä puheenjohtaja, jonka toimikausi on 2,5 vuotta, tällä hetkellä </a:t>
            </a:r>
            <a:r>
              <a:rPr lang="fi-FI" dirty="0" smtClean="0"/>
              <a:t>belgialainen Charles </a:t>
            </a:r>
            <a:r>
              <a:rPr lang="fi-FI" dirty="0"/>
              <a:t>M</a:t>
            </a:r>
            <a:r>
              <a:rPr lang="fi-FI" dirty="0" smtClean="0"/>
              <a:t>ichel</a:t>
            </a:r>
            <a:endParaRPr lang="fi-FI" dirty="0" smtClean="0"/>
          </a:p>
          <a:p>
            <a:pPr>
              <a:buFont typeface="Arial" charset="0"/>
              <a:buChar char="•"/>
            </a:pPr>
            <a:r>
              <a:rPr lang="fi-FI" dirty="0" smtClean="0"/>
              <a:t>Kokouksiin osallistuvat kaikkien jäsenvaltioiden päämiehet ja komission puheenjohtaja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Linjaa keskeisiä poliittisia suuntaviivoja ja kehittää toimintaa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Puheenjohtajan tehtävänä on osallistujien keskinäinen sovittelu ja yhteisymmärryksen haku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4722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u="sng" dirty="0" smtClean="0"/>
              <a:t>Euroopan unionin neuvosto </a:t>
            </a:r>
            <a:r>
              <a:rPr lang="fi-FI" dirty="0" smtClean="0"/>
              <a:t>(ministerineuvosto)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Edustaa jäsenvaltioiden hallituksia ja on tärkein päätöksentekoelin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Säätää lakeja yhdessä parlamentin kanssa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Hyväksyy budjetin yhdessä parlamentin kanssa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On päävastuussa unionin ulko- ja turvallisuuspolitiikasta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Kokoontuu kymmenessä eri kokoonpanossa käsiteltävästä asiasta riippuen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Kokouksiin osallistuu kustakin jäsenmaasta yksi ministeri käsiteltävän asian mukaan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Äänestyksissä eri jäsenvaltioiden ministereillä on eri määrä ääniä käytettävissään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Puheenjohtajavaltion edustaja on ministerineuvoston puheenjohtaja</a:t>
            </a:r>
          </a:p>
          <a:p>
            <a:pPr>
              <a:buFont typeface="Arial" charset="0"/>
              <a:buChar char="•"/>
            </a:pPr>
            <a:endParaRPr lang="fi-FI" dirty="0" smtClean="0"/>
          </a:p>
          <a:p>
            <a:pPr>
              <a:buFont typeface="Arial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95062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i-FI" u="sng" dirty="0" smtClean="0"/>
              <a:t>Komissio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Muodostuu 28 komissaarista, jotka valitaan </a:t>
            </a:r>
            <a:r>
              <a:rPr lang="fi-FI" dirty="0" err="1"/>
              <a:t>E</a:t>
            </a:r>
            <a:r>
              <a:rPr lang="fi-FI" dirty="0" err="1" smtClean="0"/>
              <a:t>u-vaalien</a:t>
            </a:r>
            <a:r>
              <a:rPr lang="fi-FI" dirty="0" smtClean="0"/>
              <a:t> jälkeen ja jotka parlamentin on hyväksyttävä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Yksi komissaari jokaisesta jäsenvaltioista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Komissio edustaa koko unionin etua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Aloite- ja toimeenpanovalta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Valvoo varojen käyttöä ja </a:t>
            </a:r>
            <a:r>
              <a:rPr lang="fi-FI" dirty="0" err="1" smtClean="0"/>
              <a:t>eu-lakien</a:t>
            </a:r>
            <a:r>
              <a:rPr lang="fi-FI" dirty="0" smtClean="0"/>
              <a:t> noudattamista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Pitää komissaarien ja virkamiesten avulla koko unionin käynnissä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Toimii Brysselissä, toimikausi 5 vuotta, jäsenvaltiot valitsevat oman komissaarinsa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Enemmistöpäätökset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Huomaa komission ja ministerineuvoston roolit suhteessa toisiinsa. Jäsenvaltioiden ja unionin edut saattavat olla eriävät</a:t>
            </a:r>
          </a:p>
          <a:p>
            <a:pPr>
              <a:buFont typeface="Arial" charset="0"/>
              <a:buChar char="•"/>
            </a:pPr>
            <a:endParaRPr lang="fi-FI" dirty="0" smtClean="0"/>
          </a:p>
          <a:p>
            <a:pPr>
              <a:buFont typeface="Arial" charset="0"/>
              <a:buChar char="•"/>
            </a:pPr>
            <a:endParaRPr lang="fi-FI" dirty="0" smtClean="0"/>
          </a:p>
          <a:p>
            <a:pPr>
              <a:buFont typeface="Arial" charset="0"/>
              <a:buChar char="•"/>
            </a:pPr>
            <a:endParaRPr lang="fi-FI" dirty="0" smtClean="0"/>
          </a:p>
          <a:p>
            <a:pPr>
              <a:buFont typeface="Arial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3666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u="sng" dirty="0" smtClean="0"/>
              <a:t>Parlamentti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Parlamentti edustaa </a:t>
            </a:r>
            <a:r>
              <a:rPr lang="fi-FI" dirty="0" err="1" smtClean="0"/>
              <a:t>eu-kansalaisia</a:t>
            </a:r>
            <a:endParaRPr lang="fi-FI" dirty="0" smtClean="0"/>
          </a:p>
          <a:p>
            <a:pPr>
              <a:buFont typeface="Arial" charset="0"/>
              <a:buChar char="•"/>
            </a:pPr>
            <a:r>
              <a:rPr lang="fi-FI" dirty="0" smtClean="0"/>
              <a:t>Valitaan vaaleilla joka 5. vuosi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Kokoontuu Brysselissä ja </a:t>
            </a:r>
            <a:r>
              <a:rPr lang="fi-FI" dirty="0" err="1" smtClean="0"/>
              <a:t>Strassbourgissa</a:t>
            </a:r>
            <a:endParaRPr lang="fi-FI" dirty="0" smtClean="0"/>
          </a:p>
          <a:p>
            <a:pPr>
              <a:buFont typeface="Arial" charset="0"/>
              <a:buChar char="•"/>
            </a:pPr>
            <a:r>
              <a:rPr lang="fi-FI" dirty="0" smtClean="0"/>
              <a:t>Europarlamenttiedustajat toimivat osana eurooppalaisia sisarpuolueita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Säätää lakeja yhdessä ministerineuvoston kanssa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ns. demokratiavaje: europarlamentilta puuttuu aloiteoikeus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Parlamentilla on valta erottaa komissio</a:t>
            </a:r>
          </a:p>
          <a:p>
            <a:pPr>
              <a:buFont typeface="Arial" charset="0"/>
              <a:buChar char="•"/>
            </a:pPr>
            <a:r>
              <a:rPr lang="fi-FI" dirty="0" smtClean="0"/>
              <a:t>Tärkeä keskustelufoorumi ja kansalaisten vaikutuskanava</a:t>
            </a:r>
          </a:p>
          <a:p>
            <a:pPr>
              <a:buFont typeface="Arial" charset="0"/>
              <a:buChar char="•"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491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236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Office-teema</vt:lpstr>
      <vt:lpstr>Mikä merkitys on Eurooppa-neuvostolla? Miten Euroopan unionissa toteutuu vallanjako parlamentin, komission ja unionin neuvoston kesken?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Miten Euroopan unionissa toteutuu vallanjako parlamentin, komission ja unionin neuvoston kesken?</dc:title>
  <dc:creator>Oppilas</dc:creator>
  <cp:lastModifiedBy>Minna</cp:lastModifiedBy>
  <cp:revision>15</cp:revision>
  <dcterms:created xsi:type="dcterms:W3CDTF">2018-10-09T08:36:11Z</dcterms:created>
  <dcterms:modified xsi:type="dcterms:W3CDTF">2020-08-27T16:27:21Z</dcterms:modified>
</cp:coreProperties>
</file>