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7"/>
  </p:notesMasterIdLst>
  <p:sldIdLst>
    <p:sldId id="256" r:id="rId2"/>
    <p:sldId id="266" r:id="rId3"/>
    <p:sldId id="268" r:id="rId4"/>
    <p:sldId id="269" r:id="rId5"/>
    <p:sldId id="270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5C07F1-4DDE-F099-E32F-14912E1BD4E2}" name="Mika Kortelainen" initials="MK" userId="Mika Kortelain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13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430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227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7911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51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10. Viisi vallan linnaketta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Tietoisku: Euroopan parlamentti</a:t>
            </a:r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Forum Yhteiskuntaoppi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Euroopan parlamentti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>
            <a:off x="1676401" y="3730513"/>
            <a:ext cx="105156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85800" lvl="0" indent="-6858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/>
              <a:t>Euroopan parlamentti koostuu 720 jäsenestä, joista Suomesta valittuja on 15. Jäseniä kutsutaan ”mepeiksi”, joka tulee englanninkielisestä nimityksestä </a:t>
            </a:r>
            <a:r>
              <a:rPr lang="fi-FI" sz="5400" i="1" dirty="0" err="1"/>
              <a:t>Members</a:t>
            </a:r>
            <a:r>
              <a:rPr lang="fi-FI" sz="5400" i="1" dirty="0"/>
              <a:t> of European </a:t>
            </a:r>
            <a:r>
              <a:rPr lang="fi-FI" sz="5400" i="1" dirty="0" err="1"/>
              <a:t>Parliament</a:t>
            </a:r>
            <a:r>
              <a:rPr lang="fi-FI" sz="5400" dirty="0"/>
              <a:t>.</a:t>
            </a:r>
          </a:p>
          <a:p>
            <a:pPr marL="685800" lvl="0" indent="-6858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/>
              <a:t>Valittu voi olla minkä tahansa EU-maan kansalainen, ja suomalainen voi tulla valituksi vaikka Ranskan mepiksi.</a:t>
            </a:r>
          </a:p>
          <a:p>
            <a:pPr marL="685800" lvl="0" indent="-6858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/>
              <a:t>Europarlamenttivaalit eli eurovaalit pidetään viiden vuoden välein. Viime vaalit olivat vuonna 2024, joten seuraavat pidetään vuonna 2029.</a:t>
            </a: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10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21055CF-D0F3-3ED8-260E-73F1A55F3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1744" y="3916389"/>
            <a:ext cx="10415855" cy="588322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45573A3-A9DE-4FFF-3A24-4BDEA49E5F21}"/>
              </a:ext>
            </a:extLst>
          </p:cNvPr>
          <p:cNvSpPr txBox="1"/>
          <p:nvPr/>
        </p:nvSpPr>
        <p:spPr>
          <a:xfrm>
            <a:off x="12291744" y="9799611"/>
            <a:ext cx="1041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Kuva: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Diliff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/ Wikimedia Commons (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CC BY-SA 3.0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i-FI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Parlamentin poliittiset ryhmät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>
            <a:off x="1676401" y="3730513"/>
            <a:ext cx="105156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685800" lvl="0" indent="-6858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/>
              <a:t>Euroopan parlamentti jakaantuu eduskunnan tavoin poliittisiin ryhmiin.</a:t>
            </a:r>
          </a:p>
          <a:p>
            <a:pPr marL="685800" lvl="0" indent="-6858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/>
              <a:t>Istumajärjestys noudattaa vasemmisto–oikeisto-jaottelua. Sitoutumattomat istuvat poikkeuksena puheenjohtajasta oikealla.</a:t>
            </a:r>
          </a:p>
          <a:p>
            <a:pPr marL="685800" lvl="0" indent="-6858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/>
              <a:t>Ryhmien suuren koon ja kirjavan koostumuksen vuoksi ryhmäkuri ei ole niin tiukkaa kuin eduskunnassa.</a:t>
            </a: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10</a:t>
            </a:r>
            <a:endParaRPr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45573A3-A9DE-4FFF-3A24-4BDEA49E5F21}"/>
              </a:ext>
            </a:extLst>
          </p:cNvPr>
          <p:cNvSpPr txBox="1"/>
          <p:nvPr/>
        </p:nvSpPr>
        <p:spPr>
          <a:xfrm>
            <a:off x="12291744" y="9799611"/>
            <a:ext cx="10415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Jakautuminen poliittisiin ryhmiin Euroopan parlamentissa keväällä 2024 eli ennen EU-vaaleja, jolloin meppien määrää myös nostettiin.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Kuva: </a:t>
            </a:r>
            <a:r>
              <a:rPr lang="fi-FI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Parliament</a:t>
            </a: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diagram</a:t>
            </a: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endParaRPr lang="fi-FI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143;p24">
            <a:extLst>
              <a:ext uri="{FF2B5EF4-FFF2-40B4-BE49-F238E27FC236}">
                <a16:creationId xmlns:a16="http://schemas.microsoft.com/office/drawing/2014/main" id="{09A6FCDD-AD98-C33B-76B6-5253E92BAB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1744" y="3916389"/>
            <a:ext cx="10403758" cy="5348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4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fi-FI" sz="5400" dirty="0"/>
              <a:t>Euroopan parlamentin ja meppien työ on jaettu yhteisillä kalentereilla karkeasti neljään erilaiseen viikkoon:</a:t>
            </a:r>
          </a:p>
          <a:p>
            <a:pPr marL="914400" lvl="0" indent="-914400" algn="l" rtl="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fi-FI" sz="5400" dirty="0"/>
              <a:t>Istuntoviikko, jolloin kokoonnutaan Strasbourgissa. Täysistuntoja pidetään lisäksi myös Brysselissä.</a:t>
            </a:r>
          </a:p>
          <a:p>
            <a:pPr marL="914400" lvl="0" indent="-914400" algn="l" rtl="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fi-FI" sz="5400" dirty="0"/>
              <a:t>Valiokuntien viikko, jossa mepit työstävät lakiesityksiä valiokunnissa Brysselissä.</a:t>
            </a:r>
          </a:p>
          <a:p>
            <a:pPr marL="914400" lvl="0" indent="-914400" algn="l" rtl="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fi-FI" sz="5400" dirty="0"/>
              <a:t>Ryhmäkokousten viikko, jolloin ryhmät muodostavat kantansa Brysselissä.</a:t>
            </a:r>
          </a:p>
          <a:p>
            <a:pPr marL="914400" lvl="0" indent="-914400" algn="l" rtl="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fi-FI" sz="5400" dirty="0"/>
              <a:t>Viikko parlamentin ulkopuolella, jolloin mepit tapaavat ihmisiä vaalipiireissään (esim. suomalaiset Suomessa).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15847042-7C42-E3E6-6145-C890DEDD45A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t="-107" b="24896"/>
          <a:stretch/>
        </p:blipFill>
        <p:spPr>
          <a:xfrm>
            <a:off x="12682732" y="0"/>
            <a:ext cx="10079324" cy="11026420"/>
          </a:xfrm>
        </p:spPr>
      </p:pic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10</a:t>
            </a:r>
            <a:endParaRPr dirty="0"/>
          </a:p>
        </p:txBody>
      </p:sp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Työskentely parlamentissa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B580157-A8FC-5F6A-1B0C-592623C1D14A}"/>
              </a:ext>
            </a:extLst>
          </p:cNvPr>
          <p:cNvSpPr txBox="1"/>
          <p:nvPr/>
        </p:nvSpPr>
        <p:spPr>
          <a:xfrm>
            <a:off x="13053849" y="11447861"/>
            <a:ext cx="8891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Kuvassa parlamentin istuntokalenteri.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Kuva: © Euroopan unioni, 2022 / Euroopan parlamentti</a:t>
            </a:r>
          </a:p>
        </p:txBody>
      </p:sp>
    </p:spTree>
    <p:extLst>
      <p:ext uri="{BB962C8B-B14F-4D97-AF65-F5344CB8AC3E}">
        <p14:creationId xmlns:p14="http://schemas.microsoft.com/office/powerpoint/2010/main" val="2948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Valiokuntatyö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1137744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685800" lvl="0" indent="-6858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/>
              <a:t>Hankkeita ja lakialoitteita valmistellaan eri aloihin erikoistuneissa valiokunnissa, kuten kulttuuri- ja koulutusvaliokunnassa Erasmus+ -ohjelmaa.</a:t>
            </a:r>
          </a:p>
          <a:p>
            <a:pPr marL="685800" lvl="0" indent="-6858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/>
              <a:t>Valiokunnat koostuvat 20 pysyvästä valiokunnasta, kahdesta alivaliokunnasta ja tarpeen vaatiessa muista väliaikaisista valiokunnista. </a:t>
            </a:r>
          </a:p>
          <a:p>
            <a:pPr marL="685800" lvl="0" indent="-6858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/>
              <a:t>Meppi kuuluu tavallisesti yhteen valiokuntaan varsinaisena jäsenenä ja yhteen varajäsenenä.</a:t>
            </a:r>
          </a:p>
          <a:p>
            <a:pPr marL="685800" lvl="0" indent="-6858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/>
              <a:t>Valiokunnissa muokataan lakialoitteiden tekstit, joten valiokuntatyössä korostuu mepin poliittinen kokemus ja taito.</a:t>
            </a: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10</a:t>
            </a:r>
            <a:endParaRPr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B580157-A8FC-5F6A-1B0C-592623C1D14A}"/>
              </a:ext>
            </a:extLst>
          </p:cNvPr>
          <p:cNvSpPr txBox="1"/>
          <p:nvPr/>
        </p:nvSpPr>
        <p:spPr>
          <a:xfrm>
            <a:off x="13566752" y="11447861"/>
            <a:ext cx="889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Kuva: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Jlogan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 / Wikimedia </a:t>
            </a:r>
            <a:r>
              <a:rPr 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i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CC BY-SA 3.0</a:t>
            </a:r>
            <a:r>
              <a:rPr lang="fi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i-F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Kuva 5" descr="Kuva, joka sisältää kohteen teksti, sisäkatto, sisä, henkilö&#10;&#10;Kuvaus luotu automaattisesti">
            <a:extLst>
              <a:ext uri="{FF2B5EF4-FFF2-40B4-BE49-F238E27FC236}">
                <a16:creationId xmlns:a16="http://schemas.microsoft.com/office/drawing/2014/main" id="{E696AB6C-E532-6691-67D6-F345B6F5A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6752" y="3730513"/>
            <a:ext cx="9824283" cy="73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324</Words>
  <Application>Microsoft Office PowerPoint</Application>
  <PresentationFormat>Mukautettu</PresentationFormat>
  <Paragraphs>37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10. Viisi vallan linnaketta  Tietoisku: Euroopan parlamentti</vt:lpstr>
      <vt:lpstr>Euroopan parlamentti</vt:lpstr>
      <vt:lpstr>Parlamentin poliittiset ryhmät</vt:lpstr>
      <vt:lpstr>Työskentely parlamentissa</vt:lpstr>
      <vt:lpstr>Valiokuntatyö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YH3 Luku 7 Tietoisku</dc:title>
  <dc:creator>Mika Kortelainen</dc:creator>
  <cp:lastModifiedBy>Kaartinen Minna</cp:lastModifiedBy>
  <cp:revision>30</cp:revision>
  <dcterms:modified xsi:type="dcterms:W3CDTF">2024-10-24T07:51:19Z</dcterms:modified>
</cp:coreProperties>
</file>