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0"/>
  </p:notesMasterIdLst>
  <p:handoutMasterIdLst>
    <p:handoutMasterId r:id="rId11"/>
  </p:handoutMasterIdLst>
  <p:sldIdLst>
    <p:sldId id="256" r:id="rId5"/>
    <p:sldId id="263" r:id="rId6"/>
    <p:sldId id="260" r:id="rId7"/>
    <p:sldId id="262" r:id="rId8"/>
    <p:sldId id="261" r:id="rId9"/>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63"/>
            <p14:sldId id="260"/>
            <p14:sldId id="262"/>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2B8C2-8127-4589-8FA8-82FD85F7AE11}" v="1" dt="2022-08-16T10:33:44.24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1" d="100"/>
          <a:sy n="31" d="100"/>
        </p:scale>
        <p:origin x="83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25.3.2024</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Forum</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25.3.2024</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Forum</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Forum Yhteiskuntaoppi 2</a:t>
            </a:r>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a:t>Muokkaa perustyylejä naps.</a:t>
            </a:r>
            <a:endParaRPr lang="en-US"/>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a:bodyPr>
          <a:lstStyle/>
          <a:p>
            <a:r>
              <a:rPr lang="fi-FI" dirty="0"/>
              <a:t>14. Sijoittaminen ja arvopaperimarkkinat</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2</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Forum Yhteiskuntaoppi</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
        <p:nvSpPr>
          <p:cNvPr id="7" name="Otsikko 6">
            <a:extLst>
              <a:ext uri="{FF2B5EF4-FFF2-40B4-BE49-F238E27FC236}">
                <a16:creationId xmlns:a16="http://schemas.microsoft.com/office/drawing/2014/main" id="{6D8BA20A-722E-4F1B-AEA8-AE3A4FEBA825}"/>
              </a:ext>
            </a:extLst>
          </p:cNvPr>
          <p:cNvSpPr>
            <a:spLocks noGrp="1"/>
          </p:cNvSpPr>
          <p:nvPr>
            <p:ph type="title"/>
          </p:nvPr>
        </p:nvSpPr>
        <p:spPr>
          <a:xfrm>
            <a:off x="1676400" y="5532437"/>
            <a:ext cx="21031200" cy="2651126"/>
          </a:xfrm>
        </p:spPr>
        <p:txBody>
          <a:bodyPr/>
          <a:lstStyle/>
          <a:p>
            <a:r>
              <a:rPr lang="fi-FI" dirty="0"/>
              <a:t>Virittely: Sijoitusten voitollisuus</a:t>
            </a:r>
          </a:p>
        </p:txBody>
      </p:sp>
    </p:spTree>
    <p:extLst>
      <p:ext uri="{BB962C8B-B14F-4D97-AF65-F5344CB8AC3E}">
        <p14:creationId xmlns:p14="http://schemas.microsoft.com/office/powerpoint/2010/main" val="3979113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4C10F-8433-47D9-8FF0-6518CC3F0AD2}"/>
              </a:ext>
            </a:extLst>
          </p:cNvPr>
          <p:cNvSpPr>
            <a:spLocks noGrp="1"/>
          </p:cNvSpPr>
          <p:nvPr>
            <p:ph type="title"/>
          </p:nvPr>
        </p:nvSpPr>
        <p:spPr/>
        <p:txBody>
          <a:bodyPr/>
          <a:lstStyle/>
          <a:p>
            <a:r>
              <a:rPr lang="fi-FI" dirty="0"/>
              <a:t>Sijoitusten voitollisuus</a:t>
            </a:r>
          </a:p>
        </p:txBody>
      </p:sp>
      <p:sp>
        <p:nvSpPr>
          <p:cNvPr id="3" name="Sisällön paikkamerkki 2">
            <a:extLst>
              <a:ext uri="{FF2B5EF4-FFF2-40B4-BE49-F238E27FC236}">
                <a16:creationId xmlns:a16="http://schemas.microsoft.com/office/drawing/2014/main" id="{C2A5BBCE-B8CF-4128-9ABC-B4D4BC86073A}"/>
              </a:ext>
            </a:extLst>
          </p:cNvPr>
          <p:cNvSpPr>
            <a:spLocks noGrp="1"/>
          </p:cNvSpPr>
          <p:nvPr>
            <p:ph sz="quarter" idx="12"/>
          </p:nvPr>
        </p:nvSpPr>
        <p:spPr>
          <a:xfrm>
            <a:off x="1676400" y="3730513"/>
            <a:ext cx="11948159" cy="8145947"/>
          </a:xfrm>
        </p:spPr>
        <p:txBody>
          <a:bodyPr>
            <a:normAutofit/>
          </a:bodyPr>
          <a:lstStyle/>
          <a:p>
            <a:pPr algn="l"/>
            <a:r>
              <a:rPr lang="fi-FI" i="0" u="none" strike="noStrike" dirty="0">
                <a:solidFill>
                  <a:srgbClr val="313132"/>
                </a:solidFill>
                <a:effectLst/>
              </a:rPr>
              <a:t>Katso kuviota Helsingin pörssin sijoitusten voitollisuudesta tai tappiollisuudesta vuosina 1912–2009. Mukaan on laskettu myös osingot.</a:t>
            </a:r>
          </a:p>
          <a:p>
            <a:pPr algn="l"/>
            <a:r>
              <a:rPr lang="fi-FI" i="0" u="none" strike="noStrike" dirty="0">
                <a:solidFill>
                  <a:srgbClr val="313132"/>
                </a:solidFill>
                <a:effectLst/>
              </a:rPr>
              <a:t>a) Mitä johtopäätöksiä kuviosta voi tehdä?</a:t>
            </a:r>
          </a:p>
          <a:p>
            <a:pPr algn="l"/>
            <a:r>
              <a:rPr lang="fi-FI" i="0" u="none" strike="noStrike" dirty="0">
                <a:solidFill>
                  <a:srgbClr val="313132"/>
                </a:solidFill>
                <a:effectLst/>
              </a:rPr>
              <a:t>b) Miten perustelet havaintojasi?</a:t>
            </a:r>
          </a:p>
        </p:txBody>
      </p:sp>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pic>
        <p:nvPicPr>
          <p:cNvPr id="7" name="Kuva 6">
            <a:extLst>
              <a:ext uri="{FF2B5EF4-FFF2-40B4-BE49-F238E27FC236}">
                <a16:creationId xmlns:a16="http://schemas.microsoft.com/office/drawing/2014/main" id="{EE64F0D9-B5CA-4DC2-AA9D-469663783528}"/>
              </a:ext>
            </a:extLst>
          </p:cNvPr>
          <p:cNvPicPr>
            <a:picLocks noChangeAspect="1"/>
          </p:cNvPicPr>
          <p:nvPr/>
        </p:nvPicPr>
        <p:blipFill>
          <a:blip r:embed="rId2"/>
          <a:stretch>
            <a:fillRect/>
          </a:stretch>
        </p:blipFill>
        <p:spPr>
          <a:xfrm>
            <a:off x="15074537" y="3020782"/>
            <a:ext cx="6426926" cy="9565408"/>
          </a:xfrm>
          <a:prstGeom prst="rect">
            <a:avLst/>
          </a:prstGeom>
        </p:spPr>
      </p:pic>
    </p:spTree>
    <p:extLst>
      <p:ext uri="{BB962C8B-B14F-4D97-AF65-F5344CB8AC3E}">
        <p14:creationId xmlns:p14="http://schemas.microsoft.com/office/powerpoint/2010/main" val="322031635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lstStyle/>
          <a:p>
            <a:r>
              <a:rPr lang="fi-FI" dirty="0"/>
              <a:t>Opettajalle</a:t>
            </a:r>
          </a:p>
        </p:txBody>
      </p:sp>
    </p:spTree>
    <p:extLst>
      <p:ext uri="{BB962C8B-B14F-4D97-AF65-F5344CB8AC3E}">
        <p14:creationId xmlns:p14="http://schemas.microsoft.com/office/powerpoint/2010/main" val="1052635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407492-B725-400D-A34A-12BED3390D39}"/>
              </a:ext>
            </a:extLst>
          </p:cNvPr>
          <p:cNvSpPr>
            <a:spLocks noGrp="1"/>
          </p:cNvSpPr>
          <p:nvPr>
            <p:ph type="title"/>
          </p:nvPr>
        </p:nvSpPr>
        <p:spPr/>
        <p:txBody>
          <a:bodyPr/>
          <a:lstStyle/>
          <a:p>
            <a:r>
              <a:rPr lang="fi-FI" dirty="0"/>
              <a:t>Opettajalle</a:t>
            </a:r>
          </a:p>
        </p:txBody>
      </p:sp>
      <p:sp>
        <p:nvSpPr>
          <p:cNvPr id="3" name="Sisällön paikkamerkki 2">
            <a:extLst>
              <a:ext uri="{FF2B5EF4-FFF2-40B4-BE49-F238E27FC236}">
                <a16:creationId xmlns:a16="http://schemas.microsoft.com/office/drawing/2014/main" id="{B868B638-6C8E-4C14-8404-0D7F3A0C5411}"/>
              </a:ext>
            </a:extLst>
          </p:cNvPr>
          <p:cNvSpPr>
            <a:spLocks noGrp="1"/>
          </p:cNvSpPr>
          <p:nvPr>
            <p:ph sz="quarter" idx="12"/>
          </p:nvPr>
        </p:nvSpPr>
        <p:spPr/>
        <p:txBody>
          <a:bodyPr>
            <a:noAutofit/>
          </a:bodyPr>
          <a:lstStyle/>
          <a:p>
            <a:pPr algn="l">
              <a:buFont typeface="Arial" panose="020B0604020202020204" pitchFamily="34" charset="0"/>
              <a:buChar char="•"/>
            </a:pPr>
            <a:r>
              <a:rPr lang="fi-FI" sz="4800" i="0" u="none" strike="noStrike" dirty="0">
                <a:solidFill>
                  <a:srgbClr val="313132"/>
                </a:solidFill>
                <a:effectLst/>
              </a:rPr>
              <a:t> Virittely johdattelee ryhmän sijoittamiseen ja osoittaa osakesijoittamiseen liittyvän pitkäjänteisyyden.</a:t>
            </a:r>
          </a:p>
          <a:p>
            <a:pPr algn="l">
              <a:buFont typeface="Arial" panose="020B0604020202020204" pitchFamily="34" charset="0"/>
              <a:buChar char="•"/>
            </a:pPr>
            <a:r>
              <a:rPr lang="fi-FI" sz="4800" i="0" u="none" strike="noStrike" dirty="0">
                <a:solidFill>
                  <a:srgbClr val="313132"/>
                </a:solidFill>
                <a:effectLst/>
              </a:rPr>
              <a:t> Tulokset on laskettu kuukausittaisen päätöskurssin perusteella.</a:t>
            </a:r>
          </a:p>
          <a:p>
            <a:pPr algn="l">
              <a:buFont typeface="Arial" panose="020B0604020202020204" pitchFamily="34" charset="0"/>
              <a:buChar char="•"/>
            </a:pPr>
            <a:r>
              <a:rPr lang="fi-FI" sz="4800" i="0" u="none" strike="noStrike" dirty="0">
                <a:solidFill>
                  <a:srgbClr val="313132"/>
                </a:solidFill>
                <a:effectLst/>
              </a:rPr>
              <a:t> Johtopäätös: Mitä pidempiaikainen sijoitus on, sitä varmemmin se on tuottanut voittoa. Vuoden sijoituksista lähes kolmasosa on ollut tappiollisia, mutta 10 vuoden aikavälillä voitto on ollut varma. Pitkäaikaisessa sijoittamisessa eivät näy tilapäiset laskusuhdanteet.</a:t>
            </a:r>
          </a:p>
          <a:p>
            <a:pPr algn="l">
              <a:buFont typeface="Arial" panose="020B0604020202020204" pitchFamily="34" charset="0"/>
              <a:buChar char="•"/>
            </a:pPr>
            <a:r>
              <a:rPr lang="fi-FI" sz="4800" i="0" u="none" strike="noStrike" dirty="0">
                <a:solidFill>
                  <a:srgbClr val="313132"/>
                </a:solidFill>
                <a:effectLst/>
              </a:rPr>
              <a:t> Ilmiön takana on talouskasvu, jonka seurauksena yritykset menestyivät ja kasvoivat, minkä seurauksena osakkeiden hinnat kallistuivat.</a:t>
            </a:r>
          </a:p>
          <a:p>
            <a:pPr algn="l">
              <a:buFont typeface="Arial" panose="020B0604020202020204" pitchFamily="34" charset="0"/>
              <a:buChar char="•"/>
            </a:pPr>
            <a:r>
              <a:rPr lang="fi-FI" sz="4800" i="0" u="none" strike="noStrike" dirty="0">
                <a:solidFill>
                  <a:srgbClr val="313132"/>
                </a:solidFill>
                <a:effectLst/>
              </a:rPr>
              <a:t> Virittelystä voi jatkaa esim. tutkimalla kirjan infograafia siitä, mitkä eri tekijät vaikuttavat yksittäisen osakkeen hintaan.</a:t>
            </a:r>
          </a:p>
        </p:txBody>
      </p:sp>
      <p:sp>
        <p:nvSpPr>
          <p:cNvPr id="4" name="Dian numeron paikkamerkki 3">
            <a:extLst>
              <a:ext uri="{FF2B5EF4-FFF2-40B4-BE49-F238E27FC236}">
                <a16:creationId xmlns:a16="http://schemas.microsoft.com/office/drawing/2014/main" id="{CD449546-90B2-4777-B2D4-7F5585E63EC3}"/>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F6FE5299-3270-46B3-B3D3-CF2440B4CDD4}"/>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3089154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899A2BFBF1068343A90051A953165CA4" ma:contentTypeVersion="12" ma:contentTypeDescription="Luo uusi asiakirja." ma:contentTypeScope="" ma:versionID="54b432a60c30a7b560d48447365ee0c5">
  <xsd:schema xmlns:xsd="http://www.w3.org/2001/XMLSchema" xmlns:xs="http://www.w3.org/2001/XMLSchema" xmlns:p="http://schemas.microsoft.com/office/2006/metadata/properties" xmlns:ns2="6b080df9-d422-4e15-b43b-0ba7a8b09457" xmlns:ns3="eb72b648-3eb6-41aa-b4f2-3d22a76a6594" targetNamespace="http://schemas.microsoft.com/office/2006/metadata/properties" ma:root="true" ma:fieldsID="0d29f4af9fe79f3416692831880e8dc3" ns2:_="" ns3:_="">
    <xsd:import namespace="6b080df9-d422-4e15-b43b-0ba7a8b09457"/>
    <xsd:import namespace="eb72b648-3eb6-41aa-b4f2-3d22a76a6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80df9-d422-4e15-b43b-0ba7a8b09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2b648-3eb6-41aa-b4f2-3d22a76a6594"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2.xml><?xml version="1.0" encoding="utf-8"?>
<ds:datastoreItem xmlns:ds="http://schemas.openxmlformats.org/officeDocument/2006/customXml" ds:itemID="{1CD2F0D0-8F4F-4C1E-BF9B-EC70314015DD}">
  <ds:schemaRefs>
    <ds:schemaRef ds:uri="http://purl.org/dc/dcmitype/"/>
    <ds:schemaRef ds:uri="http://schemas.microsoft.com/office/2006/documentManagement/types"/>
    <ds:schemaRef ds:uri="92f91b7d-256f-42b1-9b08-d8a43b83f0c6"/>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8f6b07d-974e-4bcb-ace5-6e722d967269"/>
    <ds:schemaRef ds:uri="http://purl.org/dc/terms/"/>
  </ds:schemaRefs>
</ds:datastoreItem>
</file>

<file path=customXml/itemProps3.xml><?xml version="1.0" encoding="utf-8"?>
<ds:datastoreItem xmlns:ds="http://schemas.openxmlformats.org/officeDocument/2006/customXml" ds:itemID="{932A0139-EB78-48F8-8E89-0C0A8A9A9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80df9-d422-4e15-b43b-0ba7a8b09457"/>
    <ds:schemaRef ds:uri="eb72b648-3eb6-41aa-b4f2-3d22a76a6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TotalTime>
  <Words>155</Words>
  <Application>Microsoft Office PowerPoint</Application>
  <PresentationFormat>Mukautettu</PresentationFormat>
  <Paragraphs>21</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14. Sijoittaminen ja arvopaperimarkkinat</vt:lpstr>
      <vt:lpstr>Virittely: Sijoitusten voitollisuus</vt:lpstr>
      <vt:lpstr>Sijoitusten voitollisuus</vt:lpstr>
      <vt:lpstr>Opettajalle</vt:lpstr>
      <vt:lpstr>Opettajalle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Oppimisen palvelut ppt-pohja 2020</dc:title>
  <dc:creator>Väänänen Anna</dc:creator>
  <cp:keywords>powerpoint; oppimisen palvelut; OOP-powerpointpohja; ppt-pohja</cp:keywords>
  <cp:lastModifiedBy>Kaartinen Minna</cp:lastModifiedBy>
  <cp:revision>10</cp:revision>
  <cp:lastPrinted>2017-11-30T08:45:33Z</cp:lastPrinted>
  <dcterms:created xsi:type="dcterms:W3CDTF">2020-05-05T09:10:38Z</dcterms:created>
  <dcterms:modified xsi:type="dcterms:W3CDTF">2024-03-25T11:55:52Z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0x010100899A2BFBF1068343A90051A953165CA4</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