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9"/>
  </p:notesMasterIdLst>
  <p:sldIdLst>
    <p:sldId id="256" r:id="rId6"/>
    <p:sldId id="260" r:id="rId7"/>
    <p:sldId id="261" r:id="rId8"/>
    <p:sldId id="264" r:id="rId9"/>
    <p:sldId id="265" r:id="rId10"/>
    <p:sldId id="262" r:id="rId11"/>
    <p:sldId id="263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1" autoAdjust="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17536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12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47068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3545160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18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fi-FI" sz="2400" b="1" i="0" dirty="0">
                <a:solidFill>
                  <a:schemeClr val="accent1"/>
                </a:solidFill>
              </a:rPr>
              <a:t>Talouden häiriö - suhdannevaihtelu</a:t>
            </a:r>
          </a:p>
          <a:p>
            <a:pPr>
              <a:buNone/>
            </a:pPr>
            <a:r>
              <a:rPr lang="fi-FI" sz="2400" dirty="0"/>
              <a:t/>
            </a:r>
            <a:br>
              <a:rPr lang="fi-FI" sz="2400" dirty="0"/>
            </a:b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talouden_kiertokulku_dia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4943300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orakulmio 4"/>
          <p:cNvSpPr/>
          <p:nvPr/>
        </p:nvSpPr>
        <p:spPr>
          <a:xfrm>
            <a:off x="5220072" y="836712"/>
            <a:ext cx="377991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Laskusuhdanteessa yritysten, kotitalouksien ja julkisen vallan varovaisuus rahankäytöstä kasvaa ja säästäminen lisääntyy.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Liian suuri säästämisaste siis vähentää kysyntää.</a:t>
            </a:r>
          </a:p>
        </p:txBody>
      </p:sp>
    </p:spTree>
    <p:extLst>
      <p:ext uri="{BB962C8B-B14F-4D97-AF65-F5344CB8AC3E}">
        <p14:creationId xmlns:p14="http://schemas.microsoft.com/office/powerpoint/2010/main" val="30333529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436096" y="764704"/>
            <a:ext cx="33843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Tulopolitiikassa maltilliset palkankorotukset parantavat yritysten kilpailukykyä, kun niiden palkkamenot eivät kasva suuresti.</a:t>
            </a:r>
          </a:p>
        </p:txBody>
      </p:sp>
      <p:pic>
        <p:nvPicPr>
          <p:cNvPr id="4" name="Picture 5" descr="talouden_kiertokulku_dia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15" y="188640"/>
            <a:ext cx="4944716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6255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287042" y="764704"/>
            <a:ext cx="346142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Rahapolitiikassa korkojen lasku vähentää yritysten ja kotitalouksien lainojen korkomenoja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Niille jää siis enemmän rahaa kuluttaa.</a:t>
            </a:r>
          </a:p>
        </p:txBody>
      </p:sp>
      <p:pic>
        <p:nvPicPr>
          <p:cNvPr id="4" name="Picture 5" descr="talouden_kiertokulku_dia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4944716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581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100623" y="764704"/>
            <a:ext cx="38796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Suomessa talouden nousu alkaa usein vientiteollisuudesta.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Vientituotteiden kasvanut kysyntä lisää tuotantoa kotimaassa.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Vienti työllistää ja luo työpaikkoja kotimaahan.</a:t>
            </a:r>
          </a:p>
        </p:txBody>
      </p:sp>
      <p:pic>
        <p:nvPicPr>
          <p:cNvPr id="4" name="Picture 7" descr="talouden_kiertokulku_dia50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24" y="188640"/>
            <a:ext cx="4943299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8058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louden_kiertokulku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731" y="609600"/>
            <a:ext cx="4554538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louden_kiertokulku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4554538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5004048" y="836712"/>
            <a:ext cx="35283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Perusperiaate: kysyntä ja tarjonta riippuvat toisistaan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kysyntä kasvaa, niin myös tarjonta kasvaa.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Tarjonnan kasvaessa yritykset palkkaavat lisää työvoimaa ja ostavat enemmän raaka-aineita.</a:t>
            </a:r>
          </a:p>
        </p:txBody>
      </p:sp>
    </p:spTree>
    <p:extLst>
      <p:ext uri="{BB962C8B-B14F-4D97-AF65-F5344CB8AC3E}">
        <p14:creationId xmlns:p14="http://schemas.microsoft.com/office/powerpoint/2010/main" val="34142081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louden_kiertokulku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20688"/>
            <a:ext cx="4554538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orakulmio 2"/>
          <p:cNvSpPr/>
          <p:nvPr/>
        </p:nvSpPr>
        <p:spPr>
          <a:xfrm>
            <a:off x="4806058" y="1196752"/>
            <a:ext cx="38164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Talouden laskusuhdanteessa kysyntä heikkenee, mikä merkitsee myös tuotannon heikentymistä ja työttömyyden kasvua.</a:t>
            </a:r>
          </a:p>
        </p:txBody>
      </p:sp>
    </p:spTree>
    <p:extLst>
      <p:ext uri="{BB962C8B-B14F-4D97-AF65-F5344CB8AC3E}">
        <p14:creationId xmlns:p14="http://schemas.microsoft.com/office/powerpoint/2010/main" val="27220197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5292080" y="836712"/>
            <a:ext cx="36004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Työttömyyden kasvu ja yritysten pienemmät voitot vähentävät valtion verotuloja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Myös kulutuksen yhteydessä perittävät verotulot pienenevät kun kulutuskysyntä heikkenee.</a:t>
            </a:r>
          </a:p>
        </p:txBody>
      </p:sp>
      <p:pic>
        <p:nvPicPr>
          <p:cNvPr id="5" name="Picture 7" descr="talouden_kiertokulku_dia4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4944717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0333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27" descr="Talouden-suhdanteet-ja-kansantalouden-kiertokulku-DIA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88640"/>
            <a:ext cx="4944716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5292080" y="1196752"/>
            <a:ext cx="3600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Laskusuhdanteessa valtion menot kasvavat, kun työttömyys- ja muut kansalaisten sosiaaliturvaan liittyvät menot kasvavat.</a:t>
            </a:r>
          </a:p>
        </p:txBody>
      </p:sp>
    </p:spTree>
    <p:extLst>
      <p:ext uri="{BB962C8B-B14F-4D97-AF65-F5344CB8AC3E}">
        <p14:creationId xmlns:p14="http://schemas.microsoft.com/office/powerpoint/2010/main" val="413418826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talouden_kiertokulku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4826987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5078507" y="1052736"/>
            <a:ext cx="38796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Talouden noususuhdanteessa kysyntä voimistuu, mikä merkitsee myös tuotannon voimistumista ja työttömyyden laskua.</a:t>
            </a:r>
          </a:p>
        </p:txBody>
      </p:sp>
    </p:spTree>
    <p:extLst>
      <p:ext uri="{BB962C8B-B14F-4D97-AF65-F5344CB8AC3E}">
        <p14:creationId xmlns:p14="http://schemas.microsoft.com/office/powerpoint/2010/main" val="17138291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talouden_kiertokulku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4826987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4932040" y="836712"/>
            <a:ext cx="40654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Laskusuhdanteessa valtio voi ottaa velkaa (alijäämäinen budjetti) ja pitää yllä tuotantoa kuluttamalla itse enemmän ja tukemalla yrityksiä.</a:t>
            </a:r>
          </a:p>
        </p:txBody>
      </p:sp>
    </p:spTree>
    <p:extLst>
      <p:ext uri="{BB962C8B-B14F-4D97-AF65-F5344CB8AC3E}">
        <p14:creationId xmlns:p14="http://schemas.microsoft.com/office/powerpoint/2010/main" val="158851314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talouden_kiertokulku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4826987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5078507" y="764704"/>
            <a:ext cx="387962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vienti heikkenee, voi talouden laskua torjua ylläpitämällä kotimaista kysyntää.</a:t>
            </a:r>
          </a:p>
          <a:p>
            <a:pPr marL="342900" indent="-34290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fi-FI" altLang="fi-FI" sz="2000" i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sekä kotimainen kysyntä että vienti heikkenevät, merkitsee se myös tarjonnan supistumista.</a:t>
            </a:r>
          </a:p>
        </p:txBody>
      </p:sp>
    </p:spTree>
    <p:extLst>
      <p:ext uri="{BB962C8B-B14F-4D97-AF65-F5344CB8AC3E}">
        <p14:creationId xmlns:p14="http://schemas.microsoft.com/office/powerpoint/2010/main" val="78339532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Blank Presentation 4">
    <a:dk1>
      <a:srgbClr val="000000"/>
    </a:dk1>
    <a:lt1>
      <a:srgbClr val="DEF6F1"/>
    </a:lt1>
    <a:dk2>
      <a:srgbClr val="000000"/>
    </a:dk2>
    <a:lt2>
      <a:srgbClr val="969696"/>
    </a:lt2>
    <a:accent1>
      <a:srgbClr val="FFFFFF"/>
    </a:accent1>
    <a:accent2>
      <a:srgbClr val="8DC6FF"/>
    </a:accent2>
    <a:accent3>
      <a:srgbClr val="ECFAF7"/>
    </a:accent3>
    <a:accent4>
      <a:srgbClr val="000000"/>
    </a:accent4>
    <a:accent5>
      <a:srgbClr val="FFFFFF"/>
    </a:accent5>
    <a:accent6>
      <a:srgbClr val="7FB3E7"/>
    </a:accent6>
    <a:hlink>
      <a:srgbClr val="0066CC"/>
    </a:hlink>
    <a:folHlink>
      <a:srgbClr val="00A8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4FD2DD6E-41AC-4D3A-A8B5-1111DEEF208D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2353</TotalTime>
  <Words>215</Words>
  <Application>Microsoft Office PowerPoint</Application>
  <PresentationFormat>On-screen Show (4:3)</PresentationFormat>
  <Paragraphs>25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ＭＳ Ｐゴシック</vt:lpstr>
      <vt:lpstr>Arial</vt:lpstr>
      <vt:lpstr>Geneva</vt:lpstr>
      <vt:lpstr>Lucida Grande</vt:lpstr>
      <vt:lpstr>Verdana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54</cp:revision>
  <dcterms:created xsi:type="dcterms:W3CDTF">2010-04-19T08:09:13Z</dcterms:created>
  <dcterms:modified xsi:type="dcterms:W3CDTF">2020-05-21T09:56:44Z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