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11"/>
      <p:bold r:id="rId12"/>
      <p:italic r:id="rId13"/>
      <p:boldItalic r:id="rId14"/>
    </p:embeddedFont>
    <p:embeddedFont>
      <p:font typeface="Merriweather Sans" panose="020B0604020202020204" charset="0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2022709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76356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58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91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0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463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323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80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8</a:t>
            </a:fld>
            <a:endParaRPr lang="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73744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" sz="2400" i="1" smtClean="0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" sz="2400" i="1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82900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Forum 1 – Suomalainen yhteiskunta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2607353" cy="1200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fi-FI"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lang="fi-FI" sz="2400" b="0" i="0" u="none" strike="noStrike" cap="none" dirty="0" smtClean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chemeClr val="accent1"/>
              </a:buClr>
              <a:buSzPct val="25000"/>
            </a:pPr>
            <a:r>
              <a:rPr lang="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Hyvinvointi-</a:t>
            </a:r>
          </a:p>
          <a:p>
            <a:pPr lvl="0">
              <a:buClr>
                <a:schemeClr val="accent1"/>
              </a:buClr>
              <a:buSzPct val="25000"/>
            </a:pPr>
            <a:r>
              <a:rPr lang="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valtio - ajatuksena tasata </a:t>
            </a:r>
            <a:r>
              <a:rPr lang="fi" sz="2400" b="1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arpaonnea</a:t>
            </a:r>
            <a:endParaRPr lang="fi" sz="2400" b="1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685800" y="578323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>
                <a:solidFill>
                  <a:srgbClr val="000000"/>
                </a:solidFill>
              </a:rPr>
              <a:t>Hyvinvointivaltion mittarit</a:t>
            </a:r>
            <a:r>
              <a:rPr lang="fi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1620672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lnSpc>
                <a:spcPct val="15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Miten sosiaaliset oikeudet on </a:t>
            </a:r>
            <a:r>
              <a:rPr lang="fi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järjestetty?</a:t>
            </a:r>
          </a:p>
          <a:p>
            <a:pPr marL="857250" lvl="1" indent="-381000">
              <a:lnSpc>
                <a:spcPct val="15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Sosiaaliset 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tulonsiirrot ja palvelut</a:t>
            </a:r>
          </a:p>
          <a:p>
            <a:pPr marL="457200" indent="-381000">
              <a:lnSpc>
                <a:spcPct val="15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Mikä on tasa-arvon </a:t>
            </a:r>
            <a:r>
              <a:rPr lang="fi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aste?</a:t>
            </a:r>
          </a:p>
          <a:p>
            <a:pPr marL="857250" lvl="1" indent="-381000">
              <a:lnSpc>
                <a:spcPct val="15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Tulojen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, palveluiden ja verojen </a:t>
            </a: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jakaantuminen</a:t>
            </a:r>
            <a:b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</a:b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eri 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tuloryhmien, yhteiskuntaluokkien, </a:t>
            </a: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sukupuolten ja 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alueiden kesken</a:t>
            </a:r>
          </a:p>
          <a:p>
            <a:pPr marL="457200" indent="-45720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34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685800" y="646562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/>
              <a:t>Hyvinvointivaltion tausta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Esikuvana </a:t>
            </a: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on toiminut ruotsalainen kansankoti-idea 1930-luvulta.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Mallia on otettu myös Englannista (welfare state) toisen maailma</a:t>
            </a: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nsodan jälkeen.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Suomessa hyvinvointivaltiota </a:t>
            </a: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alettiin rakentaa 1960-luvulta lähtien.</a:t>
            </a:r>
          </a:p>
          <a:p>
            <a:pPr marL="457200" indent="-457200"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0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522027" y="701154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/>
              <a:t>Hyvinvointivaltion eri mallit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1386954"/>
            <a:ext cx="7772400" cy="40424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-69850">
              <a:lnSpc>
                <a:spcPct val="115000"/>
              </a:lnSpc>
              <a:spcBef>
                <a:spcPts val="600"/>
              </a:spcBef>
              <a:buSzPct val="45833"/>
              <a:buNone/>
            </a:pPr>
            <a:r>
              <a:rPr lang="fi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Liberaali malli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Vastuu on itsellä, perheellä ja markkinoilla; jokainen hankkii sosiaaliturvavakuutukset  itse.</a:t>
            </a:r>
          </a:p>
          <a:p>
            <a:pPr marL="0" indent="-69850">
              <a:lnSpc>
                <a:spcPct val="115000"/>
              </a:lnSpc>
              <a:spcBef>
                <a:spcPts val="600"/>
              </a:spcBef>
              <a:buSzPct val="45833"/>
              <a:buNone/>
            </a:pPr>
            <a:r>
              <a:rPr lang="fi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Välimeren maiden malli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Vastuu on perheellä, suvulla ja kirkolla.</a:t>
            </a:r>
          </a:p>
          <a:p>
            <a:pPr marL="0" indent="-69850">
              <a:lnSpc>
                <a:spcPct val="115000"/>
              </a:lnSpc>
              <a:spcBef>
                <a:spcPts val="600"/>
              </a:spcBef>
              <a:buSzPct val="45833"/>
              <a:buNone/>
            </a:pPr>
            <a:r>
              <a:rPr lang="fi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Mannermainen malli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Vastuu on itsellä ja perheellä; sosiaaliturva perustuu työsuhteeseen.</a:t>
            </a:r>
          </a:p>
          <a:p>
            <a:pPr marL="0" indent="-69850">
              <a:lnSpc>
                <a:spcPct val="115000"/>
              </a:lnSpc>
              <a:spcBef>
                <a:spcPts val="600"/>
              </a:spcBef>
              <a:buSzPct val="45833"/>
              <a:buNone/>
            </a:pPr>
            <a:r>
              <a:rPr lang="fi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Pohjoismainen malli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Vastuu on valtiolla ja kunnilla.</a:t>
            </a:r>
          </a:p>
        </p:txBody>
      </p:sp>
    </p:spTree>
    <p:extLst>
      <p:ext uri="{BB962C8B-B14F-4D97-AF65-F5344CB8AC3E}">
        <p14:creationId xmlns:p14="http://schemas.microsoft.com/office/powerpoint/2010/main" val="51371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685800" y="687506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/>
              <a:t>Suomalainen hyvinvointivaltio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Käytössä </a:t>
            </a: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on pohjoismainen eli universalistinen malli.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Yhteiskunnan palvelut tarjotaan yhtäläisinä kaikille.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Sosiaaliturvajärjestelmä on valtiovetoinen.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Suomalainen hyvinvointivaltio perustuu tulonsiirtoihin.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Sen rahoituspohjana toimivat vero</a:t>
            </a: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varat.</a:t>
            </a:r>
          </a:p>
          <a:p>
            <a:pPr marL="457200" indent="-457200"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685800" y="701153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/>
              <a:t>Pohjoismaisen mallin vahvuudet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Hyvinvointivaltiomalli koskee kaikkia.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Järjestelmä on tasa-arvoinen.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Saavutukset ovat kohtuullisia suhteessa kustannuksiin.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Hyvinvointivaltio toimii sosiaalisena turvaverkkona.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Malli herättää luottam</a:t>
            </a: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usta ja on laajasti hyväksytty.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Tasainen tulonjako on ylläpitänyt yhteiskuntarauhaa.</a:t>
            </a:r>
          </a:p>
          <a:p>
            <a:pPr marL="457200" indent="-457200"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6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685800" y="742097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>
                <a:solidFill>
                  <a:srgbClr val="000000"/>
                </a:solidFill>
              </a:rPr>
              <a:t>Pohjoismaisen mallin haasteita ja kritiikkiä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Palvelut ja sosiaaliturva edellyttävät korkeaa verotusta.</a:t>
            </a:r>
          </a:p>
          <a:p>
            <a:pPr marL="457200" indent="-38100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Hyvinvointivaltio sisältää ”vapaamatkustajien” riskin, joka tulee niin sanotuista kannustinloukuista.</a:t>
            </a:r>
          </a:p>
          <a:p>
            <a:pPr marL="457200" indent="-381000">
              <a:lnSpc>
                <a:spcPct val="8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Tulevaisuu</a:t>
            </a: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tta uhkaa rahoituskriisi.</a:t>
            </a:r>
          </a:p>
          <a:p>
            <a:pPr marL="857250" lvl="1" indent="-381000">
              <a:lnSpc>
                <a:spcPct val="8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Väestö ikääntyy: mistä saadaan ty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öntekijät?</a:t>
            </a:r>
          </a:p>
          <a:p>
            <a:pPr marL="857250" lvl="1" indent="-381000">
              <a:lnSpc>
                <a:spcPct val="8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Miten palveluita tulisi </a:t>
            </a:r>
            <a:r>
              <a:rPr lang="fi" sz="2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priorisoida</a:t>
            </a:r>
            <a:r>
              <a:rPr lang="fi" sz="2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?</a:t>
            </a:r>
          </a:p>
          <a:p>
            <a:pPr marL="457200" indent="-381000">
              <a:lnSpc>
                <a:spcPct val="80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Hyvinvointivaltio on mahdollista vain vahvassa taloudessa, jossa on korkea työllisyysaste.</a:t>
            </a:r>
          </a:p>
          <a:p>
            <a:pPr marL="457200" indent="-457200">
              <a:buNone/>
            </a:pPr>
            <a:endParaRPr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2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562970" y="701153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fi" dirty="0"/>
              <a:t>Hyvinvointivaltion tulevaisuus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9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-69850">
              <a:lnSpc>
                <a:spcPct val="115000"/>
              </a:lnSpc>
              <a:spcBef>
                <a:spcPts val="600"/>
              </a:spcBef>
              <a:buSzPct val="45833"/>
              <a:buNone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Mahdollisia muutoksia: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Font typeface="Arial"/>
            </a:pPr>
            <a:r>
              <a:rPr lang="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Tulo- ja tarveharki</a:t>
            </a: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nta lisääntyvät.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Vakuutettujen omavastuuosuutta nostetaan.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/>
            </a:pPr>
            <a:r>
              <a:rPr lang="fi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Julkisia palveluita karsitaan ja heikennetään.</a:t>
            </a:r>
          </a:p>
          <a:p>
            <a:pPr marL="0" indent="0"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4572000" y="2057400"/>
            <a:ext cx="4191000" cy="3337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Clr>
                <a:schemeClr val="dk1"/>
              </a:buClr>
            </a:pP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1418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249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Verdana</vt:lpstr>
      <vt:lpstr>Merriweather Sans</vt:lpstr>
      <vt:lpstr>Arial</vt:lpstr>
      <vt:lpstr>Blank Presentation</vt:lpstr>
      <vt:lpstr>PowerPoint Presentation</vt:lpstr>
      <vt:lpstr>Hyvinvointivaltion mittarit </vt:lpstr>
      <vt:lpstr>Hyvinvointivaltion tausta</vt:lpstr>
      <vt:lpstr>Hyvinvointivaltion eri mallit</vt:lpstr>
      <vt:lpstr>Suomalainen hyvinvointivaltio</vt:lpstr>
      <vt:lpstr>Pohjoismaisen mallin vahvuudet</vt:lpstr>
      <vt:lpstr>Pohjoismaisen mallin haasteita ja kritiikkiä</vt:lpstr>
      <vt:lpstr>Hyvinvointivaltion tulevaisuus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Pelkonen Markku</dc:creator>
  <cp:lastModifiedBy>Minna</cp:lastModifiedBy>
  <cp:revision>3</cp:revision>
  <dcterms:modified xsi:type="dcterms:W3CDTF">2020-11-30T16:32:59Z</dcterms:modified>
</cp:coreProperties>
</file>