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5" r:id="rId4"/>
    <p:sldId id="258" r:id="rId5"/>
    <p:sldId id="259" r:id="rId6"/>
    <p:sldId id="260" r:id="rId7"/>
    <p:sldId id="261" r:id="rId8"/>
    <p:sldId id="262" r:id="rId9"/>
    <p:sldId id="263" r:id="rId10"/>
    <p:sldId id="264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userId="3fb855df36de00b3" providerId="LiveId" clId="{CE5A0C2A-2D1E-4E37-8826-6A058C247528}"/>
    <pc:docChg chg="custSel addSld modSld">
      <pc:chgData name="" userId="3fb855df36de00b3" providerId="LiveId" clId="{CE5A0C2A-2D1E-4E37-8826-6A058C247528}" dt="2026-02-16T16:52:22.583" v="2250" actId="27636"/>
      <pc:docMkLst>
        <pc:docMk/>
      </pc:docMkLst>
      <pc:sldChg chg="modSp">
        <pc:chgData name="" userId="3fb855df36de00b3" providerId="LiveId" clId="{CE5A0C2A-2D1E-4E37-8826-6A058C247528}" dt="2026-02-15T09:43:58.999" v="501" actId="20577"/>
        <pc:sldMkLst>
          <pc:docMk/>
          <pc:sldMk cId="3568398775" sldId="260"/>
        </pc:sldMkLst>
        <pc:spChg chg="mod">
          <ac:chgData name="" userId="3fb855df36de00b3" providerId="LiveId" clId="{CE5A0C2A-2D1E-4E37-8826-6A058C247528}" dt="2026-02-15T09:38:44.069" v="28" actId="20577"/>
          <ac:spMkLst>
            <pc:docMk/>
            <pc:sldMk cId="3568398775" sldId="260"/>
            <ac:spMk id="2" creationId="{CA263126-68DD-44D4-A7B0-409B3B954734}"/>
          </ac:spMkLst>
        </pc:spChg>
        <pc:spChg chg="mod">
          <ac:chgData name="" userId="3fb855df36de00b3" providerId="LiveId" clId="{CE5A0C2A-2D1E-4E37-8826-6A058C247528}" dt="2026-02-15T09:43:58.999" v="501" actId="20577"/>
          <ac:spMkLst>
            <pc:docMk/>
            <pc:sldMk cId="3568398775" sldId="260"/>
            <ac:spMk id="3" creationId="{6002BCB6-35B4-43BE-902C-20306A113C22}"/>
          </ac:spMkLst>
        </pc:spChg>
      </pc:sldChg>
      <pc:sldChg chg="modSp add">
        <pc:chgData name="" userId="3fb855df36de00b3" providerId="LiveId" clId="{CE5A0C2A-2D1E-4E37-8826-6A058C247528}" dt="2026-02-15T09:49:54.920" v="976" actId="20577"/>
        <pc:sldMkLst>
          <pc:docMk/>
          <pc:sldMk cId="2298579340" sldId="261"/>
        </pc:sldMkLst>
        <pc:spChg chg="mod">
          <ac:chgData name="" userId="3fb855df36de00b3" providerId="LiveId" clId="{CE5A0C2A-2D1E-4E37-8826-6A058C247528}" dt="2026-02-15T09:44:24.357" v="531" actId="20577"/>
          <ac:spMkLst>
            <pc:docMk/>
            <pc:sldMk cId="2298579340" sldId="261"/>
            <ac:spMk id="2" creationId="{63465E23-C571-454D-9BCA-BFCC7D2634FA}"/>
          </ac:spMkLst>
        </pc:spChg>
        <pc:spChg chg="mod">
          <ac:chgData name="" userId="3fb855df36de00b3" providerId="LiveId" clId="{CE5A0C2A-2D1E-4E37-8826-6A058C247528}" dt="2026-02-15T09:49:54.920" v="976" actId="20577"/>
          <ac:spMkLst>
            <pc:docMk/>
            <pc:sldMk cId="2298579340" sldId="261"/>
            <ac:spMk id="3" creationId="{C4252482-79A1-45C1-B8D8-445E2BB458F2}"/>
          </ac:spMkLst>
        </pc:spChg>
      </pc:sldChg>
      <pc:sldChg chg="modSp add">
        <pc:chgData name="" userId="3fb855df36de00b3" providerId="LiveId" clId="{CE5A0C2A-2D1E-4E37-8826-6A058C247528}" dt="2026-02-16T16:52:22.570" v="2249" actId="27636"/>
        <pc:sldMkLst>
          <pc:docMk/>
          <pc:sldMk cId="2091035846" sldId="262"/>
        </pc:sldMkLst>
        <pc:spChg chg="mod">
          <ac:chgData name="" userId="3fb855df36de00b3" providerId="LiveId" clId="{CE5A0C2A-2D1E-4E37-8826-6A058C247528}" dt="2026-02-15T09:50:26.048" v="1014" actId="20577"/>
          <ac:spMkLst>
            <pc:docMk/>
            <pc:sldMk cId="2091035846" sldId="262"/>
            <ac:spMk id="2" creationId="{D51E5F5A-8080-4E0C-B153-AF4FB682D235}"/>
          </ac:spMkLst>
        </pc:spChg>
        <pc:spChg chg="mod">
          <ac:chgData name="" userId="3fb855df36de00b3" providerId="LiveId" clId="{CE5A0C2A-2D1E-4E37-8826-6A058C247528}" dt="2026-02-16T16:52:22.570" v="2249" actId="27636"/>
          <ac:spMkLst>
            <pc:docMk/>
            <pc:sldMk cId="2091035846" sldId="262"/>
            <ac:spMk id="3" creationId="{08816838-3A19-4745-A3B7-2CE7F13A0B3C}"/>
          </ac:spMkLst>
        </pc:spChg>
      </pc:sldChg>
      <pc:sldChg chg="modSp add">
        <pc:chgData name="" userId="3fb855df36de00b3" providerId="LiveId" clId="{CE5A0C2A-2D1E-4E37-8826-6A058C247528}" dt="2026-02-16T16:52:22.583" v="2250" actId="27636"/>
        <pc:sldMkLst>
          <pc:docMk/>
          <pc:sldMk cId="3863440136" sldId="263"/>
        </pc:sldMkLst>
        <pc:spChg chg="mod">
          <ac:chgData name="" userId="3fb855df36de00b3" providerId="LiveId" clId="{CE5A0C2A-2D1E-4E37-8826-6A058C247528}" dt="2026-02-15T09:56:34.560" v="1418" actId="20577"/>
          <ac:spMkLst>
            <pc:docMk/>
            <pc:sldMk cId="3863440136" sldId="263"/>
            <ac:spMk id="2" creationId="{A1A6F8B9-8AEA-456A-8445-8155B52CE5D2}"/>
          </ac:spMkLst>
        </pc:spChg>
        <pc:spChg chg="mod">
          <ac:chgData name="" userId="3fb855df36de00b3" providerId="LiveId" clId="{CE5A0C2A-2D1E-4E37-8826-6A058C247528}" dt="2026-02-16T16:52:22.583" v="2250" actId="27636"/>
          <ac:spMkLst>
            <pc:docMk/>
            <pc:sldMk cId="3863440136" sldId="263"/>
            <ac:spMk id="3" creationId="{032904F6-FA37-4785-BFF4-2176F8227558}"/>
          </ac:spMkLst>
        </pc:spChg>
      </pc:sldChg>
      <pc:sldChg chg="modSp add">
        <pc:chgData name="" userId="3fb855df36de00b3" providerId="LiveId" clId="{CE5A0C2A-2D1E-4E37-8826-6A058C247528}" dt="2026-02-16T16:51:49.943" v="2248" actId="5793"/>
        <pc:sldMkLst>
          <pc:docMk/>
          <pc:sldMk cId="550258459" sldId="264"/>
        </pc:sldMkLst>
        <pc:spChg chg="mod">
          <ac:chgData name="" userId="3fb855df36de00b3" providerId="LiveId" clId="{CE5A0C2A-2D1E-4E37-8826-6A058C247528}" dt="2026-02-16T16:51:31.840" v="2217" actId="20577"/>
          <ac:spMkLst>
            <pc:docMk/>
            <pc:sldMk cId="550258459" sldId="264"/>
            <ac:spMk id="2" creationId="{851E2F08-614D-45D3-86D2-E6C0616BD4CD}"/>
          </ac:spMkLst>
        </pc:spChg>
        <pc:spChg chg="mod">
          <ac:chgData name="" userId="3fb855df36de00b3" providerId="LiveId" clId="{CE5A0C2A-2D1E-4E37-8826-6A058C247528}" dt="2026-02-16T16:51:49.943" v="2248" actId="5793"/>
          <ac:spMkLst>
            <pc:docMk/>
            <pc:sldMk cId="550258459" sldId="264"/>
            <ac:spMk id="3" creationId="{F105E748-6B85-4D63-84BE-5194E6417EC6}"/>
          </ac:spMkLst>
        </pc:spChg>
      </pc:sldChg>
      <pc:sldChg chg="modSp add">
        <pc:chgData name="" userId="3fb855df36de00b3" providerId="LiveId" clId="{CE5A0C2A-2D1E-4E37-8826-6A058C247528}" dt="2026-02-15T16:29:19.641" v="2208" actId="20577"/>
        <pc:sldMkLst>
          <pc:docMk/>
          <pc:sldMk cId="2758006902" sldId="265"/>
        </pc:sldMkLst>
        <pc:spChg chg="mod">
          <ac:chgData name="" userId="3fb855df36de00b3" providerId="LiveId" clId="{CE5A0C2A-2D1E-4E37-8826-6A058C247528}" dt="2026-02-15T16:28:55.985" v="2205" actId="20577"/>
          <ac:spMkLst>
            <pc:docMk/>
            <pc:sldMk cId="2758006902" sldId="265"/>
            <ac:spMk id="2" creationId="{78CBD9AB-F401-4853-92EB-A034641B6C41}"/>
          </ac:spMkLst>
        </pc:spChg>
        <pc:spChg chg="mod">
          <ac:chgData name="" userId="3fb855df36de00b3" providerId="LiveId" clId="{CE5A0C2A-2D1E-4E37-8826-6A058C247528}" dt="2026-02-15T16:29:19.641" v="2208" actId="20577"/>
          <ac:spMkLst>
            <pc:docMk/>
            <pc:sldMk cId="2758006902" sldId="265"/>
            <ac:spMk id="3" creationId="{00EEEE48-2CCE-40D7-92C4-D854B2736D99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2C54AB-5575-476C-BC1F-BE335A08F3FB}" type="datetimeFigureOut">
              <a:rPr lang="fi-FI" smtClean="0"/>
              <a:t>16.2.2026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E17B5058-AD3F-451A-AE42-FC1A808CA977}" type="slidenum">
              <a:rPr lang="fi-FI" smtClean="0"/>
              <a:t>‹#›</a:t>
            </a:fld>
            <a:endParaRPr lang="fi-FI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129915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2C54AB-5575-476C-BC1F-BE335A08F3FB}" type="datetimeFigureOut">
              <a:rPr lang="fi-FI" smtClean="0"/>
              <a:t>16.2.2026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7B5058-AD3F-451A-AE42-FC1A808CA977}" type="slidenum">
              <a:rPr lang="fi-FI" smtClean="0"/>
              <a:t>‹#›</a:t>
            </a:fld>
            <a:endParaRPr lang="fi-FI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015696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2C54AB-5575-476C-BC1F-BE335A08F3FB}" type="datetimeFigureOut">
              <a:rPr lang="fi-FI" smtClean="0"/>
              <a:t>16.2.2026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7B5058-AD3F-451A-AE42-FC1A808CA977}" type="slidenum">
              <a:rPr lang="fi-FI" smtClean="0"/>
              <a:t>‹#›</a:t>
            </a:fld>
            <a:endParaRPr lang="fi-FI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900081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2C54AB-5575-476C-BC1F-BE335A08F3FB}" type="datetimeFigureOut">
              <a:rPr lang="fi-FI" smtClean="0"/>
              <a:t>16.2.2026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7B5058-AD3F-451A-AE42-FC1A808CA977}" type="slidenum">
              <a:rPr lang="fi-FI" smtClean="0"/>
              <a:t>‹#›</a:t>
            </a:fld>
            <a:endParaRPr lang="fi-FI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751372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2C54AB-5575-476C-BC1F-BE335A08F3FB}" type="datetimeFigureOut">
              <a:rPr lang="fi-FI" smtClean="0"/>
              <a:t>16.2.2026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7B5058-AD3F-451A-AE42-FC1A808CA977}" type="slidenum">
              <a:rPr lang="fi-FI" smtClean="0"/>
              <a:t>‹#›</a:t>
            </a:fld>
            <a:endParaRPr lang="fi-FI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203806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2C54AB-5575-476C-BC1F-BE335A08F3FB}" type="datetimeFigureOut">
              <a:rPr lang="fi-FI" smtClean="0"/>
              <a:t>16.2.2026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7B5058-AD3F-451A-AE42-FC1A808CA977}" type="slidenum">
              <a:rPr lang="fi-FI" smtClean="0"/>
              <a:t>‹#›</a:t>
            </a:fld>
            <a:endParaRPr lang="fi-FI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329763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2C54AB-5575-476C-BC1F-BE335A08F3FB}" type="datetimeFigureOut">
              <a:rPr lang="fi-FI" smtClean="0"/>
              <a:t>16.2.2026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7B5058-AD3F-451A-AE42-FC1A808CA977}" type="slidenum">
              <a:rPr lang="fi-FI" smtClean="0"/>
              <a:t>‹#›</a:t>
            </a:fld>
            <a:endParaRPr lang="fi-FI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062852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2C54AB-5575-476C-BC1F-BE335A08F3FB}" type="datetimeFigureOut">
              <a:rPr lang="fi-FI" smtClean="0"/>
              <a:t>16.2.2026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7B5058-AD3F-451A-AE42-FC1A808CA977}" type="slidenum">
              <a:rPr lang="fi-FI" smtClean="0"/>
              <a:t>‹#›</a:t>
            </a:fld>
            <a:endParaRPr lang="fi-FI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664332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2C54AB-5575-476C-BC1F-BE335A08F3FB}" type="datetimeFigureOut">
              <a:rPr lang="fi-FI" smtClean="0"/>
              <a:t>16.2.2026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7B5058-AD3F-451A-AE42-FC1A808CA97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76153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2C54AB-5575-476C-BC1F-BE335A08F3FB}" type="datetimeFigureOut">
              <a:rPr lang="fi-FI" smtClean="0"/>
              <a:t>16.2.2026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7B5058-AD3F-451A-AE42-FC1A808CA977}" type="slidenum">
              <a:rPr lang="fi-FI" smtClean="0"/>
              <a:t>‹#›</a:t>
            </a:fld>
            <a:endParaRPr lang="fi-FI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446795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5A2C54AB-5575-476C-BC1F-BE335A08F3FB}" type="datetimeFigureOut">
              <a:rPr lang="fi-FI" smtClean="0"/>
              <a:t>16.2.2026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7B5058-AD3F-451A-AE42-FC1A808CA977}" type="slidenum">
              <a:rPr lang="fi-FI" smtClean="0"/>
              <a:t>‹#›</a:t>
            </a:fld>
            <a:endParaRPr lang="fi-FI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137171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2C54AB-5575-476C-BC1F-BE335A08F3FB}" type="datetimeFigureOut">
              <a:rPr lang="fi-FI" smtClean="0"/>
              <a:t>16.2.2026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E17B5058-AD3F-451A-AE42-FC1A808CA977}" type="slidenum">
              <a:rPr lang="fi-FI" smtClean="0"/>
              <a:t>‹#›</a:t>
            </a:fld>
            <a:endParaRPr lang="fi-FI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646279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youtu.be/8GYQddvH5A4?si=LSU85LHJ180IQhY6" TargetMode="External"/><Relationship Id="rId2" Type="http://schemas.openxmlformats.org/officeDocument/2006/relationships/hyperlink" Target="https://youtu.be/_km4CUrXJSs?si=QOOqop6lz23Ek0ly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7C83AD3-D37E-413F-A276-CF808C7BB62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Uskontotiede 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CF29AFAD-D31F-4C93-AA4E-F7C35D0217B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/>
              <a:t>HK 2026</a:t>
            </a:r>
          </a:p>
        </p:txBody>
      </p:sp>
    </p:spTree>
    <p:extLst>
      <p:ext uri="{BB962C8B-B14F-4D97-AF65-F5344CB8AC3E}">
        <p14:creationId xmlns:p14="http://schemas.microsoft.com/office/powerpoint/2010/main" val="265599214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51E2F08-614D-45D3-86D2-E6C0616BD4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Tehtäviä 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105E748-6B85-4D63-84BE-5194E6417E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Kirjan sivu 121</a:t>
            </a:r>
          </a:p>
          <a:p>
            <a:r>
              <a:rPr lang="fi-FI" dirty="0"/>
              <a:t>Digitehtävät </a:t>
            </a:r>
          </a:p>
        </p:txBody>
      </p:sp>
    </p:spTree>
    <p:extLst>
      <p:ext uri="{BB962C8B-B14F-4D97-AF65-F5344CB8AC3E}">
        <p14:creationId xmlns:p14="http://schemas.microsoft.com/office/powerpoint/2010/main" val="5502584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C327EBD-D7CB-4CB9-8985-F49F4EAD9B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Uskontotieteen luonne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B856678A-AAFB-4C73-90A9-EA2B1E5638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Uskontotiede tutkii uskonnon esiintymistä ja vaikutusta yhteiskunnassa ja kulttuurissa</a:t>
            </a:r>
          </a:p>
          <a:p>
            <a:r>
              <a:rPr lang="fi-FI" dirty="0"/>
              <a:t>Uskontotieteen lähitieteitä ovat esim. kulttuurintutkimus, </a:t>
            </a:r>
            <a:r>
              <a:rPr lang="fi-FI" dirty="0" err="1"/>
              <a:t>argeologia</a:t>
            </a:r>
            <a:r>
              <a:rPr lang="fi-FI" dirty="0"/>
              <a:t>, historia, mediatutkimus ja taiteentutkimus</a:t>
            </a:r>
          </a:p>
          <a:p>
            <a:r>
              <a:rPr lang="fi-FI" dirty="0"/>
              <a:t>Uskontotieteessä tutkitaan esim. uskonnollisia yhteisöjä, ihmisten uskonnollisia kokemuksia ja tapoja, joilla uskontoa ilmennetään esim. arjessa, taiteessa tai mediassa</a:t>
            </a:r>
          </a:p>
          <a:p>
            <a:r>
              <a:rPr lang="fi-FI" dirty="0"/>
              <a:t>Myös uskonnottomuus on tutkimuskohde</a:t>
            </a:r>
          </a:p>
        </p:txBody>
      </p:sp>
    </p:spTree>
    <p:extLst>
      <p:ext uri="{BB962C8B-B14F-4D97-AF65-F5344CB8AC3E}">
        <p14:creationId xmlns:p14="http://schemas.microsoft.com/office/powerpoint/2010/main" val="36875158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8CBD9AB-F401-4853-92EB-A034641B6C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Mistä uskontoa löytyy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0EEEE48-2CCE-40D7-92C4-D854B2736D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>
                <a:hlinkClick r:id="rId2"/>
              </a:rPr>
              <a:t>https://youtu.be/_km4CUrXJSs?si=QOOqop6lz23Ek0ly</a:t>
            </a:r>
            <a:r>
              <a:rPr lang="fi-FI" dirty="0"/>
              <a:t> </a:t>
            </a:r>
          </a:p>
          <a:p>
            <a:r>
              <a:rPr lang="fi-FI">
                <a:hlinkClick r:id="rId3"/>
              </a:rPr>
              <a:t>https://youtu.be/8GYQddvH5A4?si=LSU85LHJ180IQhY6</a:t>
            </a:r>
            <a:r>
              <a:rPr lang="fi-FI"/>
              <a:t> 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7580069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B82AE73-F9E8-4607-A068-7005202361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Uskontotieteellinen tutkimus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C3C7DA7-08BA-494B-9972-C4586356353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b="1" dirty="0"/>
              <a:t>Selittävä tutkimus </a:t>
            </a:r>
            <a:r>
              <a:rPr lang="fi-FI" dirty="0"/>
              <a:t>tarkastelee uskonnollisia ilmiöitä teorioiden kautta</a:t>
            </a:r>
          </a:p>
          <a:p>
            <a:r>
              <a:rPr lang="fi-FI" b="1" dirty="0"/>
              <a:t>Kognitiivinen uskontotiede </a:t>
            </a:r>
            <a:r>
              <a:rPr lang="fi-FI" dirty="0"/>
              <a:t>selittää uskontoa aivojen rakenteilla ja toiminnalla sekä tiedonkäsittelyn prosesseilla. Esim. tutkitaan uskonnollisten uskomusten muodostumista ja selitetty, miksi eri kulttuureissa toistuvat samankaltaiset uskonnolliset ajatukset.</a:t>
            </a:r>
          </a:p>
          <a:p>
            <a:r>
              <a:rPr lang="fi-FI" b="1" dirty="0"/>
              <a:t>Ymmärtävä tutkimus </a:t>
            </a:r>
            <a:r>
              <a:rPr lang="fi-FI" dirty="0"/>
              <a:t>pyrkii nimensä mukaisesti lisäämään ymmärrystä ihmisiä, uskontoja ja kulttuuria kohtaan. Havainnoinnilla on tässä keskeinen merkitys; pyritään mahdollisimman hyvin ymmärtämään sitä kulttuuria, jossa ihminen elää.</a:t>
            </a:r>
            <a:endParaRPr lang="fi-FI" b="1" dirty="0"/>
          </a:p>
        </p:txBody>
      </p:sp>
    </p:spTree>
    <p:extLst>
      <p:ext uri="{BB962C8B-B14F-4D97-AF65-F5344CB8AC3E}">
        <p14:creationId xmlns:p14="http://schemas.microsoft.com/office/powerpoint/2010/main" val="15537026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548CAFA-68DE-49A1-9BCE-23AAABB3D9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Uskontotieteellinen tutkimus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C80B544-BF27-49F1-8864-2E7FB64E8E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b="1" dirty="0"/>
              <a:t>Kriittinen tutkimus </a:t>
            </a:r>
            <a:r>
              <a:rPr lang="fi-FI" dirty="0"/>
              <a:t>pyrkii paljastamaan yhteiskunnassa vakiintuneita käytänteitä ja rakenteita, joiden avulla ihmisten mahdollinen syrjintä voi tapahtua. Tutkimuksen tarkoitus on muuttaa yhteiskuntaa tasa-arvoisemmaksi</a:t>
            </a:r>
          </a:p>
          <a:p>
            <a:pPr>
              <a:buFont typeface="Symbol" panose="05050102010706020507" pitchFamily="18" charset="2"/>
              <a:buChar char="Þ"/>
            </a:pPr>
            <a:r>
              <a:rPr lang="fi-FI" b="1" dirty="0"/>
              <a:t>Feministinen uskontotutkimus </a:t>
            </a:r>
            <a:endParaRPr lang="fi-FI" dirty="0"/>
          </a:p>
          <a:p>
            <a:pPr marL="0" indent="0">
              <a:buNone/>
            </a:pPr>
            <a:endParaRPr lang="fi-FI" b="1" dirty="0"/>
          </a:p>
        </p:txBody>
      </p:sp>
    </p:spTree>
    <p:extLst>
      <p:ext uri="{BB962C8B-B14F-4D97-AF65-F5344CB8AC3E}">
        <p14:creationId xmlns:p14="http://schemas.microsoft.com/office/powerpoint/2010/main" val="35301510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A263126-68DD-44D4-A7B0-409B3B9547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Uskontotieteellinen tutkimus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002BCB6-35B4-43BE-902C-20306A113C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Voidaan jakaa viiteen eri osa-alueeseen. Nykyinen tutkimus ei kuitenkaan välttämättä ole mitään näistä.</a:t>
            </a:r>
          </a:p>
          <a:p>
            <a:r>
              <a:rPr lang="fi-FI" dirty="0"/>
              <a:t>1. </a:t>
            </a:r>
            <a:r>
              <a:rPr lang="fi-FI" b="1" dirty="0"/>
              <a:t>Uskontohistoria </a:t>
            </a:r>
            <a:endParaRPr lang="fi-FI" dirty="0"/>
          </a:p>
          <a:p>
            <a:r>
              <a:rPr lang="fi-FI" dirty="0"/>
              <a:t>Tutkii uskonnon ilmentymistä eri aikakausina mm. arkeologian, kielitieteen ja kirjallisten lähteiden avulla. </a:t>
            </a:r>
          </a:p>
          <a:p>
            <a:r>
              <a:rPr lang="fi-FI" dirty="0"/>
              <a:t>Tutkii usein pyhinä teksteinä pidettyihin kirjakokoelmiin, kirjallisiin kertomuksiin tai elämänkertoihin. Apuna voi olla myös suullinen perimätieto.</a:t>
            </a:r>
          </a:p>
        </p:txBody>
      </p:sp>
    </p:spTree>
    <p:extLst>
      <p:ext uri="{BB962C8B-B14F-4D97-AF65-F5344CB8AC3E}">
        <p14:creationId xmlns:p14="http://schemas.microsoft.com/office/powerpoint/2010/main" val="35683987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3465E23-C571-454D-9BCA-BFCC7D2634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Uskontotieteellinen tutkimus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4252482-79A1-45C1-B8D8-445E2BB458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2. </a:t>
            </a:r>
            <a:r>
              <a:rPr lang="fi-FI" b="1" dirty="0"/>
              <a:t>Uskontofenomenologinen tutkimus</a:t>
            </a:r>
            <a:endParaRPr lang="fi-FI" dirty="0"/>
          </a:p>
          <a:p>
            <a:r>
              <a:rPr lang="fi-FI" dirty="0"/>
              <a:t>Pyritään ymmärtämään uskonnollista toimijaa ja uskonnollisen toiminnan päämäärää. </a:t>
            </a:r>
          </a:p>
          <a:p>
            <a:r>
              <a:rPr lang="fi-FI" dirty="0"/>
              <a:t>Miten uskonto ilmenee kulttuurissa, näkökulmana erityisesti uskonnollisen ihmisen oma näkemys ja kokemus.</a:t>
            </a:r>
          </a:p>
          <a:p>
            <a:r>
              <a:rPr lang="fi-FI" dirty="0"/>
              <a:t>Haastattelu on yksi menetelmä tässä.</a:t>
            </a:r>
          </a:p>
          <a:p>
            <a:r>
              <a:rPr lang="fi-FI" dirty="0"/>
              <a:t>Uskontofenomenologit ovat kehittäneet teorioita esim. uskonnon eri ulottuvuuksista; tunne, tieto ja toiminta. Näiden avulla voidaan vertailla erilaisia maailmankatsomuksia.</a:t>
            </a:r>
          </a:p>
        </p:txBody>
      </p:sp>
    </p:spTree>
    <p:extLst>
      <p:ext uri="{BB962C8B-B14F-4D97-AF65-F5344CB8AC3E}">
        <p14:creationId xmlns:p14="http://schemas.microsoft.com/office/powerpoint/2010/main" val="22985793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51E5F5A-8080-4E0C-B153-AF4FB682D2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Uskontotieteellinen tutkimus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8816838-3A19-4745-A3B7-2CE7F13A0B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i-FI" dirty="0"/>
              <a:t>3</a:t>
            </a:r>
            <a:r>
              <a:rPr lang="fi-FI" b="1" dirty="0"/>
              <a:t>. Uskontososiologia </a:t>
            </a:r>
            <a:endParaRPr lang="fi-FI" dirty="0"/>
          </a:p>
          <a:p>
            <a:r>
              <a:rPr lang="fi-FI" dirty="0"/>
              <a:t>Tutkitaan uskonnon ja yhteiskunnan välistä vuorovaikutusta</a:t>
            </a:r>
          </a:p>
          <a:p>
            <a:r>
              <a:rPr lang="fi-FI" dirty="0"/>
              <a:t>Pyritään selittämään esim. maallistumista </a:t>
            </a:r>
          </a:p>
          <a:p>
            <a:r>
              <a:rPr lang="fi-FI" dirty="0"/>
              <a:t>Ollaan nykyisin kiinnostuneita myös globalisaation vaikutuksesta ihmisten uskonnollisuuteen </a:t>
            </a:r>
          </a:p>
          <a:p>
            <a:r>
              <a:rPr lang="fi-FI" dirty="0"/>
              <a:t>Ympäristökysymykset </a:t>
            </a:r>
          </a:p>
          <a:p>
            <a:r>
              <a:rPr lang="fi-FI" dirty="0"/>
              <a:t>Tutkitaan laajoilla kyselytutkimuksilla, haastatteluilla, tutkimalla lehdistössä tuotettuja tekstejä uskonnosta</a:t>
            </a:r>
          </a:p>
        </p:txBody>
      </p:sp>
    </p:spTree>
    <p:extLst>
      <p:ext uri="{BB962C8B-B14F-4D97-AF65-F5344CB8AC3E}">
        <p14:creationId xmlns:p14="http://schemas.microsoft.com/office/powerpoint/2010/main" val="209103584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1A6F8B9-8AEA-456A-8445-8155B52CE5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Uskontotieteellinen tutkimus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32904F6-FA37-4785-BFF4-2176F82275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fi-FI" dirty="0"/>
              <a:t>4. </a:t>
            </a:r>
            <a:r>
              <a:rPr lang="fi-FI" b="1" dirty="0"/>
              <a:t>Uskontopsykologia</a:t>
            </a:r>
            <a:endParaRPr lang="fi-FI" dirty="0"/>
          </a:p>
          <a:p>
            <a:r>
              <a:rPr lang="fi-FI" dirty="0"/>
              <a:t>Tutkitaan uskonnollista ihmistä psykologian tai sosiaalipsykologian keinoin</a:t>
            </a:r>
          </a:p>
          <a:p>
            <a:r>
              <a:rPr lang="fi-FI" dirty="0"/>
              <a:t>Tietoa hankitaan fysiologisten mittalaitteiden ( miten uskonnolliset kokemukset, rituaalit </a:t>
            </a:r>
            <a:r>
              <a:rPr lang="fi-FI" dirty="0" err="1"/>
              <a:t>jne</a:t>
            </a:r>
            <a:r>
              <a:rPr lang="fi-FI" dirty="0"/>
              <a:t> vaikuttavat </a:t>
            </a:r>
            <a:r>
              <a:rPr lang="fi-FI" dirty="0" err="1"/>
              <a:t>ihmiskehoon</a:t>
            </a:r>
            <a:r>
              <a:rPr lang="fi-FI" dirty="0"/>
              <a:t> ja mieleen), haastattelujen, havainnointien ja kyselyiden avulla. Esim. meditoivien munkkien aivotoiminnan mittaus.</a:t>
            </a:r>
          </a:p>
          <a:p>
            <a:pPr marL="0" indent="0">
              <a:buNone/>
            </a:pPr>
            <a:r>
              <a:rPr lang="fi-FI" dirty="0"/>
              <a:t>5. </a:t>
            </a:r>
            <a:r>
              <a:rPr lang="fi-FI" b="1" dirty="0"/>
              <a:t>Uskontoantropologia</a:t>
            </a:r>
          </a:p>
          <a:p>
            <a:r>
              <a:rPr lang="fi-FI" dirty="0"/>
              <a:t>Pyritään ymmärtämään uskonnollista ihmistä kulttuurin yhteydessä, uskonnolliset ilmiöt ovat aina osa ympäröivää kulttuuria ja yhteiskuntaa.</a:t>
            </a:r>
          </a:p>
          <a:p>
            <a:r>
              <a:rPr lang="fi-FI" dirty="0"/>
              <a:t>Kenttätyötä eli haastatteluja ja havainnoimalla, osallistumalla yhteisön tilaisuuksiin =&gt; </a:t>
            </a:r>
            <a:r>
              <a:rPr lang="fi-FI" b="1" dirty="0"/>
              <a:t>uskontoetnografinen</a:t>
            </a:r>
            <a:r>
              <a:rPr lang="fi-FI" dirty="0"/>
              <a:t> työskentely</a:t>
            </a:r>
          </a:p>
        </p:txBody>
      </p:sp>
    </p:spTree>
    <p:extLst>
      <p:ext uri="{BB962C8B-B14F-4D97-AF65-F5344CB8AC3E}">
        <p14:creationId xmlns:p14="http://schemas.microsoft.com/office/powerpoint/2010/main" val="3863440136"/>
      </p:ext>
    </p:extLst>
  </p:cSld>
  <p:clrMapOvr>
    <a:masterClrMapping/>
  </p:clrMapOvr>
</p:sld>
</file>

<file path=ppt/theme/theme1.xml><?xml version="1.0" encoding="utf-8"?>
<a:theme xmlns:a="http://schemas.openxmlformats.org/drawingml/2006/main" name="Galleria">
  <a:themeElements>
    <a:clrScheme name="Galleria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ia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ia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1174</TotalTime>
  <Words>404</Words>
  <Application>Microsoft Office PowerPoint</Application>
  <PresentationFormat>Laajakuva</PresentationFormat>
  <Paragraphs>45</Paragraphs>
  <Slides>10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10</vt:i4>
      </vt:variant>
    </vt:vector>
  </HeadingPairs>
  <TitlesOfParts>
    <vt:vector size="14" baseType="lpstr">
      <vt:lpstr>Arial</vt:lpstr>
      <vt:lpstr>Gill Sans MT</vt:lpstr>
      <vt:lpstr>Symbol</vt:lpstr>
      <vt:lpstr>Galleria</vt:lpstr>
      <vt:lpstr>Uskontotiede </vt:lpstr>
      <vt:lpstr>Uskontotieteen luonne</vt:lpstr>
      <vt:lpstr>Mistä uskontoa löytyy</vt:lpstr>
      <vt:lpstr>Uskontotieteellinen tutkimus</vt:lpstr>
      <vt:lpstr>Uskontotieteellinen tutkimus</vt:lpstr>
      <vt:lpstr>Uskontotieteellinen tutkimus</vt:lpstr>
      <vt:lpstr>Uskontotieteellinen tutkimus</vt:lpstr>
      <vt:lpstr>Uskontotieteellinen tutkimus</vt:lpstr>
      <vt:lpstr>Uskontotieteellinen tutkimus</vt:lpstr>
      <vt:lpstr>Tehtäviä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Uskontotiede</dc:title>
  <dc:creator>Omistaja</dc:creator>
  <cp:lastModifiedBy>Omistaja</cp:lastModifiedBy>
  <cp:revision>7</cp:revision>
  <dcterms:created xsi:type="dcterms:W3CDTF">2026-02-14T14:06:22Z</dcterms:created>
  <dcterms:modified xsi:type="dcterms:W3CDTF">2026-02-16T16:52:32Z</dcterms:modified>
</cp:coreProperties>
</file>