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fb855df36de00b3" providerId="LiveId" clId="{45E1A8BB-CA39-4ACD-92FF-F8DF32EE9AE3}"/>
    <pc:docChg chg="custSel addSld modSld">
      <pc:chgData name="" userId="3fb855df36de00b3" providerId="LiveId" clId="{45E1A8BB-CA39-4ACD-92FF-F8DF32EE9AE3}" dt="2026-02-18T17:30:35.557" v="4361" actId="20577"/>
      <pc:docMkLst>
        <pc:docMk/>
      </pc:docMkLst>
      <pc:sldChg chg="modSp add">
        <pc:chgData name="" userId="3fb855df36de00b3" providerId="LiveId" clId="{45E1A8BB-CA39-4ACD-92FF-F8DF32EE9AE3}" dt="2026-02-16T17:00:33.027" v="513" actId="20577"/>
        <pc:sldMkLst>
          <pc:docMk/>
          <pc:sldMk cId="3896119877" sldId="257"/>
        </pc:sldMkLst>
        <pc:spChg chg="mod">
          <ac:chgData name="" userId="3fb855df36de00b3" providerId="LiveId" clId="{45E1A8BB-CA39-4ACD-92FF-F8DF32EE9AE3}" dt="2026-02-16T16:53:03.269" v="20" actId="20577"/>
          <ac:spMkLst>
            <pc:docMk/>
            <pc:sldMk cId="3896119877" sldId="257"/>
            <ac:spMk id="2" creationId="{2A2ABB54-4627-433F-9CA0-4A7B39EF5C27}"/>
          </ac:spMkLst>
        </pc:spChg>
        <pc:spChg chg="mod">
          <ac:chgData name="" userId="3fb855df36de00b3" providerId="LiveId" clId="{45E1A8BB-CA39-4ACD-92FF-F8DF32EE9AE3}" dt="2026-02-16T17:00:33.027" v="513" actId="20577"/>
          <ac:spMkLst>
            <pc:docMk/>
            <pc:sldMk cId="3896119877" sldId="257"/>
            <ac:spMk id="3" creationId="{E79617D5-8CC4-499C-AADF-7699CCF26319}"/>
          </ac:spMkLst>
        </pc:spChg>
      </pc:sldChg>
      <pc:sldChg chg="modSp add">
        <pc:chgData name="" userId="3fb855df36de00b3" providerId="LiveId" clId="{45E1A8BB-CA39-4ACD-92FF-F8DF32EE9AE3}" dt="2026-02-16T17:10:39.407" v="1340" actId="27636"/>
        <pc:sldMkLst>
          <pc:docMk/>
          <pc:sldMk cId="881915557" sldId="258"/>
        </pc:sldMkLst>
        <pc:spChg chg="mod">
          <ac:chgData name="" userId="3fb855df36de00b3" providerId="LiveId" clId="{45E1A8BB-CA39-4ACD-92FF-F8DF32EE9AE3}" dt="2026-02-16T17:01:06.111" v="534" actId="20577"/>
          <ac:spMkLst>
            <pc:docMk/>
            <pc:sldMk cId="881915557" sldId="258"/>
            <ac:spMk id="2" creationId="{492B58B8-21AA-4408-98FE-D82A83C9EB83}"/>
          </ac:spMkLst>
        </pc:spChg>
        <pc:spChg chg="mod">
          <ac:chgData name="" userId="3fb855df36de00b3" providerId="LiveId" clId="{45E1A8BB-CA39-4ACD-92FF-F8DF32EE9AE3}" dt="2026-02-16T17:10:39.407" v="1340" actId="27636"/>
          <ac:spMkLst>
            <pc:docMk/>
            <pc:sldMk cId="881915557" sldId="258"/>
            <ac:spMk id="3" creationId="{11D7D04D-9CC6-4B88-9AAD-396CFF5B7623}"/>
          </ac:spMkLst>
        </pc:spChg>
      </pc:sldChg>
      <pc:sldChg chg="modSp add">
        <pc:chgData name="" userId="3fb855df36de00b3" providerId="LiveId" clId="{45E1A8BB-CA39-4ACD-92FF-F8DF32EE9AE3}" dt="2026-02-16T17:09:23.266" v="1338" actId="20577"/>
        <pc:sldMkLst>
          <pc:docMk/>
          <pc:sldMk cId="2047099852" sldId="259"/>
        </pc:sldMkLst>
        <pc:spChg chg="mod">
          <ac:chgData name="" userId="3fb855df36de00b3" providerId="LiveId" clId="{45E1A8BB-CA39-4ACD-92FF-F8DF32EE9AE3}" dt="2026-02-16T17:07:14.110" v="1117" actId="20577"/>
          <ac:spMkLst>
            <pc:docMk/>
            <pc:sldMk cId="2047099852" sldId="259"/>
            <ac:spMk id="2" creationId="{487A1DC4-EB34-4466-B9CC-F38344B9D6DB}"/>
          </ac:spMkLst>
        </pc:spChg>
        <pc:spChg chg="mod">
          <ac:chgData name="" userId="3fb855df36de00b3" providerId="LiveId" clId="{45E1A8BB-CA39-4ACD-92FF-F8DF32EE9AE3}" dt="2026-02-16T17:09:23.266" v="1338" actId="20577"/>
          <ac:spMkLst>
            <pc:docMk/>
            <pc:sldMk cId="2047099852" sldId="259"/>
            <ac:spMk id="3" creationId="{E03C7002-2692-4468-8C0C-221AB0F08ADF}"/>
          </ac:spMkLst>
        </pc:spChg>
      </pc:sldChg>
      <pc:sldChg chg="modSp add">
        <pc:chgData name="" userId="3fb855df36de00b3" providerId="LiveId" clId="{45E1A8BB-CA39-4ACD-92FF-F8DF32EE9AE3}" dt="2026-02-18T15:20:12.251" v="2001" actId="20577"/>
        <pc:sldMkLst>
          <pc:docMk/>
          <pc:sldMk cId="3322072917" sldId="260"/>
        </pc:sldMkLst>
        <pc:spChg chg="mod">
          <ac:chgData name="" userId="3fb855df36de00b3" providerId="LiveId" clId="{45E1A8BB-CA39-4ACD-92FF-F8DF32EE9AE3}" dt="2026-02-18T15:12:06.441" v="1363" actId="20577"/>
          <ac:spMkLst>
            <pc:docMk/>
            <pc:sldMk cId="3322072917" sldId="260"/>
            <ac:spMk id="2" creationId="{A21CEE48-2652-412F-AEFF-A0B9CBF92EC5}"/>
          </ac:spMkLst>
        </pc:spChg>
        <pc:spChg chg="mod">
          <ac:chgData name="" userId="3fb855df36de00b3" providerId="LiveId" clId="{45E1A8BB-CA39-4ACD-92FF-F8DF32EE9AE3}" dt="2026-02-18T15:20:12.251" v="2001" actId="20577"/>
          <ac:spMkLst>
            <pc:docMk/>
            <pc:sldMk cId="3322072917" sldId="260"/>
            <ac:spMk id="3" creationId="{EFB8956B-E6F9-40FB-B8D6-EEE4A4124796}"/>
          </ac:spMkLst>
        </pc:spChg>
      </pc:sldChg>
      <pc:sldChg chg="modSp add">
        <pc:chgData name="" userId="3fb855df36de00b3" providerId="LiveId" clId="{45E1A8BB-CA39-4ACD-92FF-F8DF32EE9AE3}" dt="2026-02-18T15:36:56.093" v="2453" actId="20577"/>
        <pc:sldMkLst>
          <pc:docMk/>
          <pc:sldMk cId="3903475020" sldId="261"/>
        </pc:sldMkLst>
        <pc:spChg chg="mod">
          <ac:chgData name="" userId="3fb855df36de00b3" providerId="LiveId" clId="{45E1A8BB-CA39-4ACD-92FF-F8DF32EE9AE3}" dt="2026-02-18T15:20:46.458" v="2025" actId="20577"/>
          <ac:spMkLst>
            <pc:docMk/>
            <pc:sldMk cId="3903475020" sldId="261"/>
            <ac:spMk id="2" creationId="{4E0FEFF1-8B2A-40BF-96FE-F9833F05F5A0}"/>
          </ac:spMkLst>
        </pc:spChg>
        <pc:spChg chg="mod">
          <ac:chgData name="" userId="3fb855df36de00b3" providerId="LiveId" clId="{45E1A8BB-CA39-4ACD-92FF-F8DF32EE9AE3}" dt="2026-02-18T15:36:56.093" v="2453" actId="20577"/>
          <ac:spMkLst>
            <pc:docMk/>
            <pc:sldMk cId="3903475020" sldId="261"/>
            <ac:spMk id="3" creationId="{9E0F91CA-883B-40B0-A793-7F2950753BD3}"/>
          </ac:spMkLst>
        </pc:spChg>
      </pc:sldChg>
      <pc:sldChg chg="modSp add">
        <pc:chgData name="" userId="3fb855df36de00b3" providerId="LiveId" clId="{45E1A8BB-CA39-4ACD-92FF-F8DF32EE9AE3}" dt="2026-02-18T15:48:12.598" v="2837" actId="20577"/>
        <pc:sldMkLst>
          <pc:docMk/>
          <pc:sldMk cId="2221406770" sldId="262"/>
        </pc:sldMkLst>
        <pc:spChg chg="mod">
          <ac:chgData name="" userId="3fb855df36de00b3" providerId="LiveId" clId="{45E1A8BB-CA39-4ACD-92FF-F8DF32EE9AE3}" dt="2026-02-18T15:45:05.230" v="2587" actId="20577"/>
          <ac:spMkLst>
            <pc:docMk/>
            <pc:sldMk cId="2221406770" sldId="262"/>
            <ac:spMk id="2" creationId="{0545C9F3-0104-48BC-AB83-0B648EE271C9}"/>
          </ac:spMkLst>
        </pc:spChg>
        <pc:spChg chg="mod">
          <ac:chgData name="" userId="3fb855df36de00b3" providerId="LiveId" clId="{45E1A8BB-CA39-4ACD-92FF-F8DF32EE9AE3}" dt="2026-02-18T15:48:12.598" v="2837" actId="20577"/>
          <ac:spMkLst>
            <pc:docMk/>
            <pc:sldMk cId="2221406770" sldId="262"/>
            <ac:spMk id="3" creationId="{16103F39-6201-436D-B955-7233E306C4BD}"/>
          </ac:spMkLst>
        </pc:spChg>
      </pc:sldChg>
      <pc:sldChg chg="modSp add">
        <pc:chgData name="" userId="3fb855df36de00b3" providerId="LiveId" clId="{45E1A8BB-CA39-4ACD-92FF-F8DF32EE9AE3}" dt="2026-02-18T15:51:50.307" v="3120" actId="20577"/>
        <pc:sldMkLst>
          <pc:docMk/>
          <pc:sldMk cId="1645511186" sldId="263"/>
        </pc:sldMkLst>
        <pc:spChg chg="mod">
          <ac:chgData name="" userId="3fb855df36de00b3" providerId="LiveId" clId="{45E1A8BB-CA39-4ACD-92FF-F8DF32EE9AE3}" dt="2026-02-18T15:48:43.463" v="2854" actId="5793"/>
          <ac:spMkLst>
            <pc:docMk/>
            <pc:sldMk cId="1645511186" sldId="263"/>
            <ac:spMk id="2" creationId="{677085F8-B1C8-4CD0-B594-34661CAE964C}"/>
          </ac:spMkLst>
        </pc:spChg>
        <pc:spChg chg="mod">
          <ac:chgData name="" userId="3fb855df36de00b3" providerId="LiveId" clId="{45E1A8BB-CA39-4ACD-92FF-F8DF32EE9AE3}" dt="2026-02-18T15:51:50.307" v="3120" actId="20577"/>
          <ac:spMkLst>
            <pc:docMk/>
            <pc:sldMk cId="1645511186" sldId="263"/>
            <ac:spMk id="3" creationId="{D7CAE1A0-59F4-4202-A149-0484DB2029DD}"/>
          </ac:spMkLst>
        </pc:spChg>
      </pc:sldChg>
      <pc:sldChg chg="modSp add">
        <pc:chgData name="" userId="3fb855df36de00b3" providerId="LiveId" clId="{45E1A8BB-CA39-4ACD-92FF-F8DF32EE9AE3}" dt="2026-02-18T17:17:28.943" v="3676" actId="20577"/>
        <pc:sldMkLst>
          <pc:docMk/>
          <pc:sldMk cId="654332448" sldId="264"/>
        </pc:sldMkLst>
        <pc:spChg chg="mod">
          <ac:chgData name="" userId="3fb855df36de00b3" providerId="LiveId" clId="{45E1A8BB-CA39-4ACD-92FF-F8DF32EE9AE3}" dt="2026-02-18T15:52:15.375" v="3135" actId="5793"/>
          <ac:spMkLst>
            <pc:docMk/>
            <pc:sldMk cId="654332448" sldId="264"/>
            <ac:spMk id="2" creationId="{3377F72F-D13D-4A79-B0B4-50BC1EEA5EFD}"/>
          </ac:spMkLst>
        </pc:spChg>
        <pc:spChg chg="mod">
          <ac:chgData name="" userId="3fb855df36de00b3" providerId="LiveId" clId="{45E1A8BB-CA39-4ACD-92FF-F8DF32EE9AE3}" dt="2026-02-18T17:17:28.943" v="3676" actId="20577"/>
          <ac:spMkLst>
            <pc:docMk/>
            <pc:sldMk cId="654332448" sldId="264"/>
            <ac:spMk id="3" creationId="{FA37664F-B1E5-45F6-B3EE-A0E3324ED98B}"/>
          </ac:spMkLst>
        </pc:spChg>
      </pc:sldChg>
      <pc:sldChg chg="modSp add">
        <pc:chgData name="" userId="3fb855df36de00b3" providerId="LiveId" clId="{45E1A8BB-CA39-4ACD-92FF-F8DF32EE9AE3}" dt="2026-02-18T17:30:35.557" v="4361" actId="20577"/>
        <pc:sldMkLst>
          <pc:docMk/>
          <pc:sldMk cId="544363123" sldId="265"/>
        </pc:sldMkLst>
        <pc:spChg chg="mod">
          <ac:chgData name="" userId="3fb855df36de00b3" providerId="LiveId" clId="{45E1A8BB-CA39-4ACD-92FF-F8DF32EE9AE3}" dt="2026-02-18T17:30:35.557" v="4361" actId="20577"/>
          <ac:spMkLst>
            <pc:docMk/>
            <pc:sldMk cId="544363123" sldId="265"/>
            <ac:spMk id="3" creationId="{EBDCC7A9-32A6-4C21-86B0-E29807F59C8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837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527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4059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5603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431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734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5866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7711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795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3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60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63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183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640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631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03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B6AE0-9A82-463B-8FD9-CA09A7CFF2ED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5513B7E-2CEA-48F6-9B0E-E2341B035C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472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84OlPU1Bhg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84OlPU1Bhg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50D1AC-2422-422E-B83E-45458F6C91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Teologia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92D75DA-ECBC-47D6-B271-B3E8C6B19C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HK 2026</a:t>
            </a:r>
          </a:p>
        </p:txBody>
      </p:sp>
    </p:spTree>
    <p:extLst>
      <p:ext uri="{BB962C8B-B14F-4D97-AF65-F5344CB8AC3E}">
        <p14:creationId xmlns:p14="http://schemas.microsoft.com/office/powerpoint/2010/main" val="2629044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8F4604-32FE-4B29-A77A-1182EA8BA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DCC7A9-32A6-4C21-86B0-E29807F59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Redaktorit</a:t>
            </a:r>
            <a:r>
              <a:rPr lang="fi-FI" dirty="0"/>
              <a:t> olivat Raamatun kirjojen tai kirjakokoelmien kokoajia</a:t>
            </a:r>
          </a:p>
          <a:p>
            <a:r>
              <a:rPr lang="fi-FI" dirty="0"/>
              <a:t>Tutkijat selvittävät mistä lähteistä </a:t>
            </a:r>
            <a:r>
              <a:rPr lang="fi-FI" dirty="0" err="1"/>
              <a:t>redaktorit</a:t>
            </a:r>
            <a:r>
              <a:rPr lang="fi-FI" dirty="0"/>
              <a:t> ovat koonneet Raamatun kirjat</a:t>
            </a:r>
          </a:p>
          <a:p>
            <a:r>
              <a:rPr lang="fi-FI" dirty="0"/>
              <a:t>On saatu selville esim. miksi Matteuksen, Markuksen ja Luukkaan evankeliumit ovat </a:t>
            </a:r>
            <a:r>
              <a:rPr lang="fi-FI" b="1" dirty="0" err="1"/>
              <a:t>synopsisia</a:t>
            </a:r>
            <a:endParaRPr lang="fi-FI" b="1" dirty="0"/>
          </a:p>
          <a:p>
            <a:r>
              <a:rPr lang="fi-FI" b="1" dirty="0" err="1"/>
              <a:t>Redaktiokriittisen</a:t>
            </a:r>
            <a:r>
              <a:rPr lang="fi-FI" b="1" dirty="0"/>
              <a:t> </a:t>
            </a:r>
            <a:r>
              <a:rPr lang="fi-FI" dirty="0"/>
              <a:t>tutkimuksen mukaan evankeliumin kirjoittajilla on ollut sama lähde</a:t>
            </a:r>
          </a:p>
          <a:p>
            <a:r>
              <a:rPr lang="fi-FI" b="1" dirty="0"/>
              <a:t>Kirjallisuuskriittinen </a:t>
            </a:r>
            <a:r>
              <a:rPr lang="fi-FI" dirty="0"/>
              <a:t>tutkimus selvittelee, onko tietty Raamatun kirja ollut alun perin yhtenäinen teos vai onko se koottu eri tekstikatkelmista</a:t>
            </a:r>
          </a:p>
          <a:p>
            <a:r>
              <a:rPr lang="fi-FI" dirty="0"/>
              <a:t>Nykyään tarkastellaan yhä enemmän sosiaalitieteiden ja </a:t>
            </a:r>
            <a:r>
              <a:rPr lang="fi-FI" dirty="0" err="1"/>
              <a:t>mikrohistorian</a:t>
            </a:r>
            <a:r>
              <a:rPr lang="fi-FI" dirty="0"/>
              <a:t> näkökulmista; esim. naisen asema, seksuaalisuus, perhe- ja sukulaisuussuhteet ja </a:t>
            </a:r>
            <a:r>
              <a:rPr lang="fi-FI"/>
              <a:t>erilaiset identiteetit.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4363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2ABB54-4627-433F-9CA0-4A7B39EF5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teologia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9617D5-8CC4-499C-AADF-7699CCF26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Yksi uskontoja tutkivista tieteistä</a:t>
            </a:r>
          </a:p>
          <a:p>
            <a:r>
              <a:rPr lang="fi-FI" dirty="0"/>
              <a:t>Kristinuskon lisäksi tutkitaan myös muita uskontoja</a:t>
            </a:r>
          </a:p>
          <a:p>
            <a:r>
              <a:rPr lang="fi-FI" dirty="0"/>
              <a:t>Hyödynnetään muiden tieteenalojen tutkimusmenetelmiä ja teorioita</a:t>
            </a:r>
          </a:p>
          <a:p>
            <a:r>
              <a:rPr lang="fi-FI" dirty="0"/>
              <a:t>Humanistista ja yhteiskunnallista tutkimusta</a:t>
            </a:r>
          </a:p>
          <a:p>
            <a:r>
              <a:rPr lang="fi-FI" dirty="0"/>
              <a:t>Tutkitaan kristinuskon juuria, mutta myös sen roolia nykyaikana</a:t>
            </a:r>
          </a:p>
          <a:p>
            <a:r>
              <a:rPr lang="fi-FI" dirty="0"/>
              <a:t>Teologia voi sanana viitata myös jonkun uskonnollisen yhteisön omaan käsitykseen uskontonsa opista ja käytänteistä</a:t>
            </a:r>
          </a:p>
          <a:p>
            <a:r>
              <a:rPr lang="fi-FI" dirty="0"/>
              <a:t>Suomessa teologit tekevät tutkimusta erityisesti valtion ylläpitämissä yliopistoissa</a:t>
            </a:r>
          </a:p>
        </p:txBody>
      </p:sp>
    </p:spTree>
    <p:extLst>
      <p:ext uri="{BB962C8B-B14F-4D97-AF65-F5344CB8AC3E}">
        <p14:creationId xmlns:p14="http://schemas.microsoft.com/office/powerpoint/2010/main" val="3896119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2B58B8-21AA-4408-98FE-D82A83C9E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Teologian historiaa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D7D04D-9CC6-4B88-9AAD-396CFF5B7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Teologia on yksi vanhimmista tieteistä länsimaisessa tieteenhistoriassa</a:t>
            </a:r>
          </a:p>
          <a:p>
            <a:r>
              <a:rPr lang="fi-FI" dirty="0"/>
              <a:t>Juuret myöhäisantiikin Kreikassa, jossa osa varhaisista teologeista sai filosofisen koulutuksen</a:t>
            </a:r>
          </a:p>
          <a:p>
            <a:r>
              <a:rPr lang="fi-FI" dirty="0"/>
              <a:t>Antiikin filosofinen perinne vaikutti alusta lähtien kristilliseen teologiaan </a:t>
            </a:r>
          </a:p>
          <a:p>
            <a:r>
              <a:rPr lang="fi-FI" dirty="0"/>
              <a:t>Keskiajalla kristinuskoa tutkittiin luostareissa</a:t>
            </a:r>
          </a:p>
          <a:p>
            <a:r>
              <a:rPr lang="fi-FI" dirty="0"/>
              <a:t>Eurooppaan perustettiin yliopistoja 1100-luvulta lähtien; joissa yleensä neljä tiedekuntaa: filosofinen, lääketieteellinen, oikeustieteellinen ja teologinen</a:t>
            </a:r>
          </a:p>
          <a:p>
            <a:r>
              <a:rPr lang="fi-FI" dirty="0"/>
              <a:t>Keskiajalla skolastiikka=&gt; antiikin filosofia + keskiajan teologia</a:t>
            </a:r>
          </a:p>
          <a:p>
            <a:r>
              <a:rPr lang="fi-FI" dirty="0"/>
              <a:t>Tuomas Akvinolainen =&gt; tomismi</a:t>
            </a:r>
          </a:p>
        </p:txBody>
      </p:sp>
    </p:spTree>
    <p:extLst>
      <p:ext uri="{BB962C8B-B14F-4D97-AF65-F5344CB8AC3E}">
        <p14:creationId xmlns:p14="http://schemas.microsoft.com/office/powerpoint/2010/main" val="881915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7A1DC4-EB34-4466-B9CC-F38344B9D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Teologian historiaa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3C7002-2692-4468-8C0C-221AB0F08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1700-luvun valistuksen aikana uskonto ja tiede haluttiin erottaa</a:t>
            </a:r>
          </a:p>
          <a:p>
            <a:r>
              <a:rPr lang="fi-FI" dirty="0"/>
              <a:t>Suomessa teologiaa ei poistettu yliopistosta</a:t>
            </a:r>
          </a:p>
          <a:p>
            <a:r>
              <a:rPr lang="fi-FI" dirty="0"/>
              <a:t>1800-1900-luvuilla teologia kehittyi monipuoliseksi tieteenalaksi</a:t>
            </a:r>
          </a:p>
          <a:p>
            <a:r>
              <a:rPr lang="fi-FI" dirty="0"/>
              <a:t>Uusia menetelmiä esim. Raamatun tutkimiseen</a:t>
            </a:r>
          </a:p>
        </p:txBody>
      </p:sp>
    </p:spTree>
    <p:extLst>
      <p:ext uri="{BB962C8B-B14F-4D97-AF65-F5344CB8AC3E}">
        <p14:creationId xmlns:p14="http://schemas.microsoft.com/office/powerpoint/2010/main" val="2047099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1CEE48-2652-412F-AEFF-A0B9CBF92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Käytännöllinen teologia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B8956B-E6F9-40FB-B8D6-EEE4A4124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Tutkitaan uskonnollisten yhteisöjen toimintaa </a:t>
            </a:r>
          </a:p>
          <a:p>
            <a:r>
              <a:rPr lang="fi-FI" dirty="0"/>
              <a:t>=&gt; jumalanpalveluskäytänteet, kirkkovuoden juhlat, uskonnollinen musiikki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Aihepiiri hyvin erilainen; myös viestintä ja mediakäyttö sekä sielunhoito ja diakoniatyö on olleet tutkimusten kohteina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Uskonnonpedagogiikka</a:t>
            </a:r>
            <a:r>
              <a:rPr lang="fi-FI" dirty="0"/>
              <a:t> yksi käytännöllisen teologian oppiaineista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=&gt; tutkitaan koulujen ja uskonnollisten yhteisöjen uskontokasvatusta, rippikoulua ja lukion uskontokasvatusta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kirkkososiologisesta</a:t>
            </a:r>
            <a:r>
              <a:rPr lang="fi-FI" dirty="0"/>
              <a:t> tutkimuksesta on kyse, kun tutkitaan kirkon ja yhteiskunnan vuorovaikutusta, esim. uskonnollisten yhteisöjen arvot, ihmisten osallistuminen tilaisuuksiin ja maallistuminen</a:t>
            </a:r>
          </a:p>
        </p:txBody>
      </p:sp>
    </p:spTree>
    <p:extLst>
      <p:ext uri="{BB962C8B-B14F-4D97-AF65-F5344CB8AC3E}">
        <p14:creationId xmlns:p14="http://schemas.microsoft.com/office/powerpoint/2010/main" val="3322072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0FEFF1-8B2A-40BF-96FE-F9833F05F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Systemaattinen teologia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0F91CA-883B-40B0-A793-7F2950753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Tutkii kristinuskon oppien ja käsitteiden syntyä sekä sisältöä ja merkitystä ennen ja nyt</a:t>
            </a:r>
          </a:p>
          <a:p>
            <a:r>
              <a:rPr lang="fi-FI" dirty="0"/>
              <a:t>Yhtenä perusmenetelmänä tekstilähteiden systemaattinen analysointi</a:t>
            </a:r>
          </a:p>
          <a:p>
            <a:r>
              <a:rPr lang="fi-FI" b="1" dirty="0"/>
              <a:t>Dogmatiikka </a:t>
            </a:r>
            <a:r>
              <a:rPr lang="fi-FI" dirty="0"/>
              <a:t>on kuvailevaa ja analysoivaa. Tarkastellaan yhteisöjen ja yksittäisten ihmisten uskoa koskevia väitteitä esim. Jumalasta tai muista uskonnoista</a:t>
            </a:r>
          </a:p>
          <a:p>
            <a:r>
              <a:rPr lang="fi-FI" b="1" dirty="0"/>
              <a:t>Ekumeniikka </a:t>
            </a:r>
            <a:r>
              <a:rPr lang="fi-FI" dirty="0"/>
              <a:t>tutkii kirkkojen välistä yhteistyötä eli ekumeniaa</a:t>
            </a:r>
          </a:p>
          <a:p>
            <a:r>
              <a:rPr lang="fi-FI" b="1" dirty="0">
                <a:hlinkClick r:id="rId2"/>
              </a:rPr>
              <a:t>https://youtu.be/84OlPU1Bhgs</a:t>
            </a:r>
            <a:r>
              <a:rPr lang="fi-FI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3475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45C9F3-0104-48BC-AB83-0B648EE27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Käytännöllinen teologia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103F39-6201-436D-B955-7233E306C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https://youtu.be/84OlPU1Bhgs</a:t>
            </a:r>
            <a:r>
              <a:rPr lang="fi-FI" dirty="0"/>
              <a:t> Uskontodialogi (PowerPoint)</a:t>
            </a:r>
          </a:p>
          <a:p>
            <a:r>
              <a:rPr lang="fi-FI" b="1" dirty="0"/>
              <a:t>Teologinen etiikka ja sosiaalietiikka </a:t>
            </a:r>
            <a:r>
              <a:rPr lang="fi-FI" dirty="0"/>
              <a:t>tutkii käsityksiä oikeasta ja väärästä, erityisesti kristinuskossa</a:t>
            </a:r>
          </a:p>
          <a:p>
            <a:r>
              <a:rPr lang="fi-FI" b="1" dirty="0"/>
              <a:t>Uskonnonfilosofiassa </a:t>
            </a:r>
            <a:r>
              <a:rPr lang="fi-FI" dirty="0"/>
              <a:t>tutkitaan esim. uskonnollisen kielen luonnetta ja filosofian keinoin uskon ja järjen suhdetta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22140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7085F8-B1C8-4CD0-B594-34661CAE9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Kirkkohistoria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CAE1A0-59F4-4202-A149-0484DB202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Analyysin kohteina yleensä kirjalliset lähteet: vanhat asiakirjat, kirjeet tai kirjat, esineet, taideteokset, suullinen perimätieto</a:t>
            </a:r>
          </a:p>
          <a:p>
            <a:r>
              <a:rPr lang="fi-FI" b="1" dirty="0"/>
              <a:t> Lähdekritiikki </a:t>
            </a:r>
            <a:r>
              <a:rPr lang="fi-FI" dirty="0"/>
              <a:t>oleellinen osa historiantutkimusta</a:t>
            </a:r>
          </a:p>
          <a:p>
            <a:r>
              <a:rPr lang="fi-FI" b="1" dirty="0"/>
              <a:t>Suomen ja Skandinavian kirkkohistoria</a:t>
            </a:r>
          </a:p>
        </p:txBody>
      </p:sp>
    </p:spTree>
    <p:extLst>
      <p:ext uri="{BB962C8B-B14F-4D97-AF65-F5344CB8AC3E}">
        <p14:creationId xmlns:p14="http://schemas.microsoft.com/office/powerpoint/2010/main" val="1645511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77F72F-D13D-4A79-B0B4-50BC1EEA5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Eksegetiikka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37664F-B1E5-45F6-B3EE-A0E3324ED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Tutkitaan Raamattua ja muita varhaisia juutalais-kristillisiä tekstejä</a:t>
            </a:r>
          </a:p>
          <a:p>
            <a:r>
              <a:rPr lang="fi-FI" dirty="0"/>
              <a:t>Tutkitaan myös kirjojen ajankohdan kulttuurisia ja uskonnollisia ilmiöitä</a:t>
            </a:r>
          </a:p>
          <a:p>
            <a:r>
              <a:rPr lang="fi-FI" dirty="0" err="1"/>
              <a:t>Apogryfitekstit</a:t>
            </a:r>
            <a:r>
              <a:rPr lang="fi-FI" dirty="0"/>
              <a:t> </a:t>
            </a:r>
          </a:p>
          <a:p>
            <a:r>
              <a:rPr lang="fi-FI" dirty="0" err="1"/>
              <a:t>Qumranin</a:t>
            </a:r>
            <a:r>
              <a:rPr lang="fi-FI" dirty="0"/>
              <a:t> löydöt</a:t>
            </a:r>
          </a:p>
          <a:p>
            <a:r>
              <a:rPr lang="fi-FI" b="1" dirty="0"/>
              <a:t>Tekstikriittinen menetelmä</a:t>
            </a:r>
            <a:r>
              <a:rPr lang="fi-FI" dirty="0"/>
              <a:t> pyrkii löytämään Raamatun tekstien alkuperäisempiä versioita. Tekstejä vertaillaan ja yritetään löytää mahdolliset lisäykset. </a:t>
            </a:r>
          </a:p>
          <a:p>
            <a:r>
              <a:rPr lang="fi-FI" b="1" dirty="0"/>
              <a:t>Tutkimustuloksia hyödynnetään esim. raamatunkäännöstyössä</a:t>
            </a:r>
          </a:p>
          <a:p>
            <a:r>
              <a:rPr lang="fi-FI" dirty="0"/>
              <a:t>Varhaisin VT:n käännös hepreasta kreikan kieleen =&gt; </a:t>
            </a:r>
            <a:r>
              <a:rPr lang="fi-FI" b="1" dirty="0"/>
              <a:t>Septuaginta</a:t>
            </a:r>
          </a:p>
          <a:p>
            <a:r>
              <a:rPr lang="fi-FI" b="1" dirty="0"/>
              <a:t>UT käännettiin kreikasta ensimmäiseksi </a:t>
            </a:r>
            <a:r>
              <a:rPr lang="fi-FI" b="1" dirty="0" err="1"/>
              <a:t>syyriaksi</a:t>
            </a:r>
            <a:r>
              <a:rPr lang="fi-FI" b="1" dirty="0"/>
              <a:t>, koptiksi ja latinaksi</a:t>
            </a:r>
          </a:p>
        </p:txBody>
      </p:sp>
    </p:spTree>
    <p:extLst>
      <p:ext uri="{BB962C8B-B14F-4D97-AF65-F5344CB8AC3E}">
        <p14:creationId xmlns:p14="http://schemas.microsoft.com/office/powerpoint/2010/main" val="654332448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170</TotalTime>
  <Words>479</Words>
  <Application>Microsoft Office PowerPoint</Application>
  <PresentationFormat>Laajakuva</PresentationFormat>
  <Paragraphs>59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Kuiskaus</vt:lpstr>
      <vt:lpstr>Teologia </vt:lpstr>
      <vt:lpstr>Mitä teologia on?</vt:lpstr>
      <vt:lpstr>Teologian historiaa</vt:lpstr>
      <vt:lpstr>Teologian historiaa</vt:lpstr>
      <vt:lpstr>Käytännöllinen teologia</vt:lpstr>
      <vt:lpstr>Systemaattinen teologia</vt:lpstr>
      <vt:lpstr>Käytännöllinen teologia</vt:lpstr>
      <vt:lpstr>Kirkkohistoria </vt:lpstr>
      <vt:lpstr>Eksegetiikka 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Teologia </dc:title>
  <dc:creator>Omistaja</dc:creator>
  <cp:lastModifiedBy>Omistaja</cp:lastModifiedBy>
  <cp:revision>10</cp:revision>
  <dcterms:created xsi:type="dcterms:W3CDTF">2026-02-16T16:49:40Z</dcterms:created>
  <dcterms:modified xsi:type="dcterms:W3CDTF">2026-02-18T17:35:27Z</dcterms:modified>
</cp:coreProperties>
</file>