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4" r:id="rId8"/>
    <p:sldId id="261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fb855df36de00b3" providerId="LiveId" clId="{16CB5BEF-35D4-4209-A25A-ED8DDA3D2980}"/>
    <pc:docChg chg="custSel addSld modSld">
      <pc:chgData name="" userId="3fb855df36de00b3" providerId="LiveId" clId="{16CB5BEF-35D4-4209-A25A-ED8DDA3D2980}" dt="2026-02-15T16:19:15.968" v="77" actId="20577"/>
      <pc:docMkLst>
        <pc:docMk/>
      </pc:docMkLst>
      <pc:sldChg chg="modSp">
        <pc:chgData name="" userId="3fb855df36de00b3" providerId="LiveId" clId="{16CB5BEF-35D4-4209-A25A-ED8DDA3D2980}" dt="2026-02-14T13:45:20.573" v="1" actId="20577"/>
        <pc:sldMkLst>
          <pc:docMk/>
          <pc:sldMk cId="2741180977" sldId="257"/>
        </pc:sldMkLst>
        <pc:spChg chg="mod">
          <ac:chgData name="" userId="3fb855df36de00b3" providerId="LiveId" clId="{16CB5BEF-35D4-4209-A25A-ED8DDA3D2980}" dt="2026-02-14T13:45:15.209" v="0" actId="14100"/>
          <ac:spMkLst>
            <pc:docMk/>
            <pc:sldMk cId="2741180977" sldId="257"/>
            <ac:spMk id="2" creationId="{88E62A1C-6E39-43A8-8ACE-FC1E43E031D8}"/>
          </ac:spMkLst>
        </pc:spChg>
        <pc:spChg chg="mod">
          <ac:chgData name="" userId="3fb855df36de00b3" providerId="LiveId" clId="{16CB5BEF-35D4-4209-A25A-ED8DDA3D2980}" dt="2026-02-14T13:45:20.573" v="1" actId="20577"/>
          <ac:spMkLst>
            <pc:docMk/>
            <pc:sldMk cId="2741180977" sldId="257"/>
            <ac:spMk id="3" creationId="{33FAAA4A-F9CE-4740-A2B6-6F9AF6DBD1F9}"/>
          </ac:spMkLst>
        </pc:spChg>
      </pc:sldChg>
      <pc:sldChg chg="modSp">
        <pc:chgData name="" userId="3fb855df36de00b3" providerId="LiveId" clId="{16CB5BEF-35D4-4209-A25A-ED8DDA3D2980}" dt="2026-02-14T13:46:01.928" v="3" actId="27636"/>
        <pc:sldMkLst>
          <pc:docMk/>
          <pc:sldMk cId="2410503643" sldId="261"/>
        </pc:sldMkLst>
        <pc:spChg chg="mod">
          <ac:chgData name="" userId="3fb855df36de00b3" providerId="LiveId" clId="{16CB5BEF-35D4-4209-A25A-ED8DDA3D2980}" dt="2026-02-14T13:46:01.928" v="3" actId="27636"/>
          <ac:spMkLst>
            <pc:docMk/>
            <pc:sldMk cId="2410503643" sldId="261"/>
            <ac:spMk id="3" creationId="{A2825C20-57C5-45F8-A676-2ED62392DE62}"/>
          </ac:spMkLst>
        </pc:spChg>
      </pc:sldChg>
      <pc:sldChg chg="modSp add">
        <pc:chgData name="" userId="3fb855df36de00b3" providerId="LiveId" clId="{16CB5BEF-35D4-4209-A25A-ED8DDA3D2980}" dt="2026-02-15T16:15:50.102" v="18" actId="20577"/>
        <pc:sldMkLst>
          <pc:docMk/>
          <pc:sldMk cId="1324249540" sldId="264"/>
        </pc:sldMkLst>
        <pc:spChg chg="mod">
          <ac:chgData name="" userId="3fb855df36de00b3" providerId="LiveId" clId="{16CB5BEF-35D4-4209-A25A-ED8DDA3D2980}" dt="2026-02-15T16:15:50.102" v="18" actId="20577"/>
          <ac:spMkLst>
            <pc:docMk/>
            <pc:sldMk cId="1324249540" sldId="264"/>
            <ac:spMk id="2" creationId="{BA66DBF9-B826-462B-BCCD-00298102B105}"/>
          </ac:spMkLst>
        </pc:spChg>
        <pc:spChg chg="mod">
          <ac:chgData name="" userId="3fb855df36de00b3" providerId="LiveId" clId="{16CB5BEF-35D4-4209-A25A-ED8DDA3D2980}" dt="2026-02-15T16:15:43.340" v="6" actId="20577"/>
          <ac:spMkLst>
            <pc:docMk/>
            <pc:sldMk cId="1324249540" sldId="264"/>
            <ac:spMk id="3" creationId="{B3DD7129-1A32-4A7F-8791-D03E1791F7B1}"/>
          </ac:spMkLst>
        </pc:spChg>
      </pc:sldChg>
      <pc:sldChg chg="modSp add">
        <pc:chgData name="" userId="3fb855df36de00b3" providerId="LiveId" clId="{16CB5BEF-35D4-4209-A25A-ED8DDA3D2980}" dt="2026-02-15T16:19:15.968" v="77" actId="20577"/>
        <pc:sldMkLst>
          <pc:docMk/>
          <pc:sldMk cId="3472389692" sldId="265"/>
        </pc:sldMkLst>
        <pc:spChg chg="mod">
          <ac:chgData name="" userId="3fb855df36de00b3" providerId="LiveId" clId="{16CB5BEF-35D4-4209-A25A-ED8DDA3D2980}" dt="2026-02-15T16:19:15.968" v="77" actId="20577"/>
          <ac:spMkLst>
            <pc:docMk/>
            <pc:sldMk cId="3472389692" sldId="265"/>
            <ac:spMk id="2" creationId="{F0A83E6D-B0F1-46AC-BDF0-8713E6D384CA}"/>
          </ac:spMkLst>
        </pc:spChg>
        <pc:spChg chg="mod">
          <ac:chgData name="" userId="3fb855df36de00b3" providerId="LiveId" clId="{16CB5BEF-35D4-4209-A25A-ED8DDA3D2980}" dt="2026-02-15T16:18:47.680" v="21" actId="20577"/>
          <ac:spMkLst>
            <pc:docMk/>
            <pc:sldMk cId="3472389692" sldId="265"/>
            <ac:spMk id="3" creationId="{5C711771-1D37-4D82-AE76-2B3A235573A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38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15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607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3656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592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779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218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893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51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3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61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5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67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6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56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082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98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BA098C9-2523-41CF-ADA4-E8125AC8C477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24F84-630F-4552-9037-A83D7CB9C0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481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1O60UysZ6ck?si=BtFhBAmZw65pwUl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HUA1HMlkOE?si=6Ek3UKcQUc-JFKO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6552BC-A0E4-403A-9806-72BA1A90D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MITÄ TUNTEET OVAT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D75F589-A67B-47C6-81FE-7CBFF8B93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3824343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E0D2B5-6C86-406F-BDE4-9830B63D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Tunneilmaisu ja kulttuurisidonnaisuus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5334BD-CC4F-4BE7-BEB7-4B170A20F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Tunteisiin liittyvää käyttäytymisen muutosta; ilmeet, eleet, äänensävy, sanojen käyttäminen</a:t>
            </a:r>
          </a:p>
          <a:p>
            <a:r>
              <a:rPr lang="fi-FI" dirty="0"/>
              <a:t>Tunteet heijastuvat erityisesti kehon liikkeistä ja kasvoilta</a:t>
            </a:r>
          </a:p>
          <a:p>
            <a:r>
              <a:rPr lang="fi-FI" dirty="0"/>
              <a:t>Kasvojen ilmaisemaa tunnetta on hyvin vaikea peittää, se on automaattinen</a:t>
            </a:r>
          </a:p>
          <a:p>
            <a:r>
              <a:rPr lang="fi-FI" dirty="0"/>
              <a:t>Perustunteiden ilmaiseminen on hyvin samanlaista eri kulttuureissa </a:t>
            </a:r>
          </a:p>
        </p:txBody>
      </p:sp>
    </p:spTree>
    <p:extLst>
      <p:ext uri="{BB962C8B-B14F-4D97-AF65-F5344CB8AC3E}">
        <p14:creationId xmlns:p14="http://schemas.microsoft.com/office/powerpoint/2010/main" val="11406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A83E6D-B0F1-46AC-BDF0-8713E6D3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tunteet tulevat?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711771-1D37-4D82-AE76-2B3A23557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https://youtu.be/1O60UysZ6ck?si=BtFhBAmZw65pwUlQ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2389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E62A1C-6E39-43A8-8ACE-FC1E43E0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718982"/>
          </a:xfrm>
        </p:spPr>
        <p:txBody>
          <a:bodyPr/>
          <a:lstStyle/>
          <a:p>
            <a:r>
              <a:rPr lang="fi-FI" dirty="0"/>
              <a:t>Tunteet liittyvät ihmisen kokonaisvaltaiseen hyvinvointiin ja mielenterveyteen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FAAA4A-F9CE-4740-A2B6-6F9AF6DBD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Tunteet virittävät ja suuntaavat ihmisen toimintaa ja ovat osa psyykkistä hyvinvointia ja mielenterveyttä</a:t>
            </a:r>
          </a:p>
          <a:p>
            <a:r>
              <a:rPr lang="fi-FI" b="1" dirty="0"/>
              <a:t>Mielenterveys</a:t>
            </a:r>
            <a:r>
              <a:rPr lang="fi-FI" dirty="0"/>
              <a:t> on hyvinvoinnin tila, jossa tunnistetaan omat kyvyt ja mahdollisuudet ja selviydytään arkipäivän haasteista sekä pystytään työskentelemään osana yhteisöä</a:t>
            </a:r>
          </a:p>
          <a:p>
            <a:r>
              <a:rPr lang="fi-FI" dirty="0"/>
              <a:t>Mielenterveyteen kuuluu tunne-elämän tekijöitä; itsensä hyväksyminen, omien tunteiden tunnistaminen ja ilmaiseminen sekä pettymysten ja menetysten sietäminen</a:t>
            </a:r>
          </a:p>
        </p:txBody>
      </p:sp>
    </p:spTree>
    <p:extLst>
      <p:ext uri="{BB962C8B-B14F-4D97-AF65-F5344CB8AC3E}">
        <p14:creationId xmlns:p14="http://schemas.microsoft.com/office/powerpoint/2010/main" val="2741180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CFEF2-E190-4AB9-9878-E7E4CC90F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Tunteet ovat läsnä kaikkialla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2529E5-EF85-4715-B611-AACA03CDC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Emootio </a:t>
            </a:r>
            <a:r>
              <a:rPr lang="fi-FI" dirty="0"/>
              <a:t>tulee latinan kielen sanasta </a:t>
            </a:r>
            <a:r>
              <a:rPr lang="fi-FI" dirty="0" err="1"/>
              <a:t>emovere</a:t>
            </a:r>
            <a:r>
              <a:rPr lang="fi-FI" dirty="0"/>
              <a:t>, joka tarkoittaa liikuttamista/ulospäin liikkumista</a:t>
            </a:r>
          </a:p>
          <a:p>
            <a:r>
              <a:rPr lang="fi-FI" b="1" dirty="0"/>
              <a:t>Tunteet saavat meidät toimimaan</a:t>
            </a:r>
          </a:p>
          <a:p>
            <a:r>
              <a:rPr lang="fi-FI" dirty="0"/>
              <a:t>Tunteiden ajatellaan auttavan meitä sopeutumaan ja selviytymään</a:t>
            </a:r>
          </a:p>
          <a:p>
            <a:r>
              <a:rPr lang="fi-FI" b="1" dirty="0"/>
              <a:t>Psykologiassa nämä ovat nimellä adaptiiviset tunteet</a:t>
            </a:r>
            <a:r>
              <a:rPr lang="fi-FI" dirty="0"/>
              <a:t> </a:t>
            </a:r>
          </a:p>
          <a:p>
            <a:r>
              <a:rPr lang="fi-FI" dirty="0"/>
              <a:t>Aina tunteet eivät kuitenkaan toimi selviytymistä edistävästi</a:t>
            </a:r>
          </a:p>
          <a:p>
            <a:r>
              <a:rPr lang="fi-FI" dirty="0"/>
              <a:t>Erityisesti vaikeasti tunnistettavat kielteiset tunteet voivat olla </a:t>
            </a:r>
            <a:r>
              <a:rPr lang="fi-FI" b="1" dirty="0"/>
              <a:t>epäadaptiivisia tunteita</a:t>
            </a:r>
            <a:r>
              <a:rPr lang="fi-FI" dirty="0"/>
              <a:t>, jolloin ne aiheuttavat sopeutumisen sijaan tunne-elämän epätasapainoa, esim. ylikorostunutta kielteistä reaktiota tai epärakentavaa käyttäytymistä</a:t>
            </a:r>
          </a:p>
          <a:p>
            <a:r>
              <a:rPr lang="fi-FI" b="1" dirty="0"/>
              <a:t>Mieliala </a:t>
            </a:r>
            <a:r>
              <a:rPr lang="fi-FI" dirty="0"/>
              <a:t>on tunteita pitkäkestoisempaa. Mieliala voi vahvistaa tai heikentää tunteita. Mieliala voi vaihdella ja normaaliin mielialaan kuuluvat sekä myönteiset että kielteiset tunteet,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8925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C75D9B-6636-42CB-898A-85EFA998F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Tunteen tasot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C11C49-A0F6-4681-8C71-8141A286F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Kulttuurinen taso </a:t>
            </a:r>
            <a:r>
              <a:rPr lang="fi-FI" dirty="0"/>
              <a:t>eli miten yhteisö/kulttuuri on opettanut ilmaisemaan, käsittelemään ja tulkitsemaan tunteita</a:t>
            </a:r>
          </a:p>
          <a:p>
            <a:r>
              <a:rPr lang="fi-FI" b="1" dirty="0"/>
              <a:t>Sosiaalinen taso </a:t>
            </a:r>
            <a:r>
              <a:rPr lang="fi-FI" dirty="0"/>
              <a:t>eli miten tunteet vaikuttavat ihmisten välisessä vuorovaikutuksessa</a:t>
            </a:r>
          </a:p>
          <a:p>
            <a:r>
              <a:rPr lang="fi-FI" b="1" dirty="0"/>
              <a:t>Biologinen taso </a:t>
            </a:r>
            <a:r>
              <a:rPr lang="fi-FI" dirty="0"/>
              <a:t>eli se, miten hermoston ja aivojen toiminta vaikuttaa ja liittyy tunteisiin</a:t>
            </a:r>
          </a:p>
          <a:p>
            <a:r>
              <a:rPr lang="fi-FI" b="1" dirty="0"/>
              <a:t>Psyykkinen taso </a:t>
            </a:r>
            <a:r>
              <a:rPr lang="fi-FI" dirty="0"/>
              <a:t>eli jokaisen yksilöllinen kokemus tunteista ja keinot käsitellä tunteita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20172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877146-B2FA-46F1-93AE-77EDD8E7A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tunne syntyy?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11537B-7517-4A1D-A2D9-500E9F975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Tapahtuma tai asia, joka aiheuttaa tunteen =&gt; tunnereaktio + tunnekokemus</a:t>
            </a:r>
          </a:p>
          <a:p>
            <a:r>
              <a:rPr lang="fi-FI" b="1" dirty="0"/>
              <a:t>Tunnereaktio</a:t>
            </a:r>
            <a:r>
              <a:rPr lang="fi-FI" dirty="0"/>
              <a:t> tarkoittaa tunteeseen sisältyvää automaattista biologista toimintaa, esim. pelkoreaktio</a:t>
            </a:r>
          </a:p>
          <a:p>
            <a:r>
              <a:rPr lang="fi-FI" b="1" dirty="0"/>
              <a:t>Tunnekokemus</a:t>
            </a:r>
            <a:r>
              <a:rPr lang="fi-FI" dirty="0"/>
              <a:t> tarkoittaa tunteen tiedostamista; esim. tulen tietoiseksi siitä, että olen vihainen</a:t>
            </a:r>
          </a:p>
          <a:p>
            <a:r>
              <a:rPr lang="fi-FI" dirty="0"/>
              <a:t>Tunnekokemus syntyy aiempien kokemusten ja tietojen perusteella tehtyä arviota ja tunteen tulkintaa näiden pohjalta</a:t>
            </a:r>
          </a:p>
          <a:p>
            <a:r>
              <a:rPr lang="fi-FI" dirty="0"/>
              <a:t>Tunteita voi käsitellä ja säädellä</a:t>
            </a:r>
          </a:p>
        </p:txBody>
      </p:sp>
    </p:spTree>
    <p:extLst>
      <p:ext uri="{BB962C8B-B14F-4D97-AF65-F5344CB8AC3E}">
        <p14:creationId xmlns:p14="http://schemas.microsoft.com/office/powerpoint/2010/main" val="140250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66DBF9-B826-462B-BCCD-00298102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Älyä tunteet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DD7129-1A32-4A7F-8791-D03E1791F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https://youtu.be/NHUA1HMlkOE?si=6Ek3UKcQUc-JFKOQ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4249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84052F-F121-4DDA-9656-0B2B5C483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Perustunteet ovat universaalisia, monimutkaisemmat tunteet syntyvät näiden pohjalta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825C20-57C5-45F8-A676-2ED62392D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dirty="0"/>
              <a:t>Universaalisuus tarkoittaa, että ne ilmenevät kaikilla ihmisillä yleismaailmallisesti</a:t>
            </a:r>
          </a:p>
          <a:p>
            <a:r>
              <a:rPr lang="fi-FI" b="1" dirty="0"/>
              <a:t>Perustunteet</a:t>
            </a:r>
            <a:r>
              <a:rPr lang="fi-FI" dirty="0"/>
              <a:t> palvelevat erilaisia tarkoituksia ja edistävät selviytymistä</a:t>
            </a:r>
          </a:p>
          <a:p>
            <a:r>
              <a:rPr lang="fi-FI" b="1" dirty="0"/>
              <a:t>Mielihyvä, inho, pelko, suru, viha ja hämmästys </a:t>
            </a:r>
            <a:r>
              <a:rPr lang="fi-FI" dirty="0"/>
              <a:t>ovat perustunteita</a:t>
            </a:r>
          </a:p>
          <a:p>
            <a:r>
              <a:rPr lang="fi-FI" dirty="0"/>
              <a:t>S. 14. Tutki taulukkoa ja mieti, missä tilanteessa sinussa on herännyt/herää mikäkin perustunne ja miten se näkyy</a:t>
            </a:r>
          </a:p>
          <a:p>
            <a:r>
              <a:rPr lang="fi-FI" b="1" dirty="0"/>
              <a:t>Monimutkaisempia tunteita </a:t>
            </a:r>
            <a:r>
              <a:rPr lang="fi-FI" dirty="0"/>
              <a:t>koetaan ja opitaan ilmaisemaan erityisesti sosiaalisessa vuorovaikutuksessa muiden kanssa</a:t>
            </a:r>
          </a:p>
          <a:p>
            <a:r>
              <a:rPr lang="fi-FI" b="1" dirty="0"/>
              <a:t>Sosiaaliset tunteet </a:t>
            </a:r>
            <a:r>
              <a:rPr lang="fi-FI" dirty="0"/>
              <a:t>riippuvat toisen ihmisen ajatuksista, tunteista ja käyttäytymisestä ( syyllisyys, kateus, häpeä, ylpeys, empatia)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41050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1D45CF-D929-4A7A-9121-586D0C2B8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Tunteiden kulttuurisidonnaisuus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513BFC-1F0D-4008-92C6-A75740F4C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Kulttuuri ja yhteisö vaikuttavat siihen, millaisia sosiaalisia tunteita eri tilanteet herättävät</a:t>
            </a:r>
          </a:p>
          <a:p>
            <a:r>
              <a:rPr lang="fi-FI" dirty="0"/>
              <a:t>Esim. esitelmien pitäminen Suomessa herättää usein jännitystä, Yhdysvalloissa innostusta</a:t>
            </a:r>
          </a:p>
          <a:p>
            <a:r>
              <a:rPr lang="fi-FI" dirty="0"/>
              <a:t>Tunneilmaisua ohjaavat tunteiden esittämiseen liittyvät yhteisön ja kulttuurin normit</a:t>
            </a:r>
          </a:p>
          <a:p>
            <a:r>
              <a:rPr lang="fi-FI" dirty="0"/>
              <a:t>Miten Suomessa on sopivaa ilmaista tunteita? Onko eroja siinä, missä päin Suomea asutaan? Miten paljon perhekulttuuri säätelee mielestäsi tunneilmaisua?</a:t>
            </a:r>
          </a:p>
        </p:txBody>
      </p:sp>
    </p:spTree>
    <p:extLst>
      <p:ext uri="{BB962C8B-B14F-4D97-AF65-F5344CB8AC3E}">
        <p14:creationId xmlns:p14="http://schemas.microsoft.com/office/powerpoint/2010/main" val="2637486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</TotalTime>
  <Words>483</Words>
  <Application>Microsoft Office PowerPoint</Application>
  <PresentationFormat>Laajakuva</PresentationFormat>
  <Paragraphs>48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Ioni</vt:lpstr>
      <vt:lpstr>MITÄ TUNTEET OVAT</vt:lpstr>
      <vt:lpstr>Mistä tunteet tulevat?</vt:lpstr>
      <vt:lpstr>Tunteet liittyvät ihmisen kokonaisvaltaiseen hyvinvointiin ja mielenterveyteen</vt:lpstr>
      <vt:lpstr>Tunteet ovat läsnä kaikkialla</vt:lpstr>
      <vt:lpstr>Tunteen tasot</vt:lpstr>
      <vt:lpstr>Miten tunne syntyy?</vt:lpstr>
      <vt:lpstr>Älyä tunteet</vt:lpstr>
      <vt:lpstr>Perustunteet ovat universaalisia, monimutkaisemmat tunteet syntyvät näiden pohjalta</vt:lpstr>
      <vt:lpstr>Tunteiden kulttuurisidonnaisuus</vt:lpstr>
      <vt:lpstr>Tunneilmaisu ja kulttuurisidonnaisuus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TUNTEET OVAT</dc:title>
  <dc:creator>Omistaja</dc:creator>
  <cp:lastModifiedBy>Omistaja</cp:lastModifiedBy>
  <cp:revision>7</cp:revision>
  <dcterms:created xsi:type="dcterms:W3CDTF">2026-02-14T09:31:38Z</dcterms:created>
  <dcterms:modified xsi:type="dcterms:W3CDTF">2026-02-15T16:25:55Z</dcterms:modified>
</cp:coreProperties>
</file>