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fb855df36de00b3" providerId="LiveId" clId="{1D40087B-99AA-4451-B6B1-BB44A9EB9700}"/>
    <pc:docChg chg="custSel addSld delSld modSld">
      <pc:chgData name="" userId="3fb855df36de00b3" providerId="LiveId" clId="{1D40087B-99AA-4451-B6B1-BB44A9EB9700}" dt="2026-02-15T16:04:35.682" v="2075" actId="20577"/>
      <pc:docMkLst>
        <pc:docMk/>
      </pc:docMkLst>
      <pc:sldChg chg="modSp">
        <pc:chgData name="" userId="3fb855df36de00b3" providerId="LiveId" clId="{1D40087B-99AA-4451-B6B1-BB44A9EB9700}" dt="2026-02-14T08:43:21.468" v="93" actId="20577"/>
        <pc:sldMkLst>
          <pc:docMk/>
          <pc:sldMk cId="1565326071" sldId="257"/>
        </pc:sldMkLst>
        <pc:spChg chg="mod">
          <ac:chgData name="" userId="3fb855df36de00b3" providerId="LiveId" clId="{1D40087B-99AA-4451-B6B1-BB44A9EB9700}" dt="2026-02-14T08:43:21.468" v="93" actId="20577"/>
          <ac:spMkLst>
            <pc:docMk/>
            <pc:sldMk cId="1565326071" sldId="257"/>
            <ac:spMk id="3" creationId="{9FAAB5E1-936F-439A-8F34-D046AEBCA70E}"/>
          </ac:spMkLst>
        </pc:spChg>
      </pc:sldChg>
      <pc:sldChg chg="modSp">
        <pc:chgData name="" userId="3fb855df36de00b3" providerId="LiveId" clId="{1D40087B-99AA-4451-B6B1-BB44A9EB9700}" dt="2026-02-14T08:42:30.471" v="0" actId="27636"/>
        <pc:sldMkLst>
          <pc:docMk/>
          <pc:sldMk cId="1944928544" sldId="258"/>
        </pc:sldMkLst>
        <pc:spChg chg="mod">
          <ac:chgData name="" userId="3fb855df36de00b3" providerId="LiveId" clId="{1D40087B-99AA-4451-B6B1-BB44A9EB9700}" dt="2026-02-14T08:42:30.471" v="0" actId="27636"/>
          <ac:spMkLst>
            <pc:docMk/>
            <pc:sldMk cId="1944928544" sldId="258"/>
            <ac:spMk id="3" creationId="{33BDFC8D-C46F-43BE-9D6E-173E66DF7E98}"/>
          </ac:spMkLst>
        </pc:spChg>
      </pc:sldChg>
      <pc:sldChg chg="add del">
        <pc:chgData name="" userId="3fb855df36de00b3" providerId="LiveId" clId="{1D40087B-99AA-4451-B6B1-BB44A9EB9700}" dt="2026-02-14T08:45:03.630" v="95" actId="2696"/>
        <pc:sldMkLst>
          <pc:docMk/>
          <pc:sldMk cId="1323492507" sldId="260"/>
        </pc:sldMkLst>
      </pc:sldChg>
      <pc:sldChg chg="modSp add">
        <pc:chgData name="" userId="3fb855df36de00b3" providerId="LiveId" clId="{1D40087B-99AA-4451-B6B1-BB44A9EB9700}" dt="2026-02-14T08:54:38.632" v="593" actId="20577"/>
        <pc:sldMkLst>
          <pc:docMk/>
          <pc:sldMk cId="3469482936" sldId="260"/>
        </pc:sldMkLst>
        <pc:spChg chg="mod">
          <ac:chgData name="" userId="3fb855df36de00b3" providerId="LiveId" clId="{1D40087B-99AA-4451-B6B1-BB44A9EB9700}" dt="2026-02-14T08:45:57.945" v="127" actId="20577"/>
          <ac:spMkLst>
            <pc:docMk/>
            <pc:sldMk cId="3469482936" sldId="260"/>
            <ac:spMk id="2" creationId="{A8AD6F3A-CF74-44EB-B7D8-E2CED5E7A7F0}"/>
          </ac:spMkLst>
        </pc:spChg>
        <pc:spChg chg="mod">
          <ac:chgData name="" userId="3fb855df36de00b3" providerId="LiveId" clId="{1D40087B-99AA-4451-B6B1-BB44A9EB9700}" dt="2026-02-14T08:54:38.632" v="593" actId="20577"/>
          <ac:spMkLst>
            <pc:docMk/>
            <pc:sldMk cId="3469482936" sldId="260"/>
            <ac:spMk id="3" creationId="{530EAB47-27CE-46E6-91C1-737587B57984}"/>
          </ac:spMkLst>
        </pc:spChg>
      </pc:sldChg>
      <pc:sldChg chg="modSp add">
        <pc:chgData name="" userId="3fb855df36de00b3" providerId="LiveId" clId="{1D40087B-99AA-4451-B6B1-BB44A9EB9700}" dt="2026-02-14T09:05:37.657" v="1371" actId="20577"/>
        <pc:sldMkLst>
          <pc:docMk/>
          <pc:sldMk cId="321995208" sldId="261"/>
        </pc:sldMkLst>
        <pc:spChg chg="mod">
          <ac:chgData name="" userId="3fb855df36de00b3" providerId="LiveId" clId="{1D40087B-99AA-4451-B6B1-BB44A9EB9700}" dt="2026-02-14T08:55:29.616" v="631" actId="20577"/>
          <ac:spMkLst>
            <pc:docMk/>
            <pc:sldMk cId="321995208" sldId="261"/>
            <ac:spMk id="2" creationId="{B7CE1A59-E6FC-4E1A-BD7F-2A056CAD2C9F}"/>
          </ac:spMkLst>
        </pc:spChg>
        <pc:spChg chg="mod">
          <ac:chgData name="" userId="3fb855df36de00b3" providerId="LiveId" clId="{1D40087B-99AA-4451-B6B1-BB44A9EB9700}" dt="2026-02-14T09:05:37.657" v="1371" actId="20577"/>
          <ac:spMkLst>
            <pc:docMk/>
            <pc:sldMk cId="321995208" sldId="261"/>
            <ac:spMk id="3" creationId="{7DD1DC6D-AE93-4492-B24E-1CB90CF2DDD3}"/>
          </ac:spMkLst>
        </pc:spChg>
      </pc:sldChg>
      <pc:sldChg chg="modSp add">
        <pc:chgData name="" userId="3fb855df36de00b3" providerId="LiveId" clId="{1D40087B-99AA-4451-B6B1-BB44A9EB9700}" dt="2026-02-14T09:09:50.430" v="1749" actId="20577"/>
        <pc:sldMkLst>
          <pc:docMk/>
          <pc:sldMk cId="2693084533" sldId="262"/>
        </pc:sldMkLst>
        <pc:spChg chg="mod">
          <ac:chgData name="" userId="3fb855df36de00b3" providerId="LiveId" clId="{1D40087B-99AA-4451-B6B1-BB44A9EB9700}" dt="2026-02-14T09:05:54.272" v="1385" actId="20577"/>
          <ac:spMkLst>
            <pc:docMk/>
            <pc:sldMk cId="2693084533" sldId="262"/>
            <ac:spMk id="2" creationId="{2B6BF3EA-03FC-461F-B6AF-D9DA612FEA04}"/>
          </ac:spMkLst>
        </pc:spChg>
        <pc:spChg chg="mod">
          <ac:chgData name="" userId="3fb855df36de00b3" providerId="LiveId" clId="{1D40087B-99AA-4451-B6B1-BB44A9EB9700}" dt="2026-02-14T09:09:50.430" v="1749" actId="20577"/>
          <ac:spMkLst>
            <pc:docMk/>
            <pc:sldMk cId="2693084533" sldId="262"/>
            <ac:spMk id="3" creationId="{59B94A86-3C60-433B-A452-E214C2F20E70}"/>
          </ac:spMkLst>
        </pc:spChg>
      </pc:sldChg>
      <pc:sldChg chg="modSp add">
        <pc:chgData name="" userId="3fb855df36de00b3" providerId="LiveId" clId="{1D40087B-99AA-4451-B6B1-BB44A9EB9700}" dt="2026-02-14T09:14:52.418" v="1995" actId="20577"/>
        <pc:sldMkLst>
          <pc:docMk/>
          <pc:sldMk cId="3007202511" sldId="263"/>
        </pc:sldMkLst>
        <pc:spChg chg="mod">
          <ac:chgData name="" userId="3fb855df36de00b3" providerId="LiveId" clId="{1D40087B-99AA-4451-B6B1-BB44A9EB9700}" dt="2026-02-14T09:10:58.226" v="1763" actId="20577"/>
          <ac:spMkLst>
            <pc:docMk/>
            <pc:sldMk cId="3007202511" sldId="263"/>
            <ac:spMk id="2" creationId="{DC5ABDCA-5DF8-4427-8554-559AB862B464}"/>
          </ac:spMkLst>
        </pc:spChg>
        <pc:spChg chg="mod">
          <ac:chgData name="" userId="3fb855df36de00b3" providerId="LiveId" clId="{1D40087B-99AA-4451-B6B1-BB44A9EB9700}" dt="2026-02-14T09:14:52.418" v="1995" actId="20577"/>
          <ac:spMkLst>
            <pc:docMk/>
            <pc:sldMk cId="3007202511" sldId="263"/>
            <ac:spMk id="3" creationId="{D8C526F2-3F27-42DA-B879-4D8A8E69ADB6}"/>
          </ac:spMkLst>
        </pc:spChg>
      </pc:sldChg>
      <pc:sldChg chg="modSp add">
        <pc:chgData name="" userId="3fb855df36de00b3" providerId="LiveId" clId="{1D40087B-99AA-4451-B6B1-BB44A9EB9700}" dt="2026-02-15T15:45:15.792" v="2033" actId="20577"/>
        <pc:sldMkLst>
          <pc:docMk/>
          <pc:sldMk cId="2082543972" sldId="264"/>
        </pc:sldMkLst>
        <pc:spChg chg="mod">
          <ac:chgData name="" userId="3fb855df36de00b3" providerId="LiveId" clId="{1D40087B-99AA-4451-B6B1-BB44A9EB9700}" dt="2026-02-15T15:45:15.792" v="2033" actId="20577"/>
          <ac:spMkLst>
            <pc:docMk/>
            <pc:sldMk cId="2082543972" sldId="264"/>
            <ac:spMk id="2" creationId="{B3A60705-BDA9-4807-A4D4-099A78D3E079}"/>
          </ac:spMkLst>
        </pc:spChg>
        <pc:spChg chg="mod">
          <ac:chgData name="" userId="3fb855df36de00b3" providerId="LiveId" clId="{1D40087B-99AA-4451-B6B1-BB44A9EB9700}" dt="2026-02-15T15:44:59.952" v="1998" actId="20577"/>
          <ac:spMkLst>
            <pc:docMk/>
            <pc:sldMk cId="2082543972" sldId="264"/>
            <ac:spMk id="3" creationId="{8DA7283D-97CC-4B35-8212-18594AADA9CC}"/>
          </ac:spMkLst>
        </pc:spChg>
      </pc:sldChg>
      <pc:sldChg chg="modSp add">
        <pc:chgData name="" userId="3fb855df36de00b3" providerId="LiveId" clId="{1D40087B-99AA-4451-B6B1-BB44A9EB9700}" dt="2026-02-15T15:47:13.448" v="2059" actId="20577"/>
        <pc:sldMkLst>
          <pc:docMk/>
          <pc:sldMk cId="1630243145" sldId="265"/>
        </pc:sldMkLst>
        <pc:spChg chg="mod">
          <ac:chgData name="" userId="3fb855df36de00b3" providerId="LiveId" clId="{1D40087B-99AA-4451-B6B1-BB44A9EB9700}" dt="2026-02-15T15:47:13.448" v="2059" actId="20577"/>
          <ac:spMkLst>
            <pc:docMk/>
            <pc:sldMk cId="1630243145" sldId="265"/>
            <ac:spMk id="2" creationId="{DC5F6388-6662-4C6F-893B-53C0FA2DA3EB}"/>
          </ac:spMkLst>
        </pc:spChg>
        <pc:spChg chg="mod">
          <ac:chgData name="" userId="3fb855df36de00b3" providerId="LiveId" clId="{1D40087B-99AA-4451-B6B1-BB44A9EB9700}" dt="2026-02-15T15:47:04.351" v="2036" actId="20577"/>
          <ac:spMkLst>
            <pc:docMk/>
            <pc:sldMk cId="1630243145" sldId="265"/>
            <ac:spMk id="3" creationId="{77A84666-1FDC-48B9-823D-2E4246688456}"/>
          </ac:spMkLst>
        </pc:spChg>
      </pc:sldChg>
      <pc:sldChg chg="modSp add">
        <pc:chgData name="" userId="3fb855df36de00b3" providerId="LiveId" clId="{1D40087B-99AA-4451-B6B1-BB44A9EB9700}" dt="2026-02-15T16:04:35.682" v="2075" actId="20577"/>
        <pc:sldMkLst>
          <pc:docMk/>
          <pc:sldMk cId="3309888779" sldId="266"/>
        </pc:sldMkLst>
        <pc:spChg chg="mod">
          <ac:chgData name="" userId="3fb855df36de00b3" providerId="LiveId" clId="{1D40087B-99AA-4451-B6B1-BB44A9EB9700}" dt="2026-02-15T16:04:35.682" v="2075" actId="20577"/>
          <ac:spMkLst>
            <pc:docMk/>
            <pc:sldMk cId="3309888779" sldId="266"/>
            <ac:spMk id="2" creationId="{C131E524-72AD-43C6-8117-A7BB48C958A4}"/>
          </ac:spMkLst>
        </pc:spChg>
        <pc:spChg chg="mod">
          <ac:chgData name="" userId="3fb855df36de00b3" providerId="LiveId" clId="{1D40087B-99AA-4451-B6B1-BB44A9EB9700}" dt="2026-02-15T16:04:28.844" v="2062" actId="20577"/>
          <ac:spMkLst>
            <pc:docMk/>
            <pc:sldMk cId="3309888779" sldId="266"/>
            <ac:spMk id="3" creationId="{C13E935D-4791-42B9-B486-1614CB0CD1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745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40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61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76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6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46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71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89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33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75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40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3A0B-9D34-4CEC-9A7A-10F34CA8A545}" type="datetimeFigureOut">
              <a:rPr lang="fi-FI" smtClean="0"/>
              <a:t>15.2.2026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3B3DAE3-930B-49F2-9D5D-900459123DB2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shorts/QiIyCU-tzmI?feature=shar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DA5Lti-cD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guTvU3c-wM?si=GTcgOjk-i9YoVR-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1851E-3623-481B-B04E-5986A8F0EC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Kehitys sikiö- ja vauvaiässä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13D97C-B349-4331-A0D9-EF8AD30174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3557442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5ABDCA-5DF8-4427-8554-559AB862B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temperamentti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C526F2-3F27-42DA-B879-4D8A8E69A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Synnynnäinen ja yksilöllinen toimintatyyli ja reagointitapa</a:t>
            </a:r>
          </a:p>
          <a:p>
            <a:r>
              <a:rPr lang="fi-FI" dirty="0"/>
              <a:t>Temperamentti ja ympäristötekijät muovaavat persoonallisuutta</a:t>
            </a:r>
          </a:p>
          <a:p>
            <a:r>
              <a:rPr lang="fi-FI" dirty="0"/>
              <a:t>Temperamentti luo perustan, jota muokkaa kasvatus jne.</a:t>
            </a:r>
          </a:p>
          <a:p>
            <a:r>
              <a:rPr lang="fi-FI" dirty="0"/>
              <a:t>Mary </a:t>
            </a:r>
            <a:r>
              <a:rPr lang="fi-FI" dirty="0" err="1"/>
              <a:t>Rothbartin</a:t>
            </a:r>
            <a:r>
              <a:rPr lang="fi-FI" dirty="0"/>
              <a:t> malli temperamentista, s. 32!</a:t>
            </a:r>
          </a:p>
        </p:txBody>
      </p:sp>
    </p:spTree>
    <p:extLst>
      <p:ext uri="{BB962C8B-B14F-4D97-AF65-F5344CB8AC3E}">
        <p14:creationId xmlns:p14="http://schemas.microsoft.com/office/powerpoint/2010/main" val="300720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31E524-72AD-43C6-8117-A7BB48C9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Temperamentti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3E935D-4791-42B9-B486-1614CB0CD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https://www.youtube.com/shorts/QiIyCU-tzmI?feature=share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988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8D84DB-657B-4A8E-A2BD-97E54AFFB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Perimä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AAB5E1-936F-439A-8F34-D046AEBCA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Genom</a:t>
            </a:r>
            <a:r>
              <a:rPr lang="fi-FI" dirty="0"/>
              <a:t>i on kaikki ihmisen kromosomeissa sijaitseva geeniaines</a:t>
            </a:r>
          </a:p>
          <a:p>
            <a:r>
              <a:rPr lang="fi-FI" dirty="0"/>
              <a:t>Ihmisen psyykkiset ominaisuudet ovat </a:t>
            </a:r>
            <a:r>
              <a:rPr lang="fi-FI" b="1" dirty="0" err="1"/>
              <a:t>polygeenisiä</a:t>
            </a:r>
            <a:r>
              <a:rPr lang="fi-FI" dirty="0"/>
              <a:t> eli niihin vaikuttaa useampi geeni</a:t>
            </a:r>
          </a:p>
          <a:p>
            <a:r>
              <a:rPr lang="fi-FI" dirty="0"/>
              <a:t>Perimän lisäksi ympäristötekijät keskeisiä, puhutaan </a:t>
            </a:r>
            <a:r>
              <a:rPr lang="fi-FI" b="1" dirty="0" err="1"/>
              <a:t>epigeneettisistä</a:t>
            </a:r>
            <a:r>
              <a:rPr lang="fi-FI" b="1" dirty="0"/>
              <a:t> </a:t>
            </a:r>
            <a:r>
              <a:rPr lang="fi-FI" dirty="0"/>
              <a:t>vaikutuksista eli ympäristön vaikutuksesta perimään. Huom. </a:t>
            </a:r>
            <a:r>
              <a:rPr lang="fi-FI" dirty="0" err="1"/>
              <a:t>Överkalix</a:t>
            </a:r>
            <a:r>
              <a:rPr lang="fi-FI" dirty="0"/>
              <a:t>-tutkimus!</a:t>
            </a:r>
          </a:p>
          <a:p>
            <a:r>
              <a:rPr lang="fi-FI" dirty="0"/>
              <a:t>Perimä voi vaikuttaa esim. harrastusten valintaan</a:t>
            </a:r>
          </a:p>
          <a:p>
            <a:r>
              <a:rPr lang="fi-FI" dirty="0"/>
              <a:t>Perimällä on suuri merkitys aivojen kehitykseen</a:t>
            </a:r>
          </a:p>
        </p:txBody>
      </p:sp>
    </p:spTree>
    <p:extLst>
      <p:ext uri="{BB962C8B-B14F-4D97-AF65-F5344CB8AC3E}">
        <p14:creationId xmlns:p14="http://schemas.microsoft.com/office/powerpoint/2010/main" val="156532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7291B7-32BD-4A6D-A79D-24B100EA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Sikiöaika ja aivojen kehittyminen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BDFC8D-C46F-43BE-9D6E-173E66DF7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Sikiöaikana (aika ennen syntymää) ja vauvaiässä (0-1v)aivot kehittyvät perimän vaikutuksesta ihmiselle tyypilliseen muotoon. Valmius oppia kehittyy.</a:t>
            </a:r>
          </a:p>
          <a:p>
            <a:r>
              <a:rPr lang="fi-FI" dirty="0"/>
              <a:t>Hermosolujen väliset yhteydet ovat aluksi jäsentymättömiä, ympäristö vaikuttaa siihen millaista tietoa aivot oppivat käsittelemään</a:t>
            </a:r>
          </a:p>
          <a:p>
            <a:r>
              <a:rPr lang="fi-FI" dirty="0"/>
              <a:t>Paljon käytetyt yhteydet vahvistuvat ja harvoin käytetyt yhteydet karsiutuvat. Tätä kutsutaan </a:t>
            </a:r>
            <a:r>
              <a:rPr lang="fi-FI" b="1" dirty="0"/>
              <a:t>plastisuudeksi.</a:t>
            </a:r>
            <a:endParaRPr lang="fi-FI" dirty="0"/>
          </a:p>
          <a:p>
            <a:r>
              <a:rPr lang="fi-FI" b="1" dirty="0" err="1"/>
              <a:t>Myelinisaatio</a:t>
            </a:r>
            <a:r>
              <a:rPr lang="fi-FI" b="1" dirty="0"/>
              <a:t> </a:t>
            </a:r>
            <a:r>
              <a:rPr lang="fi-FI" dirty="0"/>
              <a:t>tarkoittaa sitä, että hermosolun viejähaarakkeen ympärille rakentuu rasvasta koostuva </a:t>
            </a:r>
            <a:r>
              <a:rPr lang="fi-FI" dirty="0" err="1"/>
              <a:t>myeliinituppi</a:t>
            </a:r>
            <a:r>
              <a:rPr lang="fi-FI" dirty="0"/>
              <a:t>, jonka tehtävä on nopeuttaa hermoimpulssin kulkua ja aistitiedon automatisoituminen mahdollistuu. </a:t>
            </a:r>
            <a:r>
              <a:rPr lang="fi-FI" dirty="0" err="1"/>
              <a:t>Myenilisaatio</a:t>
            </a:r>
            <a:r>
              <a:rPr lang="fi-FI" dirty="0"/>
              <a:t> jatkuu nuoruusikään saakka.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4928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A8D12F-B87B-4426-BD6A-C19631F8E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Kohdussa ollaan äänikodissa ja kasvuympäristön vaikutuksessa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26C5AD-703D-4566-B381-958CC689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Sikiölle muodostuu kohtuun äänikoti, jonka avulla syntymän jälkeen tutut äänet tuovat turvallisuutta</a:t>
            </a:r>
          </a:p>
          <a:p>
            <a:r>
              <a:rPr lang="fi-FI" dirty="0"/>
              <a:t>Vauva siis </a:t>
            </a:r>
            <a:r>
              <a:rPr lang="fi-FI" b="1" dirty="0" err="1"/>
              <a:t>habinoituu</a:t>
            </a:r>
            <a:r>
              <a:rPr lang="fi-FI" dirty="0"/>
              <a:t> eli altistuu jo kohdussa tietyille äänille </a:t>
            </a:r>
          </a:p>
          <a:p>
            <a:r>
              <a:rPr lang="fi-FI" dirty="0"/>
              <a:t>Sikiöaikainen kasvuympäristö voi myös vaikuttaa vauvaan</a:t>
            </a:r>
          </a:p>
          <a:p>
            <a:r>
              <a:rPr lang="fi-FI" dirty="0"/>
              <a:t>Kyse on </a:t>
            </a:r>
            <a:r>
              <a:rPr lang="fi-FI" b="1" dirty="0"/>
              <a:t>sikiöaikaisesta ohjelmoitumisesta</a:t>
            </a:r>
            <a:r>
              <a:rPr lang="fi-FI" dirty="0"/>
              <a:t>, jossa esim. äidin stressin myötä stressihormonin erittävä kortisoli kulkeutuu äidin </a:t>
            </a:r>
            <a:r>
              <a:rPr lang="fi-FI"/>
              <a:t>verenkiertoon ja voi </a:t>
            </a:r>
            <a:r>
              <a:rPr lang="fi-FI" dirty="0"/>
              <a:t>vaikuttaa myöhemmin vauvan itkuisuuteen ja levottomuuteen</a:t>
            </a:r>
          </a:p>
        </p:txBody>
      </p:sp>
    </p:spTree>
    <p:extLst>
      <p:ext uri="{BB962C8B-B14F-4D97-AF65-F5344CB8AC3E}">
        <p14:creationId xmlns:p14="http://schemas.microsoft.com/office/powerpoint/2010/main" val="232809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D6F3A-CF74-44EB-B7D8-E2CED5E7A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 oppii vuorovaikutuksessa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0EAB47-27CE-46E6-91C1-737587B57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Vuorovaikutuksessa vauvan kanssa vanhemmat käyttävät </a:t>
            </a:r>
            <a:r>
              <a:rPr lang="fi-FI" b="1" dirty="0"/>
              <a:t>moniaistisia</a:t>
            </a:r>
            <a:r>
              <a:rPr lang="fi-FI" dirty="0"/>
              <a:t> keinoja ohjatakseen vauvan tarkkaavaisuutta </a:t>
            </a:r>
          </a:p>
          <a:p>
            <a:r>
              <a:rPr lang="fi-FI" dirty="0"/>
              <a:t>Olennaista onkin opettaa vauvalle </a:t>
            </a:r>
            <a:r>
              <a:rPr lang="fi-FI" b="1" dirty="0"/>
              <a:t>tarkkaavaisuuden suuntaamista, </a:t>
            </a:r>
            <a:r>
              <a:rPr lang="fi-FI" dirty="0"/>
              <a:t>jota vauva kasvaessaan myös itse alkaa ohjata ja näyttää vanhemmalle, mistä on kiinnostunut</a:t>
            </a:r>
          </a:p>
          <a:p>
            <a:r>
              <a:rPr lang="fi-FI" dirty="0"/>
              <a:t>vuorovaikutuksessa vanhemman kanssa oleellista on </a:t>
            </a:r>
            <a:r>
              <a:rPr lang="fi-FI" b="1" dirty="0"/>
              <a:t>tunneside</a:t>
            </a:r>
            <a:r>
              <a:rPr lang="fi-FI" dirty="0"/>
              <a:t>, joka kehittyy jo sikiöaikana</a:t>
            </a:r>
          </a:p>
          <a:p>
            <a:r>
              <a:rPr lang="fi-FI" b="1" dirty="0"/>
              <a:t>Vuorovaikutus tukee lapsen kehitystä jokaisella osa-alueella</a:t>
            </a:r>
          </a:p>
        </p:txBody>
      </p:sp>
    </p:spTree>
    <p:extLst>
      <p:ext uri="{BB962C8B-B14F-4D97-AF65-F5344CB8AC3E}">
        <p14:creationId xmlns:p14="http://schemas.microsoft.com/office/powerpoint/2010/main" val="3469482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60705-BDA9-4807-A4D4-099A78D3E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Vuorovaikutuksessa vanhemman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A7283D-97CC-4B35-8212-18594AADA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https://youtu.be/oDA5Lti-cDE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254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CE1A59-E6FC-4E1A-BD7F-2A056CAD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Taidot kehittyvät eri osa-alueilla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D1DC6D-AE93-4492-B24E-1CB90CF2D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149082"/>
            <a:ext cx="9603275" cy="3450613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Kielellisellä alueella  kehitys tapahtuu sekä </a:t>
            </a:r>
            <a:r>
              <a:rPr lang="fi-FI" b="1" dirty="0"/>
              <a:t>kielellisen ymmärtämisen </a:t>
            </a:r>
            <a:r>
              <a:rPr lang="fi-FI" dirty="0"/>
              <a:t>että </a:t>
            </a:r>
            <a:r>
              <a:rPr lang="fi-FI" b="1" dirty="0"/>
              <a:t>kielellisen tuottamisen  </a:t>
            </a:r>
            <a:r>
              <a:rPr lang="fi-FI" dirty="0"/>
              <a:t>alueilla</a:t>
            </a:r>
          </a:p>
          <a:p>
            <a:r>
              <a:rPr lang="fi-FI" b="1" dirty="0"/>
              <a:t>Motoriset taidot </a:t>
            </a:r>
            <a:r>
              <a:rPr lang="fi-FI" dirty="0"/>
              <a:t>kehittyvät karkeamotorisina taitoina ja hienomotorisina taitoina</a:t>
            </a:r>
          </a:p>
          <a:p>
            <a:r>
              <a:rPr lang="fi-FI" b="1" dirty="0"/>
              <a:t>Sosioemotionaaliset taidot </a:t>
            </a:r>
            <a:r>
              <a:rPr lang="fi-FI" dirty="0"/>
              <a:t>liittyvät kykyyn olla vuorovaikutuksessa muiden kanssa, esim. leikkitaidot. Samoin tähän kuuluu kyky tunnistaa ja ilmaista omia haluja ja toiveita ja näyttää tunteita.</a:t>
            </a:r>
          </a:p>
          <a:p>
            <a:r>
              <a:rPr lang="fi-FI" b="1" dirty="0"/>
              <a:t>Sosiaalinen hymy </a:t>
            </a:r>
            <a:r>
              <a:rPr lang="fi-FI" dirty="0"/>
              <a:t>(noin 4-8vkon iässä) on ensimmäisiä tärkeitä vaiheita sosioemotionaalisessa kehityksessä</a:t>
            </a:r>
          </a:p>
          <a:p>
            <a:r>
              <a:rPr lang="fi-FI" b="1" dirty="0"/>
              <a:t>Vierastaminen </a:t>
            </a:r>
            <a:r>
              <a:rPr lang="fi-FI" dirty="0"/>
              <a:t>noin 6-8kk iässä; myöhemmin lapsi alkaa vähitellen ottaa mallia vanhemmiltaan, miten toimia uusissa </a:t>
            </a:r>
            <a:r>
              <a:rPr lang="fi-FI" dirty="0" err="1"/>
              <a:t>tilanteissaja</a:t>
            </a:r>
            <a:r>
              <a:rPr lang="fi-FI" dirty="0"/>
              <a:t> kielen kehittyessä osaa sanoittaa tunteitaan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21995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5F6388-6662-4C6F-893B-53C0FA2D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Puuhailua </a:t>
            </a:r>
            <a:r>
              <a:rPr lang="fi-FI"/>
              <a:t>vauvan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84666-1FDC-48B9-823D-2E4246688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https://youtu.be/UguTvU3c-wM?si=GTcgOjk-i9YoVR-S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0243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6BF3EA-03FC-461F-B6AF-D9DA612FE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herkkyyskausi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B94A86-3C60-433B-A452-E214C2F20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Tarkoittaa ajanjaksoa, jolloin tietty taito tai kyky on helpompi oppia</a:t>
            </a:r>
          </a:p>
          <a:p>
            <a:r>
              <a:rPr lang="fi-FI" dirty="0"/>
              <a:t>Herkkyyskauden aikana tietyt </a:t>
            </a:r>
            <a:r>
              <a:rPr lang="fi-FI" dirty="0" err="1"/>
              <a:t>aivoalueet</a:t>
            </a:r>
            <a:r>
              <a:rPr lang="fi-FI" dirty="0"/>
              <a:t> ovat herkästi muokkautuvia kyseisen taidon tai kyvyn kannalta</a:t>
            </a:r>
          </a:p>
          <a:p>
            <a:r>
              <a:rPr lang="fi-FI" dirty="0"/>
              <a:t>Usein varhain opittu taito kehittyy nopeammin tai tarkemmaksi kuin myöhemmin opittu taito</a:t>
            </a:r>
          </a:p>
          <a:p>
            <a:r>
              <a:rPr lang="fi-FI" dirty="0"/>
              <a:t>Herkkyyskaudet ovat joustavia, mutta on myös taitoja, joita on vaikea oppia myöhemmin</a:t>
            </a:r>
          </a:p>
        </p:txBody>
      </p:sp>
    </p:spTree>
    <p:extLst>
      <p:ext uri="{BB962C8B-B14F-4D97-AF65-F5344CB8AC3E}">
        <p14:creationId xmlns:p14="http://schemas.microsoft.com/office/powerpoint/2010/main" val="26930845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79</TotalTime>
  <Words>455</Words>
  <Application>Microsoft Office PowerPoint</Application>
  <PresentationFormat>Laajakuva</PresentationFormat>
  <Paragraphs>45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Galleria</vt:lpstr>
      <vt:lpstr>Kehitys sikiö- ja vauvaiässä</vt:lpstr>
      <vt:lpstr>Perimä </vt:lpstr>
      <vt:lpstr>Sikiöaika ja aivojen kehittyminen </vt:lpstr>
      <vt:lpstr>Kohdussa ollaan äänikodissa ja kasvuympäristön vaikutuksessa</vt:lpstr>
      <vt:lpstr>Vauva oppii vuorovaikutuksessa</vt:lpstr>
      <vt:lpstr>Vuorovaikutuksessa vanhemman kanssa</vt:lpstr>
      <vt:lpstr>Taidot kehittyvät eri osa-alueilla</vt:lpstr>
      <vt:lpstr>Puuhailua vauvan kanssa</vt:lpstr>
      <vt:lpstr>herkkyyskausi</vt:lpstr>
      <vt:lpstr>temperamentti</vt:lpstr>
      <vt:lpstr>Temperamentti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Kehitys sikiö- ja vauvaiässä</dc:title>
  <dc:creator>Omistaja</dc:creator>
  <cp:lastModifiedBy>Omistaja</cp:lastModifiedBy>
  <cp:revision>10</cp:revision>
  <dcterms:created xsi:type="dcterms:W3CDTF">2026-02-12T08:49:43Z</dcterms:created>
  <dcterms:modified xsi:type="dcterms:W3CDTF">2026-02-15T16:04:40Z</dcterms:modified>
</cp:coreProperties>
</file>