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57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fb855df36de00b3" providerId="LiveId" clId="{0FCE7D2D-3B3D-4384-A93F-DD74D34A4ECD}"/>
    <pc:docChg chg="custSel addSld delSld modSld">
      <pc:chgData name="" userId="3fb855df36de00b3" providerId="LiveId" clId="{0FCE7D2D-3B3D-4384-A93F-DD74D34A4ECD}" dt="2026-02-16T16:37:03.255" v="4498" actId="20577"/>
      <pc:docMkLst>
        <pc:docMk/>
      </pc:docMkLst>
      <pc:sldChg chg="modSp">
        <pc:chgData name="" userId="3fb855df36de00b3" providerId="LiveId" clId="{0FCE7D2D-3B3D-4384-A93F-DD74D34A4ECD}" dt="2026-02-11T18:19:01.604" v="487" actId="20577"/>
        <pc:sldMkLst>
          <pc:docMk/>
          <pc:sldMk cId="3597904106" sldId="257"/>
        </pc:sldMkLst>
        <pc:spChg chg="mod">
          <ac:chgData name="" userId="3fb855df36de00b3" providerId="LiveId" clId="{0FCE7D2D-3B3D-4384-A93F-DD74D34A4ECD}" dt="2026-02-11T18:19:01.604" v="487" actId="20577"/>
          <ac:spMkLst>
            <pc:docMk/>
            <pc:sldMk cId="3597904106" sldId="257"/>
            <ac:spMk id="3" creationId="{9B73264A-7020-486C-B031-DFF3D7331FE1}"/>
          </ac:spMkLst>
        </pc:spChg>
      </pc:sldChg>
      <pc:sldChg chg="modSp del">
        <pc:chgData name="" userId="3fb855df36de00b3" providerId="LiveId" clId="{0FCE7D2D-3B3D-4384-A93F-DD74D34A4ECD}" dt="2026-02-16T16:32:38.202" v="4321" actId="2696"/>
        <pc:sldMkLst>
          <pc:docMk/>
          <pc:sldMk cId="332221139" sldId="258"/>
        </pc:sldMkLst>
        <pc:spChg chg="mod">
          <ac:chgData name="" userId="3fb855df36de00b3" providerId="LiveId" clId="{0FCE7D2D-3B3D-4384-A93F-DD74D34A4ECD}" dt="2026-02-11T18:13:56.842" v="49" actId="20577"/>
          <ac:spMkLst>
            <pc:docMk/>
            <pc:sldMk cId="332221139" sldId="258"/>
            <ac:spMk id="3" creationId="{6FEF41F6-61CA-46BA-ABA9-E912E5FA6AC4}"/>
          </ac:spMkLst>
        </pc:spChg>
      </pc:sldChg>
      <pc:sldChg chg="modSp add">
        <pc:chgData name="" userId="3fb855df36de00b3" providerId="LiveId" clId="{0FCE7D2D-3B3D-4384-A93F-DD74D34A4ECD}" dt="2026-02-14T08:39:32.573" v="4152" actId="27636"/>
        <pc:sldMkLst>
          <pc:docMk/>
          <pc:sldMk cId="3436671923" sldId="259"/>
        </pc:sldMkLst>
        <pc:spChg chg="mod">
          <ac:chgData name="" userId="3fb855df36de00b3" providerId="LiveId" clId="{0FCE7D2D-3B3D-4384-A93F-DD74D34A4ECD}" dt="2026-02-11T18:20:03.492" v="498" actId="5793"/>
          <ac:spMkLst>
            <pc:docMk/>
            <pc:sldMk cId="3436671923" sldId="259"/>
            <ac:spMk id="2" creationId="{596EE55C-1208-4648-B455-E66C5C456E04}"/>
          </ac:spMkLst>
        </pc:spChg>
        <pc:spChg chg="mod">
          <ac:chgData name="" userId="3fb855df36de00b3" providerId="LiveId" clId="{0FCE7D2D-3B3D-4384-A93F-DD74D34A4ECD}" dt="2026-02-14T08:39:32.573" v="4152" actId="27636"/>
          <ac:spMkLst>
            <pc:docMk/>
            <pc:sldMk cId="3436671923" sldId="259"/>
            <ac:spMk id="3" creationId="{39506E52-7DAB-46F7-B927-B90A8492B680}"/>
          </ac:spMkLst>
        </pc:spChg>
      </pc:sldChg>
      <pc:sldChg chg="modSp add">
        <pc:chgData name="" userId="3fb855df36de00b3" providerId="LiveId" clId="{0FCE7D2D-3B3D-4384-A93F-DD74D34A4ECD}" dt="2026-02-14T08:39:01.546" v="4149" actId="27636"/>
        <pc:sldMkLst>
          <pc:docMk/>
          <pc:sldMk cId="4015514371" sldId="260"/>
        </pc:sldMkLst>
        <pc:spChg chg="mod">
          <ac:chgData name="" userId="3fb855df36de00b3" providerId="LiveId" clId="{0FCE7D2D-3B3D-4384-A93F-DD74D34A4ECD}" dt="2026-02-11T19:35:03.560" v="1157" actId="20577"/>
          <ac:spMkLst>
            <pc:docMk/>
            <pc:sldMk cId="4015514371" sldId="260"/>
            <ac:spMk id="2" creationId="{4E616DE7-2DBD-4B64-AB1C-8167FBE2AC8D}"/>
          </ac:spMkLst>
        </pc:spChg>
        <pc:spChg chg="mod">
          <ac:chgData name="" userId="3fb855df36de00b3" providerId="LiveId" clId="{0FCE7D2D-3B3D-4384-A93F-DD74D34A4ECD}" dt="2026-02-14T08:39:01.546" v="4149" actId="27636"/>
          <ac:spMkLst>
            <pc:docMk/>
            <pc:sldMk cId="4015514371" sldId="260"/>
            <ac:spMk id="3" creationId="{12EFC821-6BB3-4A3C-A3CE-015737E62340}"/>
          </ac:spMkLst>
        </pc:spChg>
      </pc:sldChg>
      <pc:sldChg chg="modSp add">
        <pc:chgData name="" userId="3fb855df36de00b3" providerId="LiveId" clId="{0FCE7D2D-3B3D-4384-A93F-DD74D34A4ECD}" dt="2026-02-14T08:39:32.579" v="4153" actId="27636"/>
        <pc:sldMkLst>
          <pc:docMk/>
          <pc:sldMk cId="827806207" sldId="261"/>
        </pc:sldMkLst>
        <pc:spChg chg="mod">
          <ac:chgData name="" userId="3fb855df36de00b3" providerId="LiveId" clId="{0FCE7D2D-3B3D-4384-A93F-DD74D34A4ECD}" dt="2026-02-11T20:01:19.208" v="1922" actId="20577"/>
          <ac:spMkLst>
            <pc:docMk/>
            <pc:sldMk cId="827806207" sldId="261"/>
            <ac:spMk id="2" creationId="{B6D1B93C-870F-4182-A3BC-8D7A78A1AB71}"/>
          </ac:spMkLst>
        </pc:spChg>
        <pc:spChg chg="mod">
          <ac:chgData name="" userId="3fb855df36de00b3" providerId="LiveId" clId="{0FCE7D2D-3B3D-4384-A93F-DD74D34A4ECD}" dt="2026-02-14T08:39:32.579" v="4153" actId="27636"/>
          <ac:spMkLst>
            <pc:docMk/>
            <pc:sldMk cId="827806207" sldId="261"/>
            <ac:spMk id="3" creationId="{E497CC40-7423-4495-9AB8-F0D03203115E}"/>
          </ac:spMkLst>
        </pc:spChg>
      </pc:sldChg>
      <pc:sldChg chg="modSp add">
        <pc:chgData name="" userId="3fb855df36de00b3" providerId="LiveId" clId="{0FCE7D2D-3B3D-4384-A93F-DD74D34A4ECD}" dt="2026-02-14T08:41:12.605" v="4179" actId="20577"/>
        <pc:sldMkLst>
          <pc:docMk/>
          <pc:sldMk cId="2961461130" sldId="262"/>
        </pc:sldMkLst>
        <pc:spChg chg="mod">
          <ac:chgData name="" userId="3fb855df36de00b3" providerId="LiveId" clId="{0FCE7D2D-3B3D-4384-A93F-DD74D34A4ECD}" dt="2026-02-12T07:50:14.108" v="2470" actId="5793"/>
          <ac:spMkLst>
            <pc:docMk/>
            <pc:sldMk cId="2961461130" sldId="262"/>
            <ac:spMk id="2" creationId="{190C5F3D-8C14-4A6B-B475-50CEA94DEC9B}"/>
          </ac:spMkLst>
        </pc:spChg>
        <pc:spChg chg="mod">
          <ac:chgData name="" userId="3fb855df36de00b3" providerId="LiveId" clId="{0FCE7D2D-3B3D-4384-A93F-DD74D34A4ECD}" dt="2026-02-14T08:41:12.605" v="4179" actId="20577"/>
          <ac:spMkLst>
            <pc:docMk/>
            <pc:sldMk cId="2961461130" sldId="262"/>
            <ac:spMk id="3" creationId="{7F20611D-9753-4CC9-83BD-7C9F41A114EF}"/>
          </ac:spMkLst>
        </pc:spChg>
      </pc:sldChg>
      <pc:sldChg chg="modSp add">
        <pc:chgData name="" userId="3fb855df36de00b3" providerId="LiveId" clId="{0FCE7D2D-3B3D-4384-A93F-DD74D34A4ECD}" dt="2026-02-14T08:39:32.585" v="4154" actId="27636"/>
        <pc:sldMkLst>
          <pc:docMk/>
          <pc:sldMk cId="1331002717" sldId="263"/>
        </pc:sldMkLst>
        <pc:spChg chg="mod">
          <ac:chgData name="" userId="3fb855df36de00b3" providerId="LiveId" clId="{0FCE7D2D-3B3D-4384-A93F-DD74D34A4ECD}" dt="2026-02-12T08:07:19.379" v="3076" actId="20577"/>
          <ac:spMkLst>
            <pc:docMk/>
            <pc:sldMk cId="1331002717" sldId="263"/>
            <ac:spMk id="2" creationId="{56EDEEA8-B764-4F6F-A530-D3E49BBE36B1}"/>
          </ac:spMkLst>
        </pc:spChg>
        <pc:spChg chg="mod">
          <ac:chgData name="" userId="3fb855df36de00b3" providerId="LiveId" clId="{0FCE7D2D-3B3D-4384-A93F-DD74D34A4ECD}" dt="2026-02-14T08:39:32.585" v="4154" actId="27636"/>
          <ac:spMkLst>
            <pc:docMk/>
            <pc:sldMk cId="1331002717" sldId="263"/>
            <ac:spMk id="3" creationId="{0EA13BA7-BDD1-4B07-A35C-ADE19B31B904}"/>
          </ac:spMkLst>
        </pc:spChg>
      </pc:sldChg>
      <pc:sldChg chg="modSp add">
        <pc:chgData name="" userId="3fb855df36de00b3" providerId="LiveId" clId="{0FCE7D2D-3B3D-4384-A93F-DD74D34A4ECD}" dt="2026-02-12T08:38:43.063" v="4148" actId="20577"/>
        <pc:sldMkLst>
          <pc:docMk/>
          <pc:sldMk cId="2531468174" sldId="264"/>
        </pc:sldMkLst>
        <pc:spChg chg="mod">
          <ac:chgData name="" userId="3fb855df36de00b3" providerId="LiveId" clId="{0FCE7D2D-3B3D-4384-A93F-DD74D34A4ECD}" dt="2026-02-12T08:34:09.064" v="3857" actId="20577"/>
          <ac:spMkLst>
            <pc:docMk/>
            <pc:sldMk cId="2531468174" sldId="264"/>
            <ac:spMk id="2" creationId="{FA483C04-3531-451F-8D85-72EBB8AA051F}"/>
          </ac:spMkLst>
        </pc:spChg>
        <pc:spChg chg="mod">
          <ac:chgData name="" userId="3fb855df36de00b3" providerId="LiveId" clId="{0FCE7D2D-3B3D-4384-A93F-DD74D34A4ECD}" dt="2026-02-12T08:38:43.063" v="4148" actId="20577"/>
          <ac:spMkLst>
            <pc:docMk/>
            <pc:sldMk cId="2531468174" sldId="264"/>
            <ac:spMk id="3" creationId="{0E0036C1-6862-448B-A83C-ABAF467B0476}"/>
          </ac:spMkLst>
        </pc:spChg>
      </pc:sldChg>
      <pc:sldChg chg="modSp add">
        <pc:chgData name="" userId="3fb855df36de00b3" providerId="LiveId" clId="{0FCE7D2D-3B3D-4384-A93F-DD74D34A4ECD}" dt="2026-02-15T16:11:09.806" v="4320" actId="14100"/>
        <pc:sldMkLst>
          <pc:docMk/>
          <pc:sldMk cId="842058175" sldId="265"/>
        </pc:sldMkLst>
        <pc:spChg chg="mod">
          <ac:chgData name="" userId="3fb855df36de00b3" providerId="LiveId" clId="{0FCE7D2D-3B3D-4384-A93F-DD74D34A4ECD}" dt="2026-02-15T16:11:09.806" v="4320" actId="14100"/>
          <ac:spMkLst>
            <pc:docMk/>
            <pc:sldMk cId="842058175" sldId="265"/>
            <ac:spMk id="2" creationId="{3A9827AD-5A9C-4B17-9738-10ED1711BEAF}"/>
          </ac:spMkLst>
        </pc:spChg>
        <pc:spChg chg="mod">
          <ac:chgData name="" userId="3fb855df36de00b3" providerId="LiveId" clId="{0FCE7D2D-3B3D-4384-A93F-DD74D34A4ECD}" dt="2026-02-15T16:11:02.022" v="4319" actId="20577"/>
          <ac:spMkLst>
            <pc:docMk/>
            <pc:sldMk cId="842058175" sldId="265"/>
            <ac:spMk id="3" creationId="{D2AB9028-3107-4701-AA0A-F697DB30431A}"/>
          </ac:spMkLst>
        </pc:spChg>
      </pc:sldChg>
      <pc:sldChg chg="modSp add del">
        <pc:chgData name="" userId="3fb855df36de00b3" providerId="LiveId" clId="{0FCE7D2D-3B3D-4384-A93F-DD74D34A4ECD}" dt="2026-02-15T16:06:18.611" v="4213" actId="2696"/>
        <pc:sldMkLst>
          <pc:docMk/>
          <pc:sldMk cId="2163216834" sldId="265"/>
        </pc:sldMkLst>
        <pc:spChg chg="mod">
          <ac:chgData name="" userId="3fb855df36de00b3" providerId="LiveId" clId="{0FCE7D2D-3B3D-4384-A93F-DD74D34A4ECD}" dt="2026-02-15T15:54:54.871" v="4212" actId="20577"/>
          <ac:spMkLst>
            <pc:docMk/>
            <pc:sldMk cId="2163216834" sldId="265"/>
            <ac:spMk id="2" creationId="{95E58562-1169-4399-B473-FA15C03FCD2B}"/>
          </ac:spMkLst>
        </pc:spChg>
        <pc:spChg chg="mod">
          <ac:chgData name="" userId="3fb855df36de00b3" providerId="LiveId" clId="{0FCE7D2D-3B3D-4384-A93F-DD74D34A4ECD}" dt="2026-02-15T15:54:39.690" v="4182" actId="20577"/>
          <ac:spMkLst>
            <pc:docMk/>
            <pc:sldMk cId="2163216834" sldId="265"/>
            <ac:spMk id="3" creationId="{37F05C0A-7D3F-4346-8A48-F7D82BA472AC}"/>
          </ac:spMkLst>
        </pc:spChg>
      </pc:sldChg>
      <pc:sldChg chg="modSp add">
        <pc:chgData name="" userId="3fb855df36de00b3" providerId="LiveId" clId="{0FCE7D2D-3B3D-4384-A93F-DD74D34A4ECD}" dt="2026-02-16T16:37:03.255" v="4498" actId="20577"/>
        <pc:sldMkLst>
          <pc:docMk/>
          <pc:sldMk cId="571863058" sldId="266"/>
        </pc:sldMkLst>
        <pc:spChg chg="mod">
          <ac:chgData name="" userId="3fb855df36de00b3" providerId="LiveId" clId="{0FCE7D2D-3B3D-4384-A93F-DD74D34A4ECD}" dt="2026-02-16T16:34:31.638" v="4338" actId="20577"/>
          <ac:spMkLst>
            <pc:docMk/>
            <pc:sldMk cId="571863058" sldId="266"/>
            <ac:spMk id="2" creationId="{EDD959E7-C39A-48C6-90F5-16B61D1EE284}"/>
          </ac:spMkLst>
        </pc:spChg>
        <pc:spChg chg="mod">
          <ac:chgData name="" userId="3fb855df36de00b3" providerId="LiveId" clId="{0FCE7D2D-3B3D-4384-A93F-DD74D34A4ECD}" dt="2026-02-16T16:37:03.255" v="4498" actId="20577"/>
          <ac:spMkLst>
            <pc:docMk/>
            <pc:sldMk cId="571863058" sldId="266"/>
            <ac:spMk id="3" creationId="{014FA30F-2AE6-4813-8DB2-349C3E59D2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25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11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097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83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27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16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26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400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997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09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93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F9DC6-A1F8-470F-859E-8AEA13CBDBF1}" type="datetimeFigureOut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03B4BC0-DFE2-4E8A-B609-AE6E0A52E7BF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02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OwW9_yf3V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D49379-9EDE-49AE-B52E-439702F828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KEHITYS JA KEHITYSPSYKOLOGIA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C8810AB-8F8E-46E9-9FFC-392E4E5F7B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HK 2026</a:t>
            </a:r>
          </a:p>
        </p:txBody>
      </p:sp>
    </p:spTree>
    <p:extLst>
      <p:ext uri="{BB962C8B-B14F-4D97-AF65-F5344CB8AC3E}">
        <p14:creationId xmlns:p14="http://schemas.microsoft.com/office/powerpoint/2010/main" val="2145602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483C04-3531-451F-8D85-72EBB8AA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Kehityspsykologian tutkimusmenetelmiä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0036C1-6862-448B-A83C-ABAF467B0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Kaksostutkimus </a:t>
            </a:r>
            <a:r>
              <a:rPr lang="fi-FI" dirty="0"/>
              <a:t>on tutkimusasetelma, jossa tarkastellaan identtisiä tai epäidenttisiä kaksosia tai verrataan heitä toisiinsa</a:t>
            </a:r>
          </a:p>
          <a:p>
            <a:r>
              <a:rPr lang="fi-FI" dirty="0"/>
              <a:t>Identtisillä kaksosilla on sama perimä, epäidenttisillä noin 50%</a:t>
            </a:r>
          </a:p>
          <a:p>
            <a:r>
              <a:rPr lang="fi-FI" dirty="0"/>
              <a:t>Identtisten kaksosten tutkimuksella voidaan helpommin arvioida ympäristön </a:t>
            </a:r>
            <a:r>
              <a:rPr lang="fi-FI"/>
              <a:t>vaikutuksia kehitykseen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1468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959E7-C39A-48C6-90F5-16B61D1EE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Moduulin aloitus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4FA30F-2AE6-4813-8DB2-349C3E59D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Digi-tehtävä b) Mieti ennakkotietojasi kehityspsykologiasta. Mitä asioita oletat kurssilla opiskeltavan? Mitkä asiat kehityspsykologiassa sinua kiinnostavat?</a:t>
            </a:r>
          </a:p>
        </p:txBody>
      </p:sp>
    </p:spTree>
    <p:extLst>
      <p:ext uri="{BB962C8B-B14F-4D97-AF65-F5344CB8AC3E}">
        <p14:creationId xmlns:p14="http://schemas.microsoft.com/office/powerpoint/2010/main" val="5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5B8EF3-A513-43A8-AB61-3D42116E9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Kehityspsykologia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73264A-7020-486C-B031-DFF3D7331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Tutkii ihmisen kehitystä eri elämänvaiheissa</a:t>
            </a:r>
          </a:p>
          <a:p>
            <a:r>
              <a:rPr lang="fi-FI" dirty="0"/>
              <a:t>Erityisesti tarkastellaan psyykkisen eli mielen sisäisen kehityksen etenemistä ja muutoksia</a:t>
            </a:r>
          </a:p>
          <a:p>
            <a:r>
              <a:rPr lang="fi-FI" dirty="0"/>
              <a:t>Pyritään selvittämään, mitkä tekijät vaikuttavat muutoksiin</a:t>
            </a:r>
          </a:p>
          <a:p>
            <a:r>
              <a:rPr lang="fi-FI" dirty="0"/>
              <a:t>Psyykkinen kehitys tapahtuu biologisten, sosiaalisten ja kulttuuristen tekijöiden vuorovaikutuksessa</a:t>
            </a:r>
          </a:p>
          <a:p>
            <a:r>
              <a:rPr lang="fi-FI" dirty="0"/>
              <a:t>Miten yksilön ominaisuuksiin vaikuttavat geenit ja miten esim. kasvuympäristö</a:t>
            </a:r>
          </a:p>
          <a:p>
            <a:r>
              <a:rPr lang="fi-FI" dirty="0"/>
              <a:t>Miten ja miksi ihmiset muuttuvat elämänsä aikana</a:t>
            </a:r>
          </a:p>
        </p:txBody>
      </p:sp>
    </p:spTree>
    <p:extLst>
      <p:ext uri="{BB962C8B-B14F-4D97-AF65-F5344CB8AC3E}">
        <p14:creationId xmlns:p14="http://schemas.microsoft.com/office/powerpoint/2010/main" val="3597904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6EE55C-1208-4648-B455-E66C5C456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Ikäkausi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506E52-7DAB-46F7-B927-B90A8492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Kehityksen vaihe, joka sijoittuu tiettyjen ikävuosien välille</a:t>
            </a:r>
          </a:p>
          <a:p>
            <a:r>
              <a:rPr lang="fi-FI" dirty="0"/>
              <a:t>Ikäkausia voidaan määritellä useilla eri tavoilla</a:t>
            </a:r>
          </a:p>
          <a:p>
            <a:r>
              <a:rPr lang="fi-FI" dirty="0"/>
              <a:t>Ikävuosiin sidottu ikäkausi on yksi tapa määritellä ikäkausia</a:t>
            </a:r>
          </a:p>
          <a:p>
            <a:r>
              <a:rPr lang="fi-FI" dirty="0"/>
              <a:t> Ikäkaudet ovat suuntaa-antavia ja voivat vaihdella eri tutkimuksissa</a:t>
            </a:r>
          </a:p>
          <a:p>
            <a:r>
              <a:rPr lang="fi-FI" dirty="0"/>
              <a:t>Ikäkaudet ovat myös kulttuurisidonnaisia; esim. Suomessa ajatellaan, että 18v on täysi-ikäinen ja vastuullinen tekemisistään</a:t>
            </a:r>
          </a:p>
          <a:p>
            <a:r>
              <a:rPr lang="fi-FI" dirty="0"/>
              <a:t>Jokaisella ikäkaudella on omat </a:t>
            </a:r>
            <a:r>
              <a:rPr lang="fi-FI" b="1" dirty="0"/>
              <a:t>kehitystehtävänsä</a:t>
            </a:r>
            <a:r>
              <a:rPr lang="fi-FI" dirty="0"/>
              <a:t>, joiden onnistuminen tai estyminen voi vaikuttaa muuhunkin kehitykseen</a:t>
            </a:r>
            <a:endParaRPr lang="fi-FI" b="1" dirty="0"/>
          </a:p>
          <a:p>
            <a:r>
              <a:rPr lang="fi-FI" b="1" dirty="0"/>
              <a:t>Katso sivu 22-23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67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616DE7-2DBD-4B64-AB1C-8167FBE2A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 näkökulmia kehitykseen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EFC821-6BB3-4A3C-A3CE-015737E62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Biologinen näkökulma: perimä eli geenien kokonaisuus, jonka yksilö perii vanhemmiltaan, aivoissa ja kehossa tapahtuvat fyysiset muutokset, motorinen eli kehon liiketoimintojen kehittyminen ja hormonitoiminta. </a:t>
            </a:r>
          </a:p>
          <a:p>
            <a:r>
              <a:rPr lang="fi-FI" dirty="0"/>
              <a:t>Psyykkinen näkökulma: kognitiivinen tiedonkäsittely (ajattelu, kieli, muisti, ongelmanratkaisu), tunne-elämän kehitys, minuuden ja identiteetin kehitys.</a:t>
            </a:r>
          </a:p>
          <a:p>
            <a:r>
              <a:rPr lang="fi-FI" dirty="0"/>
              <a:t>Sosiaalinen näkökulma: vuorovaikutuksen kehitys, ihmissuhteet ja sosiaaliset taidot</a:t>
            </a:r>
          </a:p>
          <a:p>
            <a:r>
              <a:rPr lang="fi-FI" dirty="0"/>
              <a:t>Kulttuurinen näkökulma: sosialisaatio, jossa perhe usein ensisijainen, kulttuurien ja yhteisöjen vaikutus</a:t>
            </a:r>
          </a:p>
        </p:txBody>
      </p:sp>
    </p:spTree>
    <p:extLst>
      <p:ext uri="{BB962C8B-B14F-4D97-AF65-F5344CB8AC3E}">
        <p14:creationId xmlns:p14="http://schemas.microsoft.com/office/powerpoint/2010/main" val="401551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D1B93C-870F-4182-A3BC-8D7A78A1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 on vastavuoroista ja vuorovaikutteista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97CC40-7423-4495-9AB8-F0D032031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Perimä ja ympäristö ovat jatkuvasti vuorovaikutuksessa keskenään ja muokkaavat yhdessä yksilön psyykkisiä ominaisuuksia</a:t>
            </a:r>
          </a:p>
          <a:p>
            <a:r>
              <a:rPr lang="fi-FI" dirty="0"/>
              <a:t>Vuorovaikutus puolestaan muokkaa yksilöä monella tapaa, vaikka perimä määrittelisi taipumuksen esim. vetäytymiseen sosiaalisista tilanteista</a:t>
            </a:r>
          </a:p>
          <a:p>
            <a:r>
              <a:rPr lang="fi-FI" dirty="0"/>
              <a:t>Ystävyyssuhteet ja vertaissuhteet tärkeitä ympäristöjä yksilön kehitykselle</a:t>
            </a:r>
          </a:p>
          <a:p>
            <a:r>
              <a:rPr lang="fi-FI" dirty="0"/>
              <a:t>Kehitys on myös vastavuoroista eli yksilö itse vaikuttaa omaan ympäristöönsä monella tapaa</a:t>
            </a:r>
          </a:p>
          <a:p>
            <a:r>
              <a:rPr lang="fi-FI" dirty="0"/>
              <a:t>Yksilöt kasvavat monien eri </a:t>
            </a:r>
            <a:r>
              <a:rPr lang="fi-FI"/>
              <a:t>kulttuurien keskellä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806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0C5F3D-8C14-4A6B-B475-50CEA94DE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Kehityspolku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0611D-9753-4CC9-83BD-7C9F41A11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Jokaisella on omanlaisensa kehityspolku</a:t>
            </a:r>
          </a:p>
          <a:p>
            <a:r>
              <a:rPr lang="fi-FI" dirty="0"/>
              <a:t>Eletyn elämän yksilölliset kokemukset ja ikäkausiin kuuluvat esim. muutokset kehossa vaikuttavat yksilön myöhempiin vaiheisiin</a:t>
            </a:r>
          </a:p>
          <a:p>
            <a:r>
              <a:rPr lang="fi-FI" b="1" dirty="0"/>
              <a:t>Kehitystä suojaavat tekijät </a:t>
            </a:r>
            <a:r>
              <a:rPr lang="fi-FI" dirty="0"/>
              <a:t>auttavat yksilöä selviytymään elämän haasteista ja antavat voimavaroja. Esim. laadukas ja lämmin hoiva tai geeniperimä. Huom. </a:t>
            </a:r>
            <a:r>
              <a:rPr lang="fi-FI" dirty="0" err="1"/>
              <a:t>Resilienssi</a:t>
            </a:r>
            <a:r>
              <a:rPr lang="fi-FI" dirty="0"/>
              <a:t> eli psyykkinen palautumiskyky, joka on yksilöllinen. </a:t>
            </a:r>
          </a:p>
          <a:p>
            <a:r>
              <a:rPr lang="fi-FI" b="1" dirty="0"/>
              <a:t>Kehityksen riskitekijät </a:t>
            </a:r>
            <a:r>
              <a:rPr lang="fi-FI" dirty="0"/>
              <a:t>uhkaavat yksilön suotuisaa kehitystä. Riskitekijät voivat olla biologisia, psyykkisiä, sosiaalisia tai kulttuurisia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96146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9827AD-5A9C-4B17-9738-10ED1711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826021" cy="1595781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Lapsen varhainen kehitys ja kasvuympäristön suojaavat ja haavoittavat tekijät</a:t>
            </a:r>
            <a:br>
              <a:rPr lang="fi-FI" b="1" dirty="0"/>
            </a:b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AB9028-3107-4701-AA0A-F697DB304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https://youtu.be/jOwW9_yf3VA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2058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EDEEA8-B764-4F6F-A530-D3E49BBE3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Kehityspsykologian tutkimusmenetelmiä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A13BA7-BDD1-4B07-A35C-ADE19B31B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Kehityspsykologisessa tutkimuksessa tarkastellaan kehityksen yleisiä periaatteita, joita kehitys näyttää noudattavan, mutta myös yksilöllisiä poikkeamia ja kehityskulkuja</a:t>
            </a:r>
          </a:p>
          <a:p>
            <a:r>
              <a:rPr lang="fi-FI" b="1" dirty="0"/>
              <a:t>Poikittaistutkimuksessa </a:t>
            </a:r>
            <a:r>
              <a:rPr lang="fi-FI" dirty="0"/>
              <a:t>tutkitaan tiettyjä ihmisiä/ryhmiä tiettynä ajanhetkenä. Voidaan verrata esim. tiettyä ikäryhmää toiseen ikäryhmään. Heikkoutena tässä tutkimuksessa on se, ettei varmuudella voida tietää, mistä erot johtuvat.</a:t>
            </a:r>
          </a:p>
          <a:p>
            <a:r>
              <a:rPr lang="fi-FI" b="1" dirty="0"/>
              <a:t>Pitkittäistutkimus</a:t>
            </a:r>
            <a:r>
              <a:rPr lang="fi-FI" dirty="0"/>
              <a:t> (seurantatutkimus) seuraa samoja ihmisiä eri aikoina. Voidaan seurata samoja ihmisiä vaikka vauvasta vanhuuteen ja kerätä tietoa eri menetelmien avulla. </a:t>
            </a:r>
            <a:r>
              <a:rPr lang="fi-FI" dirty="0" err="1"/>
              <a:t>Huom</a:t>
            </a:r>
            <a:r>
              <a:rPr lang="fi-FI" dirty="0"/>
              <a:t> Lapsesta aikuiseksi-tutkimus! Ongelmaksi tulee se, että tutkimus on kallis, kestää kauan ja esim. yhteiskunta muuttuu tutkimusten aikana.</a:t>
            </a:r>
          </a:p>
        </p:txBody>
      </p:sp>
    </p:spTree>
    <p:extLst>
      <p:ext uri="{BB962C8B-B14F-4D97-AF65-F5344CB8AC3E}">
        <p14:creationId xmlns:p14="http://schemas.microsoft.com/office/powerpoint/2010/main" val="133100271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213</TotalTime>
  <Words>502</Words>
  <Application>Microsoft Office PowerPoint</Application>
  <PresentationFormat>Laajakuva</PresentationFormat>
  <Paragraphs>46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Galleria</vt:lpstr>
      <vt:lpstr>KEHITYS JA KEHITYSPSYKOLOGIA</vt:lpstr>
      <vt:lpstr>Moduulin aloitus</vt:lpstr>
      <vt:lpstr>Kehityspsykologia </vt:lpstr>
      <vt:lpstr>Ikäkausi </vt:lpstr>
      <vt:lpstr>Eri näkökulmia kehitykseen</vt:lpstr>
      <vt:lpstr>Kehitys on vastavuoroista ja vuorovaikutteista</vt:lpstr>
      <vt:lpstr>Kehityspolku </vt:lpstr>
      <vt:lpstr>Lapsen varhainen kehitys ja kasvuympäristön suojaavat ja haavoittavat tekijät  </vt:lpstr>
      <vt:lpstr>Kehityspsykologian tutkimusmenetelmiä</vt:lpstr>
      <vt:lpstr>Kehityspsykologian tutkimusmenetelmiä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KEHITYS JA KEHITYSPSYKOLOGIA</dc:title>
  <dc:creator>Omistaja</dc:creator>
  <cp:lastModifiedBy>Omistaja</cp:lastModifiedBy>
  <cp:revision>13</cp:revision>
  <dcterms:created xsi:type="dcterms:W3CDTF">2026-02-09T12:21:48Z</dcterms:created>
  <dcterms:modified xsi:type="dcterms:W3CDTF">2026-02-16T16:47:43Z</dcterms:modified>
</cp:coreProperties>
</file>