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  <p:sldMasterId id="2147483723" r:id="rId2"/>
  </p:sldMasterIdLst>
  <p:sldIdLst>
    <p:sldId id="256" r:id="rId3"/>
    <p:sldId id="263" r:id="rId4"/>
    <p:sldId id="264" r:id="rId5"/>
    <p:sldId id="265" r:id="rId6"/>
    <p:sldId id="267" r:id="rId7"/>
    <p:sldId id="268" r:id="rId8"/>
    <p:sldId id="270" r:id="rId9"/>
    <p:sldId id="269" r:id="rId10"/>
    <p:sldId id="288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9A641C-C411-44D8-BCE1-A0F58B1831CA}" v="241" dt="2026-03-05T16:46:08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li-sissala Anne-maarit" userId="1283df08-af4e-4cff-8593-5db2ad86465c" providerId="ADAL" clId="{D5E1BD78-A07D-4405-B14C-CFB7F5E16D0A}"/>
    <pc:docChg chg="modSld">
      <pc:chgData name="Yli-sissala Anne-maarit" userId="1283df08-af4e-4cff-8593-5db2ad86465c" providerId="ADAL" clId="{D5E1BD78-A07D-4405-B14C-CFB7F5E16D0A}" dt="2026-03-05T16:46:08.470" v="245" actId="5793"/>
      <pc:docMkLst>
        <pc:docMk/>
      </pc:docMkLst>
      <pc:sldChg chg="modSp modAnim">
        <pc:chgData name="Yli-sissala Anne-maarit" userId="1283df08-af4e-4cff-8593-5db2ad86465c" providerId="ADAL" clId="{D5E1BD78-A07D-4405-B14C-CFB7F5E16D0A}" dt="2026-03-05T09:32:07.254" v="182" actId="20577"/>
        <pc:sldMkLst>
          <pc:docMk/>
          <pc:sldMk cId="3870725088" sldId="263"/>
        </pc:sldMkLst>
        <pc:spChg chg="mod">
          <ac:chgData name="Yli-sissala Anne-maarit" userId="1283df08-af4e-4cff-8593-5db2ad86465c" providerId="ADAL" clId="{D5E1BD78-A07D-4405-B14C-CFB7F5E16D0A}" dt="2026-03-05T09:32:07.254" v="182" actId="20577"/>
          <ac:spMkLst>
            <pc:docMk/>
            <pc:sldMk cId="3870725088" sldId="263"/>
            <ac:spMk id="3" creationId="{00000000-0000-0000-0000-000000000000}"/>
          </ac:spMkLst>
        </pc:spChg>
      </pc:sldChg>
      <pc:sldChg chg="modSp">
        <pc:chgData name="Yli-sissala Anne-maarit" userId="1283df08-af4e-4cff-8593-5db2ad86465c" providerId="ADAL" clId="{D5E1BD78-A07D-4405-B14C-CFB7F5E16D0A}" dt="2026-03-05T09:32:39.441" v="197" actId="20577"/>
        <pc:sldMkLst>
          <pc:docMk/>
          <pc:sldMk cId="3449800537" sldId="265"/>
        </pc:sldMkLst>
        <pc:spChg chg="mod">
          <ac:chgData name="Yli-sissala Anne-maarit" userId="1283df08-af4e-4cff-8593-5db2ad86465c" providerId="ADAL" clId="{D5E1BD78-A07D-4405-B14C-CFB7F5E16D0A}" dt="2026-03-05T09:32:39.441" v="197" actId="20577"/>
          <ac:spMkLst>
            <pc:docMk/>
            <pc:sldMk cId="3449800537" sldId="265"/>
            <ac:spMk id="3" creationId="{00000000-0000-0000-0000-000000000000}"/>
          </ac:spMkLst>
        </pc:spChg>
      </pc:sldChg>
      <pc:sldChg chg="modSp modAnim">
        <pc:chgData name="Yli-sissala Anne-maarit" userId="1283df08-af4e-4cff-8593-5db2ad86465c" providerId="ADAL" clId="{D5E1BD78-A07D-4405-B14C-CFB7F5E16D0A}" dt="2026-03-05T16:46:08.470" v="245" actId="5793"/>
        <pc:sldMkLst>
          <pc:docMk/>
          <pc:sldMk cId="2268394676" sldId="269"/>
        </pc:sldMkLst>
        <pc:spChg chg="mod">
          <ac:chgData name="Yli-sissala Anne-maarit" userId="1283df08-af4e-4cff-8593-5db2ad86465c" providerId="ADAL" clId="{D5E1BD78-A07D-4405-B14C-CFB7F5E16D0A}" dt="2026-03-05T16:46:08.470" v="245" actId="5793"/>
          <ac:spMkLst>
            <pc:docMk/>
            <pc:sldMk cId="2268394676" sldId="269"/>
            <ac:spMk id="3" creationId="{00000000-0000-0000-0000-000000000000}"/>
          </ac:spMkLst>
        </pc:spChg>
      </pc:sldChg>
      <pc:sldChg chg="modSp mod">
        <pc:chgData name="Yli-sissala Anne-maarit" userId="1283df08-af4e-4cff-8593-5db2ad86465c" providerId="ADAL" clId="{D5E1BD78-A07D-4405-B14C-CFB7F5E16D0A}" dt="2026-03-05T09:33:06.764" v="202" actId="20577"/>
        <pc:sldMkLst>
          <pc:docMk/>
          <pc:sldMk cId="1382316094" sldId="270"/>
        </pc:sldMkLst>
        <pc:spChg chg="mod">
          <ac:chgData name="Yli-sissala Anne-maarit" userId="1283df08-af4e-4cff-8593-5db2ad86465c" providerId="ADAL" clId="{D5E1BD78-A07D-4405-B14C-CFB7F5E16D0A}" dt="2026-03-05T09:33:06.764" v="202" actId="20577"/>
          <ac:spMkLst>
            <pc:docMk/>
            <pc:sldMk cId="1382316094" sldId="27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128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20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196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2220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5439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6774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8743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5965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0318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9569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434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2084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3873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4393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15420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Otsikko ja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aulukon paikkamerkki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fi-FI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C56B6-6CC4-4400-A487-7AD7A81C41F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0549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93FB-AC4B-4FDD-ABEB-1B42659907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6941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3/5/2026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80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065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025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246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859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71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738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65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11" r:id="rId5"/>
    <p:sldLayoutId id="2147483716" r:id="rId6"/>
    <p:sldLayoutId id="2147483712" r:id="rId7"/>
    <p:sldLayoutId id="2147483713" r:id="rId8"/>
    <p:sldLayoutId id="2147483714" r:id="rId9"/>
    <p:sldLayoutId id="2147483715" r:id="rId10"/>
    <p:sldLayoutId id="2147483717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B3ED7-69D2-46D3-9814-33D2F19FDAEB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85137-EEE9-437D-ADB0-6815288368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8428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52B84E-1AD0-D961-AC1B-EC19477957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1" b="24980"/>
          <a:stretch>
            <a:fillRect/>
          </a:stretch>
        </p:blipFill>
        <p:spPr>
          <a:xfrm>
            <a:off x="1524" y="10"/>
            <a:ext cx="12188952" cy="685799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1D649CC-3250-C40E-8264-FB38AEC84A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1463" y="1685677"/>
            <a:ext cx="4181444" cy="2362673"/>
          </a:xfrm>
        </p:spPr>
        <p:txBody>
          <a:bodyPr anchor="b">
            <a:normAutofit/>
          </a:bodyPr>
          <a:lstStyle/>
          <a:p>
            <a:pPr algn="ctr"/>
            <a:r>
              <a:rPr lang="fi-FI" sz="4800">
                <a:solidFill>
                  <a:schemeClr val="tx1">
                    <a:lumMod val="75000"/>
                    <a:lumOff val="25000"/>
                  </a:schemeClr>
                </a:solidFill>
              </a:rPr>
              <a:t>YO-OHJEITA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DB37DC7-B333-7AE0-6363-1C31B60BF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0240" y="4048350"/>
            <a:ext cx="3283888" cy="816301"/>
          </a:xfrm>
        </p:spPr>
        <p:txBody>
          <a:bodyPr anchor="t">
            <a:normAutofit/>
          </a:bodyPr>
          <a:lstStyle/>
          <a:p>
            <a:pPr algn="ctr"/>
            <a:endParaRPr lang="fi-FI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709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Ennen koetta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Oma läppäri, hiiri, laturi ja kuulokkeet mukaan (ei langattomia).</a:t>
            </a:r>
          </a:p>
          <a:p>
            <a:r>
              <a:rPr lang="fi-FI" dirty="0"/>
              <a:t>Rannekellot, aktiivisuusrannekkeet ja korut, joissa elektroniikkaa jätetään kotiin!</a:t>
            </a:r>
          </a:p>
          <a:p>
            <a:r>
              <a:rPr lang="fi-FI" dirty="0"/>
              <a:t> </a:t>
            </a:r>
            <a:r>
              <a:rPr lang="fi-FI" b="1" dirty="0" err="1"/>
              <a:t>Huom</a:t>
            </a:r>
            <a:r>
              <a:rPr lang="fi-FI" b="1" dirty="0"/>
              <a:t>! </a:t>
            </a:r>
            <a:r>
              <a:rPr lang="fi-FI" dirty="0"/>
              <a:t>Ne, jotka eivät tuo omaa konetta ym., ilmoittakaa etukäteen hyvissä ajoin kansliaan, että tarvitsette koneen ym. </a:t>
            </a:r>
          </a:p>
        </p:txBody>
      </p:sp>
    </p:spTree>
    <p:extLst>
      <p:ext uri="{BB962C8B-B14F-4D97-AF65-F5344CB8AC3E}">
        <p14:creationId xmlns:p14="http://schemas.microsoft.com/office/powerpoint/2010/main" val="387072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19536" y="404665"/>
            <a:ext cx="8301608" cy="5606083"/>
          </a:xfrm>
        </p:spPr>
        <p:txBody>
          <a:bodyPr>
            <a:normAutofit fontScale="85000" lnSpcReduction="20000"/>
          </a:bodyPr>
          <a:lstStyle/>
          <a:p>
            <a:r>
              <a:rPr lang="fi-FI" b="1" dirty="0"/>
              <a:t>Jos sairastut</a:t>
            </a:r>
            <a:r>
              <a:rPr lang="fi-FI" dirty="0"/>
              <a:t>, pyydä kotiväkeäsi soittamaan lääkäriaika ja lääkitse itseäsi sekä ota yhteys  rehtoriin ja saat ohjeet, miten toimia (esim. lievässä flunssassa voi tulla paikalle</a:t>
            </a:r>
            <a:r>
              <a:rPr lang="fi-FI"/>
              <a:t>). Samoin </a:t>
            </a:r>
            <a:r>
              <a:rPr lang="fi-FI" dirty="0"/>
              <a:t>ota välittömästi yhteyttä koululle, jos sinulle tulee este, jonka vuoksi myöhästyt.</a:t>
            </a:r>
          </a:p>
          <a:p>
            <a:r>
              <a:rPr lang="fi-FI" dirty="0"/>
              <a:t>klo 10 asti voidaan ottaa sisälle, mutta silloin vain 5 tuntia aikaa tehdä koetta</a:t>
            </a:r>
          </a:p>
          <a:p>
            <a:r>
              <a:rPr lang="fi-FI" dirty="0"/>
              <a:t>Klo 10 jälkeen pitää soittaa YTL:ään</a:t>
            </a:r>
          </a:p>
          <a:p>
            <a:r>
              <a:rPr lang="fi-FI" dirty="0"/>
              <a:t>Klo 12 jälkeen ei ole enää mahdollista päästä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	Sari 040 5688322</a:t>
            </a:r>
          </a:p>
          <a:p>
            <a:pPr marL="0" indent="0">
              <a:buNone/>
            </a:pPr>
            <a:r>
              <a:rPr lang="fi-FI" dirty="0"/>
              <a:t>	Anne 040 5284409</a:t>
            </a:r>
          </a:p>
          <a:p>
            <a:pPr marL="0" indent="0">
              <a:buNone/>
            </a:pPr>
            <a:r>
              <a:rPr lang="fi-FI" dirty="0"/>
              <a:t>	kanslia 040 660717</a:t>
            </a:r>
          </a:p>
          <a:p>
            <a:pPr marL="0" indent="0">
              <a:buNone/>
            </a:pPr>
            <a:r>
              <a:rPr lang="fi-FI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96387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19536" y="404665"/>
            <a:ext cx="8291264" cy="5721499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/>
              <a:t>Matkapuhelimet</a:t>
            </a:r>
            <a:r>
              <a:rPr lang="fi-FI" dirty="0"/>
              <a:t> laitetaan kiinni ja ne jätetään ennen  saliin menoa pöydälle yhdessä esim. autonavaimien ja kukkaroiden kanssa</a:t>
            </a:r>
          </a:p>
          <a:p>
            <a:r>
              <a:rPr lang="fi-FI" b="1" dirty="0"/>
              <a:t>Eväät</a:t>
            </a:r>
            <a:r>
              <a:rPr lang="fi-FI" dirty="0"/>
              <a:t> tuodaan läpinäkyvissä pakkauksissa, joissa ei ole tekstejä. (tölkit ym. teipataan läpinäkymättömällä teipillä)</a:t>
            </a:r>
          </a:p>
          <a:p>
            <a:r>
              <a:rPr lang="fi-FI" b="1" dirty="0"/>
              <a:t>Omia papereita ei </a:t>
            </a:r>
            <a:r>
              <a:rPr lang="fi-FI" dirty="0"/>
              <a:t>saa tuoda saliin (ei myöskään terveyssiteitä, nenäliinoja ym., </a:t>
            </a:r>
            <a:r>
              <a:rPr lang="fi-FI" b="1" dirty="0"/>
              <a:t>lääkkeet</a:t>
            </a:r>
            <a:r>
              <a:rPr lang="fi-FI" dirty="0"/>
              <a:t> jätetään kirjurin pöydälle nimellä varustettuina, josta niitä saa pyydettäessä), </a:t>
            </a:r>
            <a:r>
              <a:rPr lang="fi-FI" b="1" dirty="0"/>
              <a:t>tupakkatuotteet </a:t>
            </a:r>
            <a:r>
              <a:rPr lang="fi-FI" dirty="0"/>
              <a:t>ei sallittuja (paitsi nikotiinilaastari ja –purkka)</a:t>
            </a:r>
          </a:p>
          <a:p>
            <a:r>
              <a:rPr lang="fi-FI" b="1" dirty="0"/>
              <a:t>Omat kirjoitusvälineet </a:t>
            </a:r>
            <a:r>
              <a:rPr lang="fi-FI" dirty="0"/>
              <a:t>saa tuoda</a:t>
            </a:r>
          </a:p>
        </p:txBody>
      </p:sp>
    </p:spTree>
    <p:extLst>
      <p:ext uri="{BB962C8B-B14F-4D97-AF65-F5344CB8AC3E}">
        <p14:creationId xmlns:p14="http://schemas.microsoft.com/office/powerpoint/2010/main" val="344980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Tutkintotilaisuudessa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Saavu paikalle </a:t>
            </a:r>
            <a:r>
              <a:rPr lang="fi-FI" dirty="0"/>
              <a:t>ilmoitettuun paikkaan klo 8.20 mennessä. Kun olet </a:t>
            </a:r>
            <a:r>
              <a:rPr lang="fi-FI" b="1" dirty="0"/>
              <a:t>omalla paikallasi</a:t>
            </a:r>
            <a:r>
              <a:rPr lang="fi-FI" dirty="0"/>
              <a:t>, riisu kengät  pois. Varaa mukaasi villasukat ja mukavat vaatteet, joissa ei ole tekstejä.</a:t>
            </a:r>
          </a:p>
          <a:p>
            <a:r>
              <a:rPr lang="fi-FI" dirty="0"/>
              <a:t>Paikallasi olevaan </a:t>
            </a:r>
            <a:r>
              <a:rPr lang="fi-FI" b="1" dirty="0"/>
              <a:t>korttiin </a:t>
            </a:r>
            <a:r>
              <a:rPr lang="fi-FI" dirty="0"/>
              <a:t>ei saa tehdä merkintöjä. Kortissa on kokelaan ja koulun numero, jotka tulee olla jokaisessa ”suttupaperissa”, jossa merkintöjä. Samoin nimikirjoitus ja täydellinen nimi tekstattuna.</a:t>
            </a:r>
          </a:p>
        </p:txBody>
      </p:sp>
    </p:spTree>
    <p:extLst>
      <p:ext uri="{BB962C8B-B14F-4D97-AF65-F5344CB8AC3E}">
        <p14:creationId xmlns:p14="http://schemas.microsoft.com/office/powerpoint/2010/main" val="55975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19536" y="332657"/>
            <a:ext cx="8291264" cy="5793507"/>
          </a:xfrm>
        </p:spPr>
        <p:txBody>
          <a:bodyPr>
            <a:normAutofit/>
          </a:bodyPr>
          <a:lstStyle/>
          <a:p>
            <a:r>
              <a:rPr lang="fi-FI" dirty="0"/>
              <a:t>Jos haluat vessaan tai haukkaamaan happea, </a:t>
            </a:r>
            <a:r>
              <a:rPr lang="fi-FI" b="1" dirty="0"/>
              <a:t>nouse ylös </a:t>
            </a:r>
            <a:r>
              <a:rPr lang="fi-FI" dirty="0"/>
              <a:t>ja ota katsekontakti lähimpään valvojaan, joka antaa sinulle merkin, pitääkö odottaa tai mihin vessaan saat mennä. </a:t>
            </a:r>
            <a:r>
              <a:rPr lang="fi-FI" b="1" u="sng" dirty="0"/>
              <a:t>Muista laittaa koneen näytönsäästäjä päälle!</a:t>
            </a:r>
            <a:endParaRPr lang="fi-FI" u="sng" dirty="0"/>
          </a:p>
          <a:p>
            <a:r>
              <a:rPr lang="fi-FI" dirty="0"/>
              <a:t>Jos sinulta putoaa tavaroita tai haluat lisää paperia, lääkkeesi, yhteys katkeaa yms., </a:t>
            </a:r>
            <a:r>
              <a:rPr lang="fi-FI" b="1" dirty="0"/>
              <a:t>nosta käsi reilusti ylös</a:t>
            </a:r>
            <a:r>
              <a:rPr lang="fi-FI" dirty="0"/>
              <a:t>, jolloin valvoja tulee paikalle.</a:t>
            </a:r>
          </a:p>
          <a:p>
            <a:r>
              <a:rPr lang="fi-FI" dirty="0"/>
              <a:t>Jos kokeessa ilmaantuu jotain ongelmaa, nosta käsi ylös.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069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VILPPI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Kokelas, joka syyllistyy vilppiin tai vilpin yritykseen tai avustaa siinä tai muutoin rikkoo järjestystä, menettää oikeutensa jatkaa tutkinnon suorittamista kyseisenä tutkintokertana. Kokeet, joihin kokelas on kyseisenä tutkintokertana ilmoittautunut, katsotaan hylätyiksi.</a:t>
            </a:r>
          </a:p>
          <a:p>
            <a:r>
              <a:rPr lang="fi-FI" b="1" dirty="0" err="1"/>
              <a:t>Huom</a:t>
            </a:r>
            <a:r>
              <a:rPr lang="fi-FI" b="1" dirty="0"/>
              <a:t>! </a:t>
            </a:r>
            <a:r>
              <a:rPr lang="fi-FI"/>
              <a:t>Matkapuhelimen tms. tuominen </a:t>
            </a:r>
            <a:r>
              <a:rPr lang="fi-FI" dirty="0"/>
              <a:t>koetilaisuuteen tulkitaan vilpin yritykseksi (luovuta kännykkä valvojalle, virta pois päältä, tunnista omasi!)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382316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19536" y="332657"/>
            <a:ext cx="8291264" cy="5793507"/>
          </a:xfrm>
        </p:spPr>
        <p:txBody>
          <a:bodyPr/>
          <a:lstStyle/>
          <a:p>
            <a:r>
              <a:rPr lang="fi-FI" dirty="0"/>
              <a:t>Koe alkaa klo </a:t>
            </a:r>
            <a:r>
              <a:rPr lang="fi-FI" b="1" dirty="0"/>
              <a:t>9.00</a:t>
            </a:r>
            <a:r>
              <a:rPr lang="fi-FI" dirty="0"/>
              <a:t> ja poistua saa klo </a:t>
            </a:r>
            <a:r>
              <a:rPr lang="fi-FI" b="1" dirty="0"/>
              <a:t>12.00</a:t>
            </a:r>
            <a:r>
              <a:rPr lang="fi-FI" dirty="0"/>
              <a:t> jälkeen. Viimeistään klo </a:t>
            </a:r>
            <a:r>
              <a:rPr lang="fi-FI" b="1" dirty="0"/>
              <a:t>15.00</a:t>
            </a:r>
            <a:r>
              <a:rPr lang="fi-FI" dirty="0"/>
              <a:t> koe päättyy ja sinun on poistuttava, paitsi jos sinulle on myönnetty </a:t>
            </a:r>
            <a:r>
              <a:rPr lang="fi-FI" b="1" dirty="0"/>
              <a:t>lisäaikaa</a:t>
            </a:r>
            <a:r>
              <a:rPr lang="fi-FI" dirty="0"/>
              <a:t>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Lopuksi</a:t>
            </a:r>
            <a:r>
              <a:rPr lang="fi-FI" dirty="0"/>
              <a:t>: muista päättää sähköinen koe, palauta pöydälläsi ollut kortti ja ”suttupaperit” sekä tyhjät paperit ja muistitikku</a:t>
            </a:r>
          </a:p>
        </p:txBody>
      </p:sp>
    </p:spTree>
    <p:extLst>
      <p:ext uri="{BB962C8B-B14F-4D97-AF65-F5344CB8AC3E}">
        <p14:creationId xmlns:p14="http://schemas.microsoft.com/office/powerpoint/2010/main" val="226839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3160FA-33E2-44C4-8B83-B24DF8EDF03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719736" y="74589"/>
            <a:ext cx="6192688" cy="62068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fi-FI" dirty="0"/>
              <a:t>Kokeen arvostelu</a:t>
            </a:r>
          </a:p>
        </p:txBody>
      </p:sp>
      <p:sp>
        <p:nvSpPr>
          <p:cNvPr id="3" name="Vuokaaviosymboli: Tallennettu tieto 2">
            <a:extLst>
              <a:ext uri="{FF2B5EF4-FFF2-40B4-BE49-F238E27FC236}">
                <a16:creationId xmlns:a16="http://schemas.microsoft.com/office/drawing/2014/main" id="{F175E21D-6948-4570-B4A3-D248085B7E74}"/>
              </a:ext>
            </a:extLst>
          </p:cNvPr>
          <p:cNvSpPr/>
          <p:nvPr/>
        </p:nvSpPr>
        <p:spPr>
          <a:xfrm>
            <a:off x="1775520" y="1266718"/>
            <a:ext cx="2736304" cy="648072"/>
          </a:xfrm>
          <a:prstGeom prst="flowChartOnlineStorage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b="1" dirty="0">
                <a:solidFill>
                  <a:prstClr val="white"/>
                </a:solidFill>
                <a:latin typeface="Calibri"/>
              </a:rPr>
              <a:t>Laudatur</a:t>
            </a:r>
          </a:p>
        </p:txBody>
      </p:sp>
      <p:sp>
        <p:nvSpPr>
          <p:cNvPr id="10" name="Vuokaaviosymboli: Tallennettu tieto 9">
            <a:extLst>
              <a:ext uri="{FF2B5EF4-FFF2-40B4-BE49-F238E27FC236}">
                <a16:creationId xmlns:a16="http://schemas.microsoft.com/office/drawing/2014/main" id="{7CFC1018-F6BA-4DF4-8983-5835648A6A43}"/>
              </a:ext>
            </a:extLst>
          </p:cNvPr>
          <p:cNvSpPr/>
          <p:nvPr/>
        </p:nvSpPr>
        <p:spPr>
          <a:xfrm>
            <a:off x="1775520" y="1988840"/>
            <a:ext cx="2808312" cy="648072"/>
          </a:xfrm>
          <a:prstGeom prst="flowChartOnlineStorage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b="1" dirty="0">
                <a:solidFill>
                  <a:prstClr val="white"/>
                </a:solidFill>
                <a:latin typeface="Calibri"/>
              </a:rPr>
              <a:t>Eximia cum laude approbatur</a:t>
            </a:r>
          </a:p>
        </p:txBody>
      </p:sp>
      <p:sp>
        <p:nvSpPr>
          <p:cNvPr id="11" name="Vuokaaviosymboli: Tallennettu tieto 10">
            <a:extLst>
              <a:ext uri="{FF2B5EF4-FFF2-40B4-BE49-F238E27FC236}">
                <a16:creationId xmlns:a16="http://schemas.microsoft.com/office/drawing/2014/main" id="{ABF5BEF3-D0BB-4591-AE78-724152F02DFD}"/>
              </a:ext>
            </a:extLst>
          </p:cNvPr>
          <p:cNvSpPr/>
          <p:nvPr/>
        </p:nvSpPr>
        <p:spPr>
          <a:xfrm>
            <a:off x="1775520" y="2708920"/>
            <a:ext cx="2808312" cy="648072"/>
          </a:xfrm>
          <a:prstGeom prst="flowChartOnlineStorag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b="1" dirty="0">
                <a:solidFill>
                  <a:prstClr val="white"/>
                </a:solidFill>
                <a:latin typeface="Calibri"/>
              </a:rPr>
              <a:t>Magna cum laude approbatur</a:t>
            </a:r>
          </a:p>
        </p:txBody>
      </p:sp>
      <p:sp>
        <p:nvSpPr>
          <p:cNvPr id="12" name="Vuokaaviosymboli: Tallennettu tieto 11">
            <a:extLst>
              <a:ext uri="{FF2B5EF4-FFF2-40B4-BE49-F238E27FC236}">
                <a16:creationId xmlns:a16="http://schemas.microsoft.com/office/drawing/2014/main" id="{B682CD9D-4AB0-47EB-82BB-542C595B7FB3}"/>
              </a:ext>
            </a:extLst>
          </p:cNvPr>
          <p:cNvSpPr/>
          <p:nvPr/>
        </p:nvSpPr>
        <p:spPr>
          <a:xfrm>
            <a:off x="1775520" y="4869160"/>
            <a:ext cx="2808312" cy="648072"/>
          </a:xfrm>
          <a:prstGeom prst="flowChartOnlineStorag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b="1" dirty="0">
                <a:solidFill>
                  <a:prstClr val="white"/>
                </a:solidFill>
                <a:latin typeface="Calibri"/>
              </a:rPr>
              <a:t>Approbatur</a:t>
            </a:r>
          </a:p>
        </p:txBody>
      </p:sp>
      <p:sp>
        <p:nvSpPr>
          <p:cNvPr id="13" name="Vuokaaviosymboli: Tallennettu tieto 12">
            <a:extLst>
              <a:ext uri="{FF2B5EF4-FFF2-40B4-BE49-F238E27FC236}">
                <a16:creationId xmlns:a16="http://schemas.microsoft.com/office/drawing/2014/main" id="{1A248919-E06B-4DDE-8339-350C3828F744}"/>
              </a:ext>
            </a:extLst>
          </p:cNvPr>
          <p:cNvSpPr/>
          <p:nvPr/>
        </p:nvSpPr>
        <p:spPr>
          <a:xfrm>
            <a:off x="1775520" y="3429000"/>
            <a:ext cx="2808312" cy="648072"/>
          </a:xfrm>
          <a:prstGeom prst="flowChartOnlineStorag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b="1" dirty="0">
                <a:solidFill>
                  <a:prstClr val="white"/>
                </a:solidFill>
                <a:latin typeface="Calibri"/>
              </a:rPr>
              <a:t>Cum laude approbatur</a:t>
            </a:r>
          </a:p>
        </p:txBody>
      </p:sp>
      <p:sp>
        <p:nvSpPr>
          <p:cNvPr id="14" name="Vuokaaviosymboli: Tallennettu tieto 13">
            <a:extLst>
              <a:ext uri="{FF2B5EF4-FFF2-40B4-BE49-F238E27FC236}">
                <a16:creationId xmlns:a16="http://schemas.microsoft.com/office/drawing/2014/main" id="{45C8FDC1-1AC7-451D-BD74-08B4F3D3DE4B}"/>
              </a:ext>
            </a:extLst>
          </p:cNvPr>
          <p:cNvSpPr/>
          <p:nvPr/>
        </p:nvSpPr>
        <p:spPr>
          <a:xfrm>
            <a:off x="1775520" y="4149080"/>
            <a:ext cx="2808312" cy="648072"/>
          </a:xfrm>
          <a:prstGeom prst="flowChartOnlineStorage">
            <a:avLst/>
          </a:prstGeom>
          <a:solidFill>
            <a:srgbClr val="FFC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b="1" dirty="0">
                <a:solidFill>
                  <a:prstClr val="white"/>
                </a:solidFill>
                <a:latin typeface="Calibri"/>
              </a:rPr>
              <a:t>Lubenter approbatur</a:t>
            </a:r>
          </a:p>
        </p:txBody>
      </p:sp>
      <p:sp>
        <p:nvSpPr>
          <p:cNvPr id="15" name="Vuokaaviosymboli: Tallennettu tieto 14">
            <a:extLst>
              <a:ext uri="{FF2B5EF4-FFF2-40B4-BE49-F238E27FC236}">
                <a16:creationId xmlns:a16="http://schemas.microsoft.com/office/drawing/2014/main" id="{339ECFDD-A2F3-499F-8EC3-D0DBA6BB85C1}"/>
              </a:ext>
            </a:extLst>
          </p:cNvPr>
          <p:cNvSpPr/>
          <p:nvPr/>
        </p:nvSpPr>
        <p:spPr>
          <a:xfrm>
            <a:off x="1775520" y="5589240"/>
            <a:ext cx="2808312" cy="648072"/>
          </a:xfrm>
          <a:prstGeom prst="flowChartOnlineStorage">
            <a:avLst/>
          </a:prstGeom>
          <a:solidFill>
            <a:srgbClr val="C0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b="1" dirty="0">
                <a:solidFill>
                  <a:prstClr val="white"/>
                </a:solidFill>
                <a:latin typeface="Calibri"/>
              </a:rPr>
              <a:t>Improbatur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08B77C8-B70E-4C0A-B3B4-C15FA312E4BC}"/>
              </a:ext>
            </a:extLst>
          </p:cNvPr>
          <p:cNvSpPr txBox="1"/>
          <p:nvPr/>
        </p:nvSpPr>
        <p:spPr>
          <a:xfrm>
            <a:off x="1919536" y="1359922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>
                <a:solidFill>
                  <a:prstClr val="white"/>
                </a:solidFill>
                <a:latin typeface="Calibri"/>
              </a:rPr>
              <a:t>L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D6F54674-78CB-4079-9516-D300D5F81E32}"/>
              </a:ext>
            </a:extLst>
          </p:cNvPr>
          <p:cNvSpPr txBox="1"/>
          <p:nvPr/>
        </p:nvSpPr>
        <p:spPr>
          <a:xfrm>
            <a:off x="1919536" y="2082044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>
                <a:solidFill>
                  <a:prstClr val="white"/>
                </a:solidFill>
                <a:latin typeface="Calibri"/>
              </a:rPr>
              <a:t>E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EBC67319-9D15-4666-BFAD-8589451950F1}"/>
              </a:ext>
            </a:extLst>
          </p:cNvPr>
          <p:cNvSpPr txBox="1"/>
          <p:nvPr/>
        </p:nvSpPr>
        <p:spPr>
          <a:xfrm>
            <a:off x="1921820" y="5682444"/>
            <a:ext cx="266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>
                <a:solidFill>
                  <a:prstClr val="white"/>
                </a:solidFill>
                <a:latin typeface="Calibri"/>
              </a:rPr>
              <a:t>I</a:t>
            </a: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69087F1D-AE0E-475A-97E8-92392D093266}"/>
              </a:ext>
            </a:extLst>
          </p:cNvPr>
          <p:cNvSpPr txBox="1"/>
          <p:nvPr/>
        </p:nvSpPr>
        <p:spPr>
          <a:xfrm>
            <a:off x="1915005" y="4962364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>
                <a:solidFill>
                  <a:prstClr val="white"/>
                </a:solidFill>
                <a:latin typeface="Calibri"/>
              </a:rPr>
              <a:t>A</a:t>
            </a: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D339E881-B7AF-4BF2-AF46-CB8E11FE3FBE}"/>
              </a:ext>
            </a:extLst>
          </p:cNvPr>
          <p:cNvSpPr txBox="1"/>
          <p:nvPr/>
        </p:nvSpPr>
        <p:spPr>
          <a:xfrm>
            <a:off x="1921820" y="4242284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>
                <a:solidFill>
                  <a:prstClr val="white"/>
                </a:solidFill>
                <a:latin typeface="Calibri"/>
              </a:rPr>
              <a:t>B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EA977C1D-24C0-4C3A-BDF1-40904C4C54D3}"/>
              </a:ext>
            </a:extLst>
          </p:cNvPr>
          <p:cNvSpPr txBox="1"/>
          <p:nvPr/>
        </p:nvSpPr>
        <p:spPr>
          <a:xfrm>
            <a:off x="1915005" y="3522204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>
                <a:solidFill>
                  <a:prstClr val="white"/>
                </a:solidFill>
                <a:latin typeface="Calibri"/>
              </a:rPr>
              <a:t>C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F77E70F8-816A-4591-B50C-561E1513350A}"/>
              </a:ext>
            </a:extLst>
          </p:cNvPr>
          <p:cNvSpPr txBox="1"/>
          <p:nvPr/>
        </p:nvSpPr>
        <p:spPr>
          <a:xfrm>
            <a:off x="1849806" y="2783105"/>
            <a:ext cx="453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>
                <a:solidFill>
                  <a:prstClr val="white"/>
                </a:solidFill>
                <a:latin typeface="Calibri"/>
              </a:rPr>
              <a:t>M</a:t>
            </a:r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CB33A6A8-FEDB-49E1-8B4C-C88170C4366D}"/>
              </a:ext>
            </a:extLst>
          </p:cNvPr>
          <p:cNvSpPr txBox="1"/>
          <p:nvPr/>
        </p:nvSpPr>
        <p:spPr>
          <a:xfrm>
            <a:off x="4749240" y="1339898"/>
            <a:ext cx="5667241" cy="5595717"/>
          </a:xfrm>
          <a:prstGeom prst="rect">
            <a:avLst/>
          </a:prstGeom>
          <a:noFill/>
          <a:ln w="50800">
            <a:solidFill>
              <a:schemeClr val="accent5"/>
            </a:solidFill>
          </a:ln>
        </p:spPr>
        <p:txBody>
          <a:bodyPr wrap="square" tIns="180000" bIns="18000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prstClr val="black"/>
                </a:solidFill>
                <a:latin typeface="Calibri"/>
              </a:rPr>
              <a:t>jokaisesta kokeesta annetaan erillinen arvosana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prstClr val="black"/>
                </a:solidFill>
                <a:latin typeface="Calibri"/>
              </a:rPr>
              <a:t>koesuorituksen tarkastaa ja arvostelee </a:t>
            </a:r>
            <a:r>
              <a:rPr lang="fi-FI" sz="2000" b="1" u="sng" dirty="0">
                <a:solidFill>
                  <a:prstClr val="black"/>
                </a:solidFill>
                <a:highlight>
                  <a:srgbClr val="FFFF00"/>
                </a:highlight>
                <a:latin typeface="Calibri"/>
              </a:rPr>
              <a:t>alustavasti lukion opettaja, näet tehtäväkohtaiset pisteet Wilmasta (lomakkeet)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prstClr val="black"/>
                </a:solidFill>
                <a:latin typeface="Calibri"/>
              </a:rPr>
              <a:t>lopullisen arvosanan antaa Ylioppilastutkintolautakuntatulosten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prstClr val="black"/>
                </a:solidFill>
                <a:latin typeface="Calibri"/>
              </a:rPr>
              <a:t> julkaisemisen yhteydessä lautakunta julkaisee myös lopulliset </a:t>
            </a:r>
            <a:r>
              <a:rPr lang="fi-FI" sz="2000" b="1" u="sng" dirty="0">
                <a:solidFill>
                  <a:prstClr val="black"/>
                </a:solidFill>
                <a:highlight>
                  <a:srgbClr val="FFFF00"/>
                </a:highlight>
                <a:latin typeface="Calibri"/>
              </a:rPr>
              <a:t>hyvän vastauksen piirteet</a:t>
            </a:r>
            <a:r>
              <a:rPr lang="fi-FI" sz="2000" b="1" dirty="0">
                <a:solidFill>
                  <a:prstClr val="black"/>
                </a:solidFill>
                <a:latin typeface="Calibri"/>
              </a:rPr>
              <a:t>, joista ilmenevät perusteet, joiden mukaan arvostelu on suoritettu (Omaopintopolussa näet vastauksesi ja alustavat ja lopulliset pisteet ja merkinnät)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000" b="1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prstClr val="black"/>
                </a:solidFill>
                <a:latin typeface="Calibri"/>
              </a:rPr>
              <a:t>tutkinnon tulokset ja kokelaan arvostellut koesuoritukset annetaan kokelaalle ja alle 18-vuotiaan huoltajalle nähtäväksi lautakunnan ilmoittamassa verkkopalvelussa</a:t>
            </a:r>
          </a:p>
        </p:txBody>
      </p:sp>
      <p:grpSp>
        <p:nvGrpSpPr>
          <p:cNvPr id="32" name="Ryhmä 31">
            <a:extLst>
              <a:ext uri="{FF2B5EF4-FFF2-40B4-BE49-F238E27FC236}">
                <a16:creationId xmlns:a16="http://schemas.microsoft.com/office/drawing/2014/main" id="{9067727A-67F4-4232-A062-EFBC67CCE222}"/>
              </a:ext>
            </a:extLst>
          </p:cNvPr>
          <p:cNvGrpSpPr/>
          <p:nvPr/>
        </p:nvGrpSpPr>
        <p:grpSpPr>
          <a:xfrm>
            <a:off x="10100448" y="6349128"/>
            <a:ext cx="553357" cy="546128"/>
            <a:chOff x="8576447" y="6349128"/>
            <a:chExt cx="553357" cy="546128"/>
          </a:xfrm>
        </p:grpSpPr>
        <p:sp>
          <p:nvSpPr>
            <p:cNvPr id="33" name="Tekstiruutu 32">
              <a:extLst>
                <a:ext uri="{FF2B5EF4-FFF2-40B4-BE49-F238E27FC236}">
                  <a16:creationId xmlns:a16="http://schemas.microsoft.com/office/drawing/2014/main" id="{F755F0EC-9A10-4954-90CE-13C370642868}"/>
                </a:ext>
              </a:extLst>
            </p:cNvPr>
            <p:cNvSpPr txBox="1"/>
            <p:nvPr/>
          </p:nvSpPr>
          <p:spPr>
            <a:xfrm>
              <a:off x="8576447" y="6587479"/>
              <a:ext cx="5533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400" b="1" dirty="0">
                  <a:solidFill>
                    <a:prstClr val="black"/>
                  </a:solidFill>
                  <a:latin typeface="Calibri"/>
                </a:rPr>
                <a:t>Lisää</a:t>
              </a:r>
            </a:p>
          </p:txBody>
        </p:sp>
        <p:sp>
          <p:nvSpPr>
            <p:cNvPr id="34" name="Toimintopainike: Eteenpäin tai seuraava 33">
              <a:hlinkClick r:id="" action="ppaction://hlinkshowjump?jump=nextslide" highlightClick="1"/>
              <a:extLst>
                <a:ext uri="{FF2B5EF4-FFF2-40B4-BE49-F238E27FC236}">
                  <a16:creationId xmlns:a16="http://schemas.microsoft.com/office/drawing/2014/main" id="{E28F4321-AEFB-45EC-B286-7F7130691030}"/>
                </a:ext>
              </a:extLst>
            </p:cNvPr>
            <p:cNvSpPr/>
            <p:nvPr/>
          </p:nvSpPr>
          <p:spPr>
            <a:xfrm>
              <a:off x="8673105" y="6349128"/>
              <a:ext cx="360040" cy="307777"/>
            </a:xfrm>
            <a:prstGeom prst="actionButtonForwardNex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6499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549</Words>
  <Application>Microsoft Office PowerPoint</Application>
  <PresentationFormat>Laajakuva</PresentationFormat>
  <Paragraphs>53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Meiryo</vt:lpstr>
      <vt:lpstr>Arial</vt:lpstr>
      <vt:lpstr>Calibri</vt:lpstr>
      <vt:lpstr>Corbel</vt:lpstr>
      <vt:lpstr>SketchLinesVTI</vt:lpstr>
      <vt:lpstr>Office-teema</vt:lpstr>
      <vt:lpstr>YO-OHJEITA</vt:lpstr>
      <vt:lpstr>Ennen koetta</vt:lpstr>
      <vt:lpstr>PowerPoint-esitys</vt:lpstr>
      <vt:lpstr>PowerPoint-esitys</vt:lpstr>
      <vt:lpstr>Tutkintotilaisuudessa</vt:lpstr>
      <vt:lpstr>PowerPoint-esitys</vt:lpstr>
      <vt:lpstr>VILPPI</vt:lpstr>
      <vt:lpstr>PowerPoint-esitys</vt:lpstr>
      <vt:lpstr>Kokeen arvostelu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Yli-sissala Anne-maarit</dc:creator>
  <cp:lastModifiedBy>Yli-sissala Anne-maarit</cp:lastModifiedBy>
  <cp:revision>1</cp:revision>
  <dcterms:created xsi:type="dcterms:W3CDTF">2026-02-16T10:08:44Z</dcterms:created>
  <dcterms:modified xsi:type="dcterms:W3CDTF">2026-03-05T16:46:17Z</dcterms:modified>
</cp:coreProperties>
</file>