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75" r:id="rId5"/>
    <p:sldId id="270" r:id="rId6"/>
    <p:sldId id="279" r:id="rId7"/>
    <p:sldId id="283" r:id="rId8"/>
    <p:sldId id="290" r:id="rId9"/>
    <p:sldId id="292" r:id="rId10"/>
    <p:sldId id="288" r:id="rId11"/>
    <p:sldId id="291" r:id="rId12"/>
    <p:sldId id="282" r:id="rId13"/>
    <p:sldId id="286" r:id="rId14"/>
    <p:sldId id="285" r:id="rId15"/>
    <p:sldId id="272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1751"/>
    <a:srgbClr val="DAD9D7"/>
    <a:srgbClr val="D0D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0F2054-6A93-4DB8-A342-84E0EF5F99C0}" v="14" dt="2024-01-12T06:07:17.3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3" autoAdjust="0"/>
    <p:restoredTop sz="91633" autoAdjust="0"/>
  </p:normalViewPr>
  <p:slideViewPr>
    <p:cSldViewPr snapToGrid="0">
      <p:cViewPr varScale="1">
        <p:scale>
          <a:sx n="64" d="100"/>
          <a:sy n="64" d="100"/>
        </p:scale>
        <p:origin x="10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3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DFCF5-2C26-4034-80F8-C0D31CD86B85}" type="datetimeFigureOut">
              <a:rPr lang="fi-FI" smtClean="0"/>
              <a:t>18.1.2024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1F6E6-6BA3-4835-9D5D-F3418DDE28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3470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1F6E6-6BA3-4835-9D5D-F3418DDE2813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2887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i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1F6E6-6BA3-4835-9D5D-F3418DDE2813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7410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1F6E6-6BA3-4835-9D5D-F3418DDE2813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4768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EE5720-ED9A-4A22-A61A-69C3FF90E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7024" y="1122363"/>
            <a:ext cx="7382435" cy="2387600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8E4243B-C76C-4793-913D-1ED2C27C56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4722" y="3860452"/>
            <a:ext cx="7235687" cy="4730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Tekijä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A1D27F30-FCA4-4C37-91FF-DCF07392F3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3963" y="4387850"/>
            <a:ext cx="7235825" cy="527050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i-FI" dirty="0"/>
              <a:t>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205488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Otsikko ja kahden sisältökohteen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6B7E8C-3F02-4E02-A2E9-794A879BB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C64E9-D9AC-45E4-89B8-C1FF0ED60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36A65FE-63B5-4A2D-A5FA-44227C949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8822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592F407-2BE5-49DF-920F-C072CB7344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5C8E5D7-660D-4BB1-8CFF-A47ED1657E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8822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2FD0BC88-C8D9-4EEB-9459-7BF5D94E7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lisätietoja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768E758-ACBE-4A24-8CBF-EAD8AED0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9538-5DB8-4887-9B9F-F6D35700747F}" type="datetime1">
              <a:rPr lang="fi-FI" smtClean="0"/>
              <a:t>18.1.2024</a:t>
            </a:fld>
            <a:endParaRPr lang="fi-FI"/>
          </a:p>
        </p:txBody>
      </p:sp>
      <p:sp>
        <p:nvSpPr>
          <p:cNvPr id="9" name="Dianumeron paikkamerkki">
            <a:extLst>
              <a:ext uri="{FF2B5EF4-FFF2-40B4-BE49-F238E27FC236}">
                <a16:creationId xmlns:a16="http://schemas.microsoft.com/office/drawing/2014/main" id="{EB796DE1-1B58-4BF9-AA5D-605EB5F06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4084" y="6513144"/>
            <a:ext cx="3863286" cy="3007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DE5B2B-557B-4D3C-99F9-E6A0DE1A7D6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382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E5DD8A-19D5-4528-BA34-F97722FEC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AD67E1-58FD-437B-85D7-94DB24F9E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60312" cy="4088158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821E77A-EE09-4FA5-93B1-1CFFBFF321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72902" y="1825625"/>
            <a:ext cx="4480897" cy="30192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napsauttamalla kuvaketta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E5D0BA72-BDA8-4418-83F4-93161DDD68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72902" y="4844902"/>
            <a:ext cx="4500000" cy="1086677"/>
          </a:xfrm>
          <a:solidFill>
            <a:srgbClr val="20175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99D1F5F-A270-4CF3-A625-142ABB562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lisätietoja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0C93CAEB-15FE-4595-ABB7-BDD5FCDA8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E056-F8B3-4EBB-9950-A9630E422DE0}" type="datetime1">
              <a:rPr lang="fi-FI" smtClean="0"/>
              <a:t>18.1.2024</a:t>
            </a:fld>
            <a:endParaRPr lang="fi-FI"/>
          </a:p>
        </p:txBody>
      </p:sp>
      <p:sp>
        <p:nvSpPr>
          <p:cNvPr id="7" name="Dianumeron paikkamerkki">
            <a:extLst>
              <a:ext uri="{FF2B5EF4-FFF2-40B4-BE49-F238E27FC236}">
                <a16:creationId xmlns:a16="http://schemas.microsoft.com/office/drawing/2014/main" id="{34B4360C-F838-4DB2-887C-67FF42176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44084" y="6513144"/>
            <a:ext cx="3863286" cy="3007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DE5B2B-557B-4D3C-99F9-E6A0DE1A7D6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3664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E5DD8A-19D5-4528-BA34-F97722FEC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821E77A-EE09-4FA5-93B1-1CFFBFF321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48834" y="1828693"/>
            <a:ext cx="4456814" cy="30192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napsauttamalla kuvaketta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E5D0BA72-BDA8-4418-83F4-93161DDD68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8833" y="4868537"/>
            <a:ext cx="4500000" cy="1086677"/>
          </a:xfrm>
          <a:solidFill>
            <a:srgbClr val="20175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AD67E1-58FD-437B-85D7-94DB24F9E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8963" y="1824874"/>
            <a:ext cx="5860312" cy="4088158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99D1F5F-A270-4CF3-A625-142ABB562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lisätietoja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0C93CAEB-15FE-4595-ABB7-BDD5FCDA8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065C-E9A4-455D-AEAC-95D7ADFD8869}" type="datetime1">
              <a:rPr lang="fi-FI" smtClean="0"/>
              <a:t>18.1.2024</a:t>
            </a:fld>
            <a:endParaRPr lang="fi-FI"/>
          </a:p>
        </p:txBody>
      </p:sp>
      <p:sp>
        <p:nvSpPr>
          <p:cNvPr id="7" name="Dianumeron paikkamerkki">
            <a:extLst>
              <a:ext uri="{FF2B5EF4-FFF2-40B4-BE49-F238E27FC236}">
                <a16:creationId xmlns:a16="http://schemas.microsoft.com/office/drawing/2014/main" id="{34B4360C-F838-4DB2-887C-67FF42176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44084" y="6513144"/>
            <a:ext cx="3863286" cy="3007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DE5B2B-557B-4D3C-99F9-E6A0DE1A7D6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8023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DB0BD4-8EC8-4597-97A9-CC732D77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680C7934-3580-4CA9-9779-C89C2AA89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lisätietoja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32BE8BF4-ACB9-47C3-9ECF-89FB2DE20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A14A-4F3F-41BD-85AC-50918D5F93A7}" type="datetime1">
              <a:rPr lang="fi-FI" smtClean="0"/>
              <a:t>18.1.2024</a:t>
            </a:fld>
            <a:endParaRPr lang="fi-FI"/>
          </a:p>
        </p:txBody>
      </p:sp>
      <p:sp>
        <p:nvSpPr>
          <p:cNvPr id="5" name="Dianumeron paikkamerkki">
            <a:extLst>
              <a:ext uri="{FF2B5EF4-FFF2-40B4-BE49-F238E27FC236}">
                <a16:creationId xmlns:a16="http://schemas.microsoft.com/office/drawing/2014/main" id="{3DCBFAFE-243E-4E63-BC3B-2DFEC530E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808" y="6513144"/>
            <a:ext cx="3863286" cy="3007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DE5B2B-557B-4D3C-99F9-E6A0DE1A7D6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2290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DB0BD4-8EC8-4597-97A9-CC732D77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Kaavion paikkamerkki 3">
            <a:extLst>
              <a:ext uri="{FF2B5EF4-FFF2-40B4-BE49-F238E27FC236}">
                <a16:creationId xmlns:a16="http://schemas.microsoft.com/office/drawing/2014/main" id="{22A32813-57F1-4B93-8CF8-D4E901B00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38200" y="1808163"/>
            <a:ext cx="10515600" cy="4140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87DB323-2A52-400C-AFE3-2C4049D2475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/>
              <a:t>Esityksen nimi ja lisätietoja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0D381E0-DA30-4C5B-B150-8026D9D88C6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C64DA5F-16CC-4516-823A-F7AE4A6723C0}" type="datetime1">
              <a:rPr lang="fi-FI" smtClean="0"/>
              <a:t>18.1.2024</a:t>
            </a:fld>
            <a:endParaRPr lang="fi-FI"/>
          </a:p>
        </p:txBody>
      </p:sp>
      <p:sp>
        <p:nvSpPr>
          <p:cNvPr id="7" name="Dianumeron paikkamerkki">
            <a:extLst>
              <a:ext uri="{FF2B5EF4-FFF2-40B4-BE49-F238E27FC236}">
                <a16:creationId xmlns:a16="http://schemas.microsoft.com/office/drawing/2014/main" id="{20073F39-ABC4-4F42-80FD-CC0DC990F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808" y="6513144"/>
            <a:ext cx="3863286" cy="3007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DE5B2B-557B-4D3C-99F9-E6A0DE1A7D6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8420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DB0BD4-8EC8-4597-97A9-CC732D77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aulukon paikkamerkki 4">
            <a:extLst>
              <a:ext uri="{FF2B5EF4-FFF2-40B4-BE49-F238E27FC236}">
                <a16:creationId xmlns:a16="http://schemas.microsoft.com/office/drawing/2014/main" id="{EAAB5D9B-1576-4A00-85CD-B3E98ED20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1764258"/>
            <a:ext cx="10515600" cy="41892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taulukko napsauttamalla kuvaketta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3164B0D4-50ED-465B-82BF-F17605F560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/>
              <a:t>Esityksen nimi ja lisätietoja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ED8830F8-3A07-4118-9F39-7BA87BE982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B49EF5D-0E38-46E9-9BB9-05DCA1D3D2E3}" type="datetime1">
              <a:rPr lang="fi-FI" smtClean="0"/>
              <a:t>18.1.2024</a:t>
            </a:fld>
            <a:endParaRPr lang="fi-FI"/>
          </a:p>
        </p:txBody>
      </p:sp>
      <p:sp>
        <p:nvSpPr>
          <p:cNvPr id="8" name="Dianumeron paikkamerkki">
            <a:extLst>
              <a:ext uri="{FF2B5EF4-FFF2-40B4-BE49-F238E27FC236}">
                <a16:creationId xmlns:a16="http://schemas.microsoft.com/office/drawing/2014/main" id="{FA267B09-6C7E-45C8-961F-4090E0B38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808" y="6513144"/>
            <a:ext cx="3863286" cy="3007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DE5B2B-557B-4D3C-99F9-E6A0DE1A7D6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1482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pu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EE5720-ED9A-4A22-A61A-69C3FF90E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6697" y="2324941"/>
            <a:ext cx="6220047" cy="1599816"/>
          </a:xfrm>
          <a:ln>
            <a:noFill/>
          </a:ln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BDC33E0-A18B-4A06-9303-8A73E470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lisätietoja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65CCDF3-2F8F-44BC-9211-7BBE1DE07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2C51-4385-4190-8A64-537191B05CA7}" type="datetime1">
              <a:rPr lang="fi-FI" smtClean="0"/>
              <a:t>18.1.2024</a:t>
            </a:fld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590B1C5-E8F4-42D2-B4AA-D9AF098E8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DE5B2B-557B-4D3C-99F9-E6A0DE1A7D6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051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taustavärillä">
    <p:bg>
      <p:bgPr>
        <a:solidFill>
          <a:srgbClr val="D0D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D8E04F-1A25-49BB-89DC-730E6415A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35" y="2099489"/>
            <a:ext cx="8882269" cy="1188000"/>
          </a:xfrm>
          <a:noFill/>
        </p:spPr>
        <p:txBody>
          <a:bodyPr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1598CB30-E414-449F-80BA-B97CCF3B47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8849" y="3468756"/>
            <a:ext cx="5060769" cy="536713"/>
          </a:xfrm>
          <a:noFill/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fi-FI" dirty="0"/>
              <a:t>Tekijä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5080FA98-4A73-40A0-BA36-E1F21B13A6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960" y="4076723"/>
            <a:ext cx="5060770" cy="456854"/>
          </a:xfrm>
          <a:noFill/>
        </p:spPr>
        <p:txBody>
          <a:bodyPr/>
          <a:lstStyle>
            <a:lvl1pPr marL="0" indent="0">
              <a:buNone/>
              <a:defRPr sz="2000" b="0"/>
            </a:lvl1pPr>
          </a:lstStyle>
          <a:p>
            <a:pPr lvl="0"/>
            <a:r>
              <a:rPr lang="fi-FI" dirty="0"/>
              <a:t>Päivämäärä</a:t>
            </a:r>
          </a:p>
        </p:txBody>
      </p:sp>
      <p:sp>
        <p:nvSpPr>
          <p:cNvPr id="13" name="Alatunnisteen paikkamerkki 12">
            <a:extLst>
              <a:ext uri="{FF2B5EF4-FFF2-40B4-BE49-F238E27FC236}">
                <a16:creationId xmlns:a16="http://schemas.microsoft.com/office/drawing/2014/main" id="{62D7F98A-47D0-483F-BA54-EFA6620FA78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63002" y="6364416"/>
            <a:ext cx="4698000" cy="302400"/>
          </a:xfrm>
          <a:noFill/>
        </p:spPr>
        <p:txBody>
          <a:bodyPr/>
          <a:lstStyle/>
          <a:p>
            <a:r>
              <a:rPr lang="fi-FI" dirty="0"/>
              <a:t>Esityksen nimi ja lisätietoja</a:t>
            </a:r>
          </a:p>
        </p:txBody>
      </p:sp>
      <p:sp>
        <p:nvSpPr>
          <p:cNvPr id="12" name="Päivämäärän paikkamerkki 11">
            <a:extLst>
              <a:ext uri="{FF2B5EF4-FFF2-40B4-BE49-F238E27FC236}">
                <a16:creationId xmlns:a16="http://schemas.microsoft.com/office/drawing/2014/main" id="{64E96123-95A0-46A0-899D-49FA61FB4A5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095974" y="6361308"/>
            <a:ext cx="2880000" cy="302400"/>
          </a:xfrm>
          <a:noFill/>
        </p:spPr>
        <p:txBody>
          <a:bodyPr/>
          <a:lstStyle/>
          <a:p>
            <a:fld id="{6E433810-D2A2-475C-AFD7-2ACD96A1B201}" type="datetime1">
              <a:rPr lang="fi-FI" smtClean="0"/>
              <a:t>18.1.2024</a:t>
            </a:fld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1199E38-9C5E-4080-AE72-726F68152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03740" y="6365116"/>
            <a:ext cx="3863286" cy="300789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DE5B2B-557B-4D3C-99F9-E6A0DE1A7D6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7103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tausta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58EFB54-845F-40CE-AA93-F8A4C61EE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ED8E04F-1A25-49BB-89DC-730E6415A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35" y="2099489"/>
            <a:ext cx="8882269" cy="1188000"/>
          </a:xfrm>
          <a:noFill/>
        </p:spPr>
        <p:txBody>
          <a:bodyPr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1598CB30-E414-449F-80BA-B97CCF3B47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8849" y="3468756"/>
            <a:ext cx="5060769" cy="536713"/>
          </a:xfrm>
          <a:noFill/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fi-FI" dirty="0"/>
              <a:t>Tekijä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5080FA98-4A73-40A0-BA36-E1F21B13A6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960" y="4076723"/>
            <a:ext cx="5060770" cy="456854"/>
          </a:xfrm>
          <a:noFill/>
        </p:spPr>
        <p:txBody>
          <a:bodyPr/>
          <a:lstStyle>
            <a:lvl1pPr marL="0" indent="0">
              <a:buNone/>
              <a:defRPr sz="2000" b="0"/>
            </a:lvl1pPr>
          </a:lstStyle>
          <a:p>
            <a:pPr lvl="0"/>
            <a:r>
              <a:rPr lang="fi-FI" dirty="0"/>
              <a:t>Päivämäärä</a:t>
            </a:r>
          </a:p>
        </p:txBody>
      </p:sp>
      <p:sp>
        <p:nvSpPr>
          <p:cNvPr id="13" name="Alatunnisteen paikkamerkki 12">
            <a:extLst>
              <a:ext uri="{FF2B5EF4-FFF2-40B4-BE49-F238E27FC236}">
                <a16:creationId xmlns:a16="http://schemas.microsoft.com/office/drawing/2014/main" id="{62D7F98A-47D0-483F-BA54-EFA6620FA78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63002" y="6364416"/>
            <a:ext cx="4698000" cy="302400"/>
          </a:xfrm>
          <a:noFill/>
        </p:spPr>
        <p:txBody>
          <a:bodyPr/>
          <a:lstStyle/>
          <a:p>
            <a:r>
              <a:rPr lang="fi-FI" dirty="0"/>
              <a:t>Esityksen nimi ja lisätietoja</a:t>
            </a:r>
          </a:p>
        </p:txBody>
      </p:sp>
      <p:sp>
        <p:nvSpPr>
          <p:cNvPr id="12" name="Päivämäärän paikkamerkki 11">
            <a:extLst>
              <a:ext uri="{FF2B5EF4-FFF2-40B4-BE49-F238E27FC236}">
                <a16:creationId xmlns:a16="http://schemas.microsoft.com/office/drawing/2014/main" id="{64E96123-95A0-46A0-899D-49FA61FB4A5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095974" y="6361308"/>
            <a:ext cx="2880000" cy="302400"/>
          </a:xfrm>
          <a:noFill/>
        </p:spPr>
        <p:txBody>
          <a:bodyPr/>
          <a:lstStyle/>
          <a:p>
            <a:fld id="{8D749C78-E038-495C-9E6D-58A7C00BEC30}" type="datetime1">
              <a:rPr lang="fi-FI" smtClean="0"/>
              <a:t>18.1.2024</a:t>
            </a:fld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1199E38-9C5E-4080-AE72-726F68152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03740" y="6365116"/>
            <a:ext cx="3863286" cy="300789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DE5B2B-557B-4D3C-99F9-E6A0DE1A7D6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3847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ala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C3F91E-0BE8-4BE8-87B9-9C0038E4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ED667E-DA07-4A8F-8182-12B225BE5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D21EEF-B912-420A-BC1E-0F3FF8E03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lisätietoja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27FC49E-A04A-4187-809D-7C5AA354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1702-13E2-44DF-9F2F-8792C00DABD4}" type="datetime1">
              <a:rPr lang="fi-FI" smtClean="0"/>
              <a:t>18.1.2024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2F314DA-E4AD-4755-9DA3-F435FBA34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702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C3F91E-0BE8-4BE8-87B9-9C0038E4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ED667E-DA07-4A8F-8182-12B225BE5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FEE551-CC7C-47A0-9620-53344ABCC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lisätietoja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71C08B1-707D-42AB-82A1-97472534E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9028" y="6515099"/>
            <a:ext cx="2880000" cy="300789"/>
          </a:xfrm>
        </p:spPr>
        <p:txBody>
          <a:bodyPr/>
          <a:lstStyle/>
          <a:p>
            <a:fld id="{E83700C9-5B34-4B27-BA33-7C2CF63B9D46}" type="datetime1">
              <a:rPr lang="fi-FI" smtClean="0"/>
              <a:t>18.1.2024</a:t>
            </a:fld>
            <a:endParaRPr lang="fi-FI"/>
          </a:p>
        </p:txBody>
      </p:sp>
      <p:sp>
        <p:nvSpPr>
          <p:cNvPr id="6" name="Dianumeron paikkamerkki">
            <a:extLst>
              <a:ext uri="{FF2B5EF4-FFF2-40B4-BE49-F238E27FC236}">
                <a16:creationId xmlns:a16="http://schemas.microsoft.com/office/drawing/2014/main" id="{1ED7A5CA-E017-4623-8498-422011BDE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44084" y="6513144"/>
            <a:ext cx="3863286" cy="3007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DE5B2B-557B-4D3C-99F9-E6A0DE1A7D6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498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sinisellä taustalla ja alakuvalla">
    <p:bg>
      <p:bgPr>
        <a:solidFill>
          <a:srgbClr val="2017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0905BB0-4FAF-4A8B-BDCF-75F13E7D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03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FC3F91E-0BE8-4BE8-87B9-9C0038E4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ED667E-DA07-4A8F-8182-12B225BE5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C155A39F-B266-4F57-8423-2F4E92E31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lisätietoja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75605784-5BBC-46C2-AC9C-2CBB0F70FF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9028" y="6515099"/>
            <a:ext cx="2880000" cy="3007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B335D8-4BA4-4511-A195-99E3207C3017}" type="datetime1">
              <a:rPr lang="fi-FI" smtClean="0"/>
              <a:t>18.1.2024</a:t>
            </a:fld>
            <a:endParaRPr lang="fi-FI"/>
          </a:p>
        </p:txBody>
      </p:sp>
      <p:sp>
        <p:nvSpPr>
          <p:cNvPr id="9" name="Dianumeron paikkamerkki">
            <a:extLst>
              <a:ext uri="{FF2B5EF4-FFF2-40B4-BE49-F238E27FC236}">
                <a16:creationId xmlns:a16="http://schemas.microsoft.com/office/drawing/2014/main" id="{F51EFCFF-0501-41E5-9B92-BFCC02DFC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44084" y="6513144"/>
            <a:ext cx="3863286" cy="3007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DE5B2B-557B-4D3C-99F9-E6A0DE1A7D66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 descr="Seinäjoen ammattikorkeakoulun logo">
            <a:extLst>
              <a:ext uri="{FF2B5EF4-FFF2-40B4-BE49-F238E27FC236}">
                <a16:creationId xmlns:a16="http://schemas.microsoft.com/office/drawing/2014/main" id="{AD133045-C871-4A8E-80D2-FFF2266D66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3" y="188436"/>
            <a:ext cx="11808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26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sinisellä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9F7104-EBAC-4F28-9B07-DBB7A2707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443" y="2583379"/>
            <a:ext cx="8995322" cy="1030999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F83AA37-5290-4CDA-A403-35A083EC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nimi ja lisätietoja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FA243DB-E0BD-401D-9743-30BD6ABD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9028" y="6515099"/>
            <a:ext cx="2880000" cy="3007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9D7FD8-57FA-4777-83AD-F3CF74A8FFD9}" type="datetime1">
              <a:rPr lang="fi-FI" smtClean="0"/>
              <a:t>18.1.2024</a:t>
            </a:fld>
            <a:endParaRPr lang="fi-FI"/>
          </a:p>
        </p:txBody>
      </p:sp>
      <p:sp>
        <p:nvSpPr>
          <p:cNvPr id="7" name="Dianumeron paikkamerkki">
            <a:extLst>
              <a:ext uri="{FF2B5EF4-FFF2-40B4-BE49-F238E27FC236}">
                <a16:creationId xmlns:a16="http://schemas.microsoft.com/office/drawing/2014/main" id="{F8948D8A-FD8F-487D-9CF3-344A1D935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44084" y="6513144"/>
            <a:ext cx="3863286" cy="3007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DE5B2B-557B-4D3C-99F9-E6A0DE1A7D66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4" name="Kuva 3" descr="SeAMK-logo">
            <a:extLst>
              <a:ext uri="{FF2B5EF4-FFF2-40B4-BE49-F238E27FC236}">
                <a16:creationId xmlns:a16="http://schemas.microsoft.com/office/drawing/2014/main" id="{3530196B-C023-47A7-A8D3-AEDD03433A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6" y="184280"/>
            <a:ext cx="11808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9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E5DD8A-19D5-4528-BA34-F97722FEC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AD67E1-58FD-437B-85D7-94DB24F9E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88158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821E77A-EE09-4FA5-93B1-1CFFBFF32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8815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99D1F5F-A270-4CF3-A625-142ABB562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lisätietoja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0C93CAEB-15FE-4595-ABB7-BDD5FCDA8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4286-E238-4172-A711-9454A6A59028}" type="datetime1">
              <a:rPr lang="fi-FI" smtClean="0"/>
              <a:t>18.1.2024</a:t>
            </a:fld>
            <a:endParaRPr lang="fi-FI"/>
          </a:p>
        </p:txBody>
      </p:sp>
      <p:sp>
        <p:nvSpPr>
          <p:cNvPr id="7" name="Dianumeron paikkamerkki">
            <a:extLst>
              <a:ext uri="{FF2B5EF4-FFF2-40B4-BE49-F238E27FC236}">
                <a16:creationId xmlns:a16="http://schemas.microsoft.com/office/drawing/2014/main" id="{34B4360C-F838-4DB2-887C-67FF42176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44084" y="6513144"/>
            <a:ext cx="3863286" cy="3007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DE5B2B-557B-4D3C-99F9-E6A0DE1A7D6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187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E5DD8A-19D5-4528-BA34-F97722FE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122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B8982FB-2B5A-4D5A-9C75-641B7DB64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6671" y="1470848"/>
            <a:ext cx="10547130" cy="55825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AD67E1-58FD-437B-85D7-94DB24F9E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33601"/>
            <a:ext cx="5181600" cy="386963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821E77A-EE09-4FA5-93B1-1CFFBFF32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3601"/>
            <a:ext cx="5181600" cy="386963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9FA3091-F356-4890-B630-66A6805814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/>
              <a:t>Esityksen nimi ja lisätietoja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33F9E02-6C3D-40C1-8B0D-2AF3C3B3709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6EFD48E-141B-43B9-9D59-C63E885E6C44}" type="datetime1">
              <a:rPr lang="fi-FI" smtClean="0"/>
              <a:t>18.1.2024</a:t>
            </a:fld>
            <a:endParaRPr lang="fi-FI"/>
          </a:p>
        </p:txBody>
      </p:sp>
      <p:sp>
        <p:nvSpPr>
          <p:cNvPr id="9" name="Dianumeron paikkamerkki">
            <a:extLst>
              <a:ext uri="{FF2B5EF4-FFF2-40B4-BE49-F238E27FC236}">
                <a16:creationId xmlns:a16="http://schemas.microsoft.com/office/drawing/2014/main" id="{054D4C44-17D1-4BE6-9633-AE681CF42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44084" y="6513144"/>
            <a:ext cx="3863286" cy="3007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DE5B2B-557B-4D3C-99F9-E6A0DE1A7D6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180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F7250C0-86DA-4634-881F-21F41EFA9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628"/>
            <a:ext cx="10515600" cy="1214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D5E7AF8-2848-4349-9445-59255385F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68473"/>
            <a:ext cx="10515600" cy="4068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E63280-1CC3-455D-818B-154F2F21B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0923" y="6515099"/>
            <a:ext cx="4696324" cy="302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Esityksen nimi ja lisätietoja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AECF86B-9EE2-412F-8417-32B14293AC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15752" y="6515099"/>
            <a:ext cx="2880000" cy="30078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65DBDD-C3FE-48ED-B406-3EE726B339DA}" type="datetime1">
              <a:rPr lang="fi-FI" smtClean="0"/>
              <a:t>18.1.2024</a:t>
            </a:fld>
            <a:endParaRPr lang="fi-FI" dirty="0"/>
          </a:p>
        </p:txBody>
      </p:sp>
      <p:sp>
        <p:nvSpPr>
          <p:cNvPr id="8" name="Dianumeron paikkamerkki">
            <a:extLst>
              <a:ext uri="{FF2B5EF4-FFF2-40B4-BE49-F238E27FC236}">
                <a16:creationId xmlns:a16="http://schemas.microsoft.com/office/drawing/2014/main" id="{2B982B10-426B-4B52-AE21-CB0C8254B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0808" y="6513144"/>
            <a:ext cx="3863286" cy="30078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DE5B2B-557B-4D3C-99F9-E6A0DE1A7D66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Seamk-logo" descr="Seinäjoen ammattikorkeakoulun logo">
            <a:extLst>
              <a:ext uri="{FF2B5EF4-FFF2-40B4-BE49-F238E27FC236}">
                <a16:creationId xmlns:a16="http://schemas.microsoft.com/office/drawing/2014/main" id="{3293F812-9FCA-4D3D-9453-EAE86BBE7BF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70305" y="199305"/>
            <a:ext cx="11811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2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9" r:id="rId3"/>
    <p:sldLayoutId id="2147483650" r:id="rId4"/>
    <p:sldLayoutId id="2147483658" r:id="rId5"/>
    <p:sldLayoutId id="2147483668" r:id="rId6"/>
    <p:sldLayoutId id="2147483661" r:id="rId7"/>
    <p:sldLayoutId id="2147483652" r:id="rId8"/>
    <p:sldLayoutId id="2147483662" r:id="rId9"/>
    <p:sldLayoutId id="2147483653" r:id="rId10"/>
    <p:sldLayoutId id="2147483670" r:id="rId11"/>
    <p:sldLayoutId id="2147483671" r:id="rId12"/>
    <p:sldLayoutId id="2147483654" r:id="rId13"/>
    <p:sldLayoutId id="2147483665" r:id="rId14"/>
    <p:sldLayoutId id="2147483666" r:id="rId15"/>
    <p:sldLayoutId id="2147483667" r:id="rId1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rgbClr val="201751"/>
          </a:solidFill>
          <a:latin typeface="Alte DIN 1451 Mittelschrift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hakijapalvelut@seamk.f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seamk.fi/hakuaika/toisen-asteen-vaylahak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atkuva.oppiminen@seamk.fi" TargetMode="External"/><Relationship Id="rId2" Type="http://schemas.openxmlformats.org/officeDocument/2006/relationships/hyperlink" Target="mailto:outi.rinta-homi@seamk.fi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amk.fi/hakijalle/toisen-asteen-vaylaopinnot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60E96F-D615-48A8-8DA7-43B2C9B9C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4782" y="1748005"/>
            <a:ext cx="7382435" cy="2387600"/>
          </a:xfrm>
        </p:spPr>
        <p:txBody>
          <a:bodyPr>
            <a:normAutofit fontScale="90000"/>
          </a:bodyPr>
          <a:lstStyle/>
          <a:p>
            <a:r>
              <a:rPr lang="fi-FI" dirty="0"/>
              <a:t>Toisen asteen </a:t>
            </a:r>
            <a:br>
              <a:rPr lang="fi-FI" dirty="0"/>
            </a:br>
            <a:r>
              <a:rPr lang="fi-FI" dirty="0"/>
              <a:t>väyläopinnot:</a:t>
            </a:r>
            <a:br>
              <a:rPr lang="fi-FI" dirty="0"/>
            </a:br>
            <a:r>
              <a:rPr lang="fi-FI" dirty="0"/>
              <a:t>kevään 2024 ilmoittautuminen</a:t>
            </a:r>
          </a:p>
        </p:txBody>
      </p:sp>
    </p:spTree>
    <p:extLst>
      <p:ext uri="{BB962C8B-B14F-4D97-AF65-F5344CB8AC3E}">
        <p14:creationId xmlns:p14="http://schemas.microsoft.com/office/powerpoint/2010/main" val="209741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36"/>
    </mc:Choice>
    <mc:Fallback xmlns="">
      <p:transition spd="slow" advTm="1903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552438-C4BE-15B8-46F8-2F70C602B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Tutkinto-opiskelijaksi siirtyminen: Toisen asteen väylähaku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5CE22E-03D8-57EB-6021-77113B6A0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fi-FI" sz="3200" dirty="0">
                <a:solidFill>
                  <a:srgbClr val="1E1E1E"/>
                </a:solidFill>
                <a:latin typeface="Source Sans Pro"/>
                <a:ea typeface="Source Sans Pro"/>
                <a:cs typeface="Times New Roman"/>
              </a:rPr>
              <a:t>Väyläopinnot suorittanut opiskelija saa hakukelpoisuuden Seinäjoen ammattikorkeakoulun toisen asteen väylähaussa suoritettuaan väyläopintojen (15 op) lisäksi toisen asteen tutkinnon.</a:t>
            </a:r>
            <a:r>
              <a:rPr lang="fi-FI" dirty="0">
                <a:solidFill>
                  <a:srgbClr val="1E1E1E"/>
                </a:solidFill>
                <a:latin typeface="Source Sans Pro"/>
                <a:ea typeface="Source Sans Pro"/>
                <a:cs typeface="Times New Roman"/>
              </a:rPr>
              <a:t> </a:t>
            </a:r>
          </a:p>
          <a:p>
            <a:r>
              <a:rPr lang="fi-FI" sz="3200" dirty="0">
                <a:solidFill>
                  <a:srgbClr val="1E1E1E"/>
                </a:solidFill>
                <a:latin typeface="Source Sans Pro"/>
                <a:ea typeface="Source Sans Pro"/>
                <a:cs typeface="Times New Roman"/>
              </a:rPr>
              <a:t>Hakukelpoisuus on voimassa 2 vuotta toisen asteen tutkinnon valmistumispäivästä.</a:t>
            </a:r>
          </a:p>
          <a:p>
            <a:pPr algn="l"/>
            <a:r>
              <a:rPr lang="fi-FI" sz="3200" dirty="0">
                <a:solidFill>
                  <a:srgbClr val="1E1E1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/>
              </a:rPr>
              <a:t>SeAMK määrittää valintaperusteissa opiskelijan hakukelpoisuuden ja julkaisee erillishaun Opintopolku.fi -palvelussa. Toisen asteen väylähaun hakukelpoisuus koskee sitä tutkinto-ohjelmaa, minkä väyläopinnot opiskelija on suorittanut.</a:t>
            </a:r>
          </a:p>
          <a:p>
            <a:r>
              <a:rPr lang="fi-FI" sz="3200" dirty="0">
                <a:solidFill>
                  <a:srgbClr val="1E1E1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/>
              </a:rPr>
              <a:t>Lisätietoja Toisen asteen väylähausta: </a:t>
            </a:r>
            <a:r>
              <a:rPr lang="fi-FI" b="0" i="0" u="none" strike="noStrike" dirty="0">
                <a:solidFill>
                  <a:srgbClr val="5237EB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hakijapalvelut@seamk.fi</a:t>
            </a:r>
            <a:r>
              <a:rPr lang="fi-FI" b="0" i="0" u="none" strike="noStrike" dirty="0">
                <a:solidFill>
                  <a:srgbClr val="5237EB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i-FI" b="0" i="0" u="none" strike="noStrike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ja</a:t>
            </a:r>
            <a:r>
              <a:rPr lang="fi-FI" b="0" i="0" u="none" strike="noStrike" dirty="0">
                <a:solidFill>
                  <a:srgbClr val="5237EB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i-FI" sz="3200" u="sng" kern="100" dirty="0">
                <a:solidFill>
                  <a:srgbClr val="0000FF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  <a:hlinkClick r:id="rId4"/>
              </a:rPr>
              <a:t>Toisen asteen väylähaku | SeAMK.fi</a:t>
            </a:r>
            <a:r>
              <a:rPr lang="fi-FI" sz="32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fi-FI" b="0" i="0" dirty="0">
              <a:solidFill>
                <a:srgbClr val="0A0A0A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l"/>
            <a:endParaRPr lang="fi-FI" sz="3200" dirty="0">
              <a:solidFill>
                <a:srgbClr val="1E1E1E"/>
              </a:solidFill>
              <a:latin typeface="Calibri"/>
              <a:cs typeface="Times New Roman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5238A0E-926A-49BC-A420-4EC64D3D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9742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B03D21-E58F-24CF-1378-C1690D4C6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Lisätiedot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E4FFAD-BB96-F45A-7C72-0C6231B4C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Mikäli kysyttävää herää, voit aina olla yhteydessä väyläkoordinaattori Outiin, </a:t>
            </a:r>
            <a:r>
              <a:rPr lang="fi-FI" dirty="0">
                <a:hlinkClick r:id="rId2"/>
              </a:rPr>
              <a:t>outi.rinta-homi@seamk.fi</a:t>
            </a:r>
            <a:r>
              <a:rPr lang="fi-FI" dirty="0"/>
              <a:t>, 050 401 0027!</a:t>
            </a:r>
          </a:p>
          <a:p>
            <a:r>
              <a:rPr lang="fi-FI" dirty="0"/>
              <a:t>Lisätietoja voit kysyä myös osoitteesta </a:t>
            </a:r>
            <a:r>
              <a:rPr lang="fi-FI" dirty="0">
                <a:hlinkClick r:id="rId3"/>
              </a:rPr>
              <a:t>jatkuva.oppiminen@seamk.fi</a:t>
            </a:r>
            <a:r>
              <a:rPr lang="fi-FI" dirty="0"/>
              <a:t>.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15CC309-157A-9B4B-7669-3137A0AB5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2205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BFA28B-D4EA-43BC-851F-57532BD6E6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CC07C61-A8FD-41E1-8000-D066A6E72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pPr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9333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4D2E76-A312-4C14-ABFB-F6A7EAEE9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Toisen asteen väyläopinnot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40051B-63A9-4759-8224-812258DC9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b="0" i="0" dirty="0">
                <a:solidFill>
                  <a:srgbClr val="0A0A0A"/>
                </a:solidFill>
                <a:effectLst/>
                <a:latin typeface="Source Sans Pro" panose="020B0503030403020204" pitchFamily="34" charset="0"/>
              </a:rPr>
              <a:t>Väyläopinnot tarjoavat </a:t>
            </a:r>
            <a:r>
              <a:rPr lang="fi-FI" sz="2800" b="0" i="0" dirty="0" err="1">
                <a:solidFill>
                  <a:srgbClr val="0A0A0A"/>
                </a:solidFill>
                <a:effectLst/>
                <a:latin typeface="Source Sans Pro" panose="020B0503030403020204" pitchFamily="34" charset="0"/>
              </a:rPr>
              <a:t>SeAMKin</a:t>
            </a:r>
            <a:r>
              <a:rPr lang="fi-FI" sz="2800" b="0" i="0" dirty="0">
                <a:solidFill>
                  <a:srgbClr val="0A0A0A"/>
                </a:solidFill>
                <a:effectLst/>
                <a:latin typeface="Source Sans Pro" panose="020B0503030403020204" pitchFamily="34" charset="0"/>
              </a:rPr>
              <a:t> yhteistyöoppilaitosten toisen asteen tutkinto-opiskelijoille mahdollisuuden suorittaa korkeakouluopintoja jo toisen asteen ammatillisen koulutuksen tai lukiokoulutuksen aikana.</a:t>
            </a:r>
          </a:p>
          <a:p>
            <a:r>
              <a:rPr lang="fi-FI" sz="2800" dirty="0">
                <a:solidFill>
                  <a:srgbClr val="0A0A0A"/>
                </a:solidFill>
                <a:latin typeface="Source Sans Pro" panose="020B0503030403020204" pitchFamily="34" charset="0"/>
              </a:rPr>
              <a:t>Seuraava ilmoittautuminen väyläopintoihin järjestetään 15.1.-15.2.2024.</a:t>
            </a:r>
            <a:endParaRPr lang="fi-FI" sz="28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B74D37B-B56F-4DD1-9571-4A002417A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95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00"/>
    </mc:Choice>
    <mc:Fallback xmlns="">
      <p:transition spd="slow" advTm="375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0C1356-6DAF-4915-CF2B-97FA89270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SeAMKin</a:t>
            </a:r>
            <a:r>
              <a:rPr lang="fi-FI" dirty="0"/>
              <a:t> yhteistyö toisen asteen oppilaitosten kanssa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26F0C4-D786-E174-A7F7-5D5CEF644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5420" indent="-285750">
              <a:lnSpc>
                <a:spcPct val="107000"/>
              </a:lnSpc>
              <a:spcBef>
                <a:spcPts val="0"/>
              </a:spcBef>
              <a:defRPr/>
            </a:pPr>
            <a:r>
              <a:rPr lang="fi-FI" sz="2400" dirty="0">
                <a:solidFill>
                  <a:srgbClr val="1E1E1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/>
              </a:rPr>
              <a:t>Ammatillisen toisen asteen opiskelijat: Väyläopinnoiksi voi valita sen alan opintoja, joita opiskellaan ammatillisella toisella asteella (Yhteyshenkilöille lähetetty sähköpostitse tarkempi taulukko)</a:t>
            </a:r>
          </a:p>
          <a:p>
            <a:pPr marL="185420" indent="-285750">
              <a:lnSpc>
                <a:spcPct val="107000"/>
              </a:lnSpc>
              <a:spcBef>
                <a:spcPts val="0"/>
              </a:spcBef>
              <a:defRPr/>
            </a:pPr>
            <a:r>
              <a:rPr lang="fi-FI" sz="2400" dirty="0">
                <a:solidFill>
                  <a:srgbClr val="1E1E1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/>
              </a:rPr>
              <a:t>Lukiolaiset valitsevat väylän mielenkiinnon mukaan.</a:t>
            </a:r>
          </a:p>
          <a:p>
            <a:pPr>
              <a:lnSpc>
                <a:spcPct val="107000"/>
              </a:lnSpc>
              <a:spcBef>
                <a:spcPts val="0"/>
              </a:spcBef>
              <a:defRPr/>
            </a:pPr>
            <a:r>
              <a:rPr lang="fi-FI" sz="2400" dirty="0">
                <a:solidFill>
                  <a:srgbClr val="1E1E1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/>
              </a:rPr>
              <a:t>Opinnot voidaan </a:t>
            </a:r>
            <a:r>
              <a:rPr lang="fi-FI" sz="2400" dirty="0" err="1">
                <a:solidFill>
                  <a:srgbClr val="1E1E1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/>
              </a:rPr>
              <a:t>hyväksilukea</a:t>
            </a:r>
            <a:r>
              <a:rPr lang="fi-FI" sz="2400" dirty="0">
                <a:solidFill>
                  <a:srgbClr val="1E1E1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/>
              </a:rPr>
              <a:t> </a:t>
            </a:r>
            <a:r>
              <a:rPr lang="fi-FI" sz="2400" dirty="0" err="1">
                <a:solidFill>
                  <a:srgbClr val="1E1E1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/>
              </a:rPr>
              <a:t>SeAMKissa</a:t>
            </a:r>
            <a:r>
              <a:rPr lang="fi-FI" sz="2400" dirty="0">
                <a:solidFill>
                  <a:srgbClr val="1E1E1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/>
              </a:rPr>
              <a:t> saman alan tutkintoon siinä vaiheessa, kun opiskelija siirtyy </a:t>
            </a:r>
            <a:r>
              <a:rPr lang="fi-FI" sz="2400" dirty="0" err="1">
                <a:solidFill>
                  <a:srgbClr val="1E1E1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/>
              </a:rPr>
              <a:t>SeAMKin</a:t>
            </a:r>
            <a:r>
              <a:rPr lang="fi-FI" sz="2400" dirty="0">
                <a:solidFill>
                  <a:srgbClr val="1E1E1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/>
              </a:rPr>
              <a:t> tutkinto-opiskelijaksi.</a:t>
            </a:r>
          </a:p>
          <a:p>
            <a:pPr>
              <a:lnSpc>
                <a:spcPct val="107000"/>
              </a:lnSpc>
              <a:spcBef>
                <a:spcPts val="0"/>
              </a:spcBef>
              <a:defRPr/>
            </a:pPr>
            <a:r>
              <a:rPr lang="fi-FI" sz="2400" dirty="0">
                <a:solidFill>
                  <a:srgbClr val="1E1E1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/>
              </a:rPr>
              <a:t>Korkeakouluopinnot voidaan myös sisällyttää toisen asteen tutkintoon.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2A8EEB0-B8F8-E73E-4B2D-B8081564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3506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C56241-74A1-F1F0-ECCC-44D95C7B7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mukaan väylään?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6DBCA4-2201-A013-3D0C-EEB3F6F5C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0286"/>
            <a:ext cx="11049000" cy="4068279"/>
          </a:xfrm>
        </p:spPr>
        <p:txBody>
          <a:bodyPr>
            <a:normAutofit/>
          </a:bodyPr>
          <a:lstStyle/>
          <a:p>
            <a:r>
              <a:rPr lang="fi-FI" sz="24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Ilmoittautuminen ensi syksynä alkavien väyläopintojen väyläpääsykoe-opintojaksolle järjestetään </a:t>
            </a:r>
            <a:r>
              <a:rPr lang="fi-FI" sz="2400" b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15.1.-15.2.2024. </a:t>
            </a:r>
          </a:p>
          <a:p>
            <a:r>
              <a:rPr lang="fi-FI" sz="2400" dirty="0">
                <a:solidFill>
                  <a:srgbClr val="1E1E1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/>
              </a:rPr>
              <a:t>Jos väyläopinnot kiinnostavat sinua, keskustele oman oposi kanssa. </a:t>
            </a:r>
          </a:p>
          <a:p>
            <a:r>
              <a:rPr lang="fi-FI" sz="2400" dirty="0">
                <a:solidFill>
                  <a:srgbClr val="1E1E1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/>
              </a:rPr>
              <a:t>Ilmoittautuminen väyläpääsykokeeseen tapahtuu sähköisen linkin kautta.</a:t>
            </a:r>
          </a:p>
          <a:p>
            <a:r>
              <a:rPr lang="fi-FI" sz="2400" dirty="0">
                <a:solidFill>
                  <a:srgbClr val="1E1E1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/>
              </a:rPr>
              <a:t>Väyläpääsykoe alkaa 4.3. ja päättyy 15.4.2024 ja suoritetaan Moodle-oppimisympäristössä itsenäisesti.</a:t>
            </a:r>
            <a:endParaRPr lang="fi-FI" sz="24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fi-FI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7C70BAC-6EE6-AAC6-676A-006DA977B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707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026B0D-933C-BD56-01A7-08617AD52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400" dirty="0"/>
              <a:t>Kevään 2024 ilmoittautumisessa tarjolla olevat väylät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933364-1CF8-0044-980F-23704094E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sz="3400" dirty="0">
                <a:solidFill>
                  <a:srgbClr val="000000"/>
                </a:solidFill>
                <a:latin typeface="+mn-lt"/>
                <a:cs typeface="Calibri"/>
              </a:rPr>
              <a:t>Insinööri (AMK) automaatiotekniikka, Insinööri (AMK) konetekniikka ja Insinööri (AMK) tietotekniikka -väylä</a:t>
            </a:r>
            <a:endParaRPr lang="fi-FI" sz="3400" dirty="0"/>
          </a:p>
          <a:p>
            <a:r>
              <a:rPr lang="fi-FI" sz="3400" dirty="0">
                <a:solidFill>
                  <a:srgbClr val="000000"/>
                </a:solidFill>
                <a:latin typeface="+mn-lt"/>
                <a:cs typeface="Calibri"/>
              </a:rPr>
              <a:t>Agrologi (AMK), Insinööri (AMK), Bio- ja elintarviketekniikka ja Restonomi (AMK) -väylä </a:t>
            </a:r>
            <a:endParaRPr lang="fi-FI" sz="3400" dirty="0"/>
          </a:p>
          <a:p>
            <a:r>
              <a:rPr lang="fi-FI" sz="3400" dirty="0">
                <a:solidFill>
                  <a:srgbClr val="000000"/>
                </a:solidFill>
                <a:latin typeface="+mn-lt"/>
                <a:cs typeface="Calibri"/>
              </a:rPr>
              <a:t>Tradenomi (AMK) Liiketalous ja tradenomi (AMK) pk-yrittäjyys –väylä </a:t>
            </a:r>
          </a:p>
          <a:p>
            <a:r>
              <a:rPr lang="fi-FI" sz="3400" dirty="0">
                <a:solidFill>
                  <a:srgbClr val="000000"/>
                </a:solidFill>
                <a:latin typeface="+mn-lt"/>
                <a:cs typeface="Calibri"/>
              </a:rPr>
              <a:t>Tradenomi (AMK) Liiketalous ja tradenomi (AMK) pk-yrittäjyys –urheiluakatemiaväylä </a:t>
            </a:r>
          </a:p>
          <a:p>
            <a:r>
              <a:rPr lang="fi-FI" sz="3400" dirty="0">
                <a:solidFill>
                  <a:srgbClr val="000000"/>
                </a:solidFill>
                <a:latin typeface="+mn-lt"/>
                <a:cs typeface="Calibri"/>
              </a:rPr>
              <a:t>Tradenomi (AMK), kirjasto- ja tietopalveluala -väylä </a:t>
            </a:r>
          </a:p>
          <a:p>
            <a:r>
              <a:rPr lang="fi-FI" sz="3400" dirty="0">
                <a:solidFill>
                  <a:srgbClr val="000000"/>
                </a:solidFill>
                <a:latin typeface="+mn-lt"/>
                <a:cs typeface="Calibri"/>
              </a:rPr>
              <a:t>Kulttuurituottaja (AMK) -väylä</a:t>
            </a:r>
            <a:endParaRPr lang="fi-FI" sz="3400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AA460D8-69A8-E399-F98D-CAE649402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4186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306419-90DC-0E1F-F29A-FDFC16CD6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Ennakkotieto: Syksyn ilmoittautumisessa tarjolla olevat väylät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49D9B4-3E56-8CD6-4CF0-EE7F36E5D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Sosiaali- ja terveysalan väylä </a:t>
            </a:r>
          </a:p>
          <a:p>
            <a:pPr marL="742950" lvl="1" indent="-285750"/>
            <a:r>
              <a:rPr lang="fi-FI" dirty="0"/>
              <a:t>Sairaanhoitaja (AMK)</a:t>
            </a:r>
          </a:p>
          <a:p>
            <a:pPr marL="742950" lvl="1" indent="-285750"/>
            <a:r>
              <a:rPr lang="fi-FI" dirty="0"/>
              <a:t>Terveydenhoitaja  (AMK)</a:t>
            </a:r>
          </a:p>
          <a:p>
            <a:pPr marL="742950" lvl="1" indent="-285750"/>
            <a:r>
              <a:rPr lang="fi-FI" dirty="0"/>
              <a:t>Fysioterapeutti  (AMK)</a:t>
            </a:r>
          </a:p>
          <a:p>
            <a:pPr marL="742950" lvl="1" indent="-285750"/>
            <a:r>
              <a:rPr lang="fi-FI" dirty="0"/>
              <a:t>Sosionomi  (AMK)</a:t>
            </a:r>
          </a:p>
          <a:p>
            <a:pPr marL="742950" lvl="1" indent="-285750"/>
            <a:r>
              <a:rPr lang="fi-FI" dirty="0" err="1"/>
              <a:t>Geronomi</a:t>
            </a:r>
            <a:r>
              <a:rPr lang="fi-FI" dirty="0"/>
              <a:t> (AMK)</a:t>
            </a:r>
          </a:p>
          <a:p>
            <a:pPr marL="285750" indent="-285750"/>
            <a:r>
              <a:rPr lang="fi-FI" sz="3200" dirty="0">
                <a:solidFill>
                  <a:srgbClr val="000000"/>
                </a:solidFill>
                <a:latin typeface="+mn-lt"/>
                <a:cs typeface="Calibri"/>
              </a:rPr>
              <a:t>Agrologi (AMK), Insinööri (AMK), Bio- ja elintarviketekniikka ja Restonomi (AMK) -väylä </a:t>
            </a:r>
            <a:endParaRPr lang="fi-FI" dirty="0"/>
          </a:p>
          <a:p>
            <a:pPr marL="285750" indent="-285750"/>
            <a:r>
              <a:rPr lang="fi-FI" sz="3200" dirty="0">
                <a:solidFill>
                  <a:srgbClr val="000000"/>
                </a:solidFill>
                <a:latin typeface="+mn-lt"/>
                <a:cs typeface="Calibri"/>
              </a:rPr>
              <a:t>Tradenomi (AMK) Liiketalous ja tradenomi (AMK) pk-yrittäjyys –väylä</a:t>
            </a:r>
          </a:p>
          <a:p>
            <a:pPr marL="285750" indent="-285750"/>
            <a:r>
              <a:rPr lang="fi-FI" sz="3200" dirty="0">
                <a:solidFill>
                  <a:srgbClr val="000000"/>
                </a:solidFill>
                <a:latin typeface="+mn-lt"/>
                <a:cs typeface="Calibri"/>
              </a:rPr>
              <a:t>Tradenomi (AMK) Liiketalous ja tradenomi (AMK) pk-yrittäjyys –urheiluakatemiaväylä</a:t>
            </a:r>
            <a:endParaRPr lang="fi-FI" dirty="0"/>
          </a:p>
          <a:p>
            <a:pPr marL="285750" indent="-285750"/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2E31609-ADDB-52CC-8A12-3798D68A0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1615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9C08F5-BBAC-66BB-6581-1CCDE4021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Tarjolla olevat väylät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6F1B74-CDC4-92B6-8138-CCD4CC404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4765"/>
            <a:ext cx="10515600" cy="4068279"/>
          </a:xfrm>
        </p:spPr>
        <p:txBody>
          <a:bodyPr>
            <a:normAutofit lnSpcReduction="10000"/>
          </a:bodyPr>
          <a:lstStyle/>
          <a:p>
            <a:r>
              <a:rPr lang="fi-FI" sz="2400" dirty="0"/>
              <a:t>Tarjolla olevat väylistä osa on yhteisväyliä (esimerkiksi tekniikan väylä ja ruoka-alan väylä). Opiskelija voi hakea mihin tahansa väylään sisältyvään tutkinto-ohjelmaan siinä vaiheessa, kun hän hakee </a:t>
            </a:r>
            <a:r>
              <a:rPr lang="fi-FI" sz="2400" dirty="0" err="1"/>
              <a:t>SeAMKiin</a:t>
            </a:r>
            <a:r>
              <a:rPr lang="fi-FI" sz="2400" dirty="0"/>
              <a:t> tutkinto-opiskelijaksi.</a:t>
            </a:r>
          </a:p>
          <a:p>
            <a:r>
              <a:rPr lang="fi-FI" sz="2400" dirty="0"/>
              <a:t>Pääsykokeeseen ilmoittautuessa opiskelijan täytyy valita </a:t>
            </a:r>
            <a:r>
              <a:rPr lang="fi-FI" sz="2400" b="1" dirty="0"/>
              <a:t>yksi </a:t>
            </a:r>
            <a:r>
              <a:rPr lang="fi-FI" sz="2400" dirty="0"/>
              <a:t>väylä tarjolla olevista vaihtoehdoista.</a:t>
            </a:r>
          </a:p>
          <a:p>
            <a:r>
              <a:rPr lang="fi-FI" sz="2400" dirty="0"/>
              <a:t>Ilmoittautumisen yhteydessä yhteisväylissä valitaan myös alustavasti kiinnostava tutkinto-ohjelma (esimerkiksi tradenomiväylässä Liiketalous vai Pk-yrittäjyys-tutkinto.)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1170371-75F8-C442-1583-636F5BAF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4204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477BAE-550F-0013-792E-5351F42A5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181"/>
            <a:ext cx="10515600" cy="4068279"/>
          </a:xfrm>
        </p:spPr>
        <p:txBody>
          <a:bodyPr>
            <a:normAutofit fontScale="85000" lnSpcReduction="20000"/>
          </a:bodyPr>
          <a:lstStyle/>
          <a:p>
            <a:r>
              <a:rPr lang="fi-FI" sz="3200" b="0" i="0" dirty="0">
                <a:solidFill>
                  <a:srgbClr val="0A0A0A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Väyläilmoittautumisen jälkeen opiskelija </a:t>
            </a:r>
            <a:r>
              <a:rPr lang="fi-FI" sz="32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saa toisen asteen oppilaitoksen sähköpostiin aloitusviestin, jonk</a:t>
            </a:r>
            <a:r>
              <a:rPr lang="fi-FI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 avulla he pääsevät suorittamaan pääsykoe-opintojaksoa </a:t>
            </a:r>
            <a:r>
              <a:rPr lang="fi-FI" sz="32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SeAMKin</a:t>
            </a:r>
            <a:r>
              <a:rPr lang="fi-FI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Moodlessa. Pääsykoe suoritetaan itsenäisesti.</a:t>
            </a:r>
            <a:endParaRPr lang="fi-FI" sz="3200" b="0" i="0" dirty="0">
              <a:solidFill>
                <a:srgbClr val="0A0A0A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fi-FI" sz="3200" b="0" i="0" dirty="0">
                <a:solidFill>
                  <a:srgbClr val="0A0A0A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Pääsykoe-opintojakso (Korkeakouluopiskelu ja urasuunnittelu) on laajuudeltaan 2 opintopistettä ja ajoittuu ensi keväälle 4.3.-15.4.2024. </a:t>
            </a:r>
          </a:p>
          <a:p>
            <a:r>
              <a:rPr lang="fi-FI" sz="3200" b="0" i="0" dirty="0">
                <a:solidFill>
                  <a:srgbClr val="0A0A0A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Väyläpääsykoe-opintojakson hyväksytyn suorituksen jälkeen opiskelija saa tiedon pääsystä väyläopintoihin toukokuun aikana, ja voi aloittaa väyläopinnoissa</a:t>
            </a:r>
            <a:r>
              <a:rPr lang="fi-FI" sz="3200" dirty="0">
                <a:solidFill>
                  <a:srgbClr val="0A0A0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i-FI" sz="3200" b="0" i="0" dirty="0">
                <a:solidFill>
                  <a:srgbClr val="0A0A0A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syyslukukaudella 2024.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3CCF680-C2D9-18A3-A096-FAA020F25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20DFEBB-1044-41E0-9EC1-16C0A60F8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628"/>
            <a:ext cx="10515600" cy="1214060"/>
          </a:xfrm>
        </p:spPr>
        <p:txBody>
          <a:bodyPr/>
          <a:lstStyle/>
          <a:p>
            <a:r>
              <a:rPr lang="fi-FI" dirty="0"/>
              <a:t>Väyläpääsykoe-opintojakso</a:t>
            </a:r>
          </a:p>
        </p:txBody>
      </p:sp>
    </p:spTree>
    <p:extLst>
      <p:ext uri="{BB962C8B-B14F-4D97-AF65-F5344CB8AC3E}">
        <p14:creationId xmlns:p14="http://schemas.microsoft.com/office/powerpoint/2010/main" val="1383164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0ED839-3124-A552-51FA-61B80D5E6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Opiskelu väyläopinnoissa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D08EADE-CC32-0F38-8A78-B29CA4129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068279"/>
          </a:xfrm>
        </p:spPr>
        <p:txBody>
          <a:bodyPr>
            <a:normAutofit fontScale="55000" lnSpcReduction="20000"/>
          </a:bodyPr>
          <a:lstStyle/>
          <a:p>
            <a:pPr marL="356870" lvl="1" indent="-356870"/>
            <a:r>
              <a:rPr lang="fi-FI" sz="3500" dirty="0">
                <a:solidFill>
                  <a:srgbClr val="1E1E1E"/>
                </a:solidFill>
                <a:latin typeface="Calibri"/>
                <a:cs typeface="Times New Roman"/>
              </a:rPr>
              <a:t>Opinnot tarjotaan pääsääntöisesti itsenäisesti suoritettavina verkko-opintoina.</a:t>
            </a:r>
          </a:p>
          <a:p>
            <a:pPr marL="356870" lvl="1" indent="-356870"/>
            <a:r>
              <a:rPr lang="fi-FI" sz="3500" dirty="0">
                <a:solidFill>
                  <a:srgbClr val="1E1E1E"/>
                </a:solidFill>
                <a:latin typeface="Calibri"/>
                <a:cs typeface="Times New Roman"/>
              </a:rPr>
              <a:t>Opiskelija aktivoi </a:t>
            </a:r>
            <a:r>
              <a:rPr lang="fi-FI" sz="3500" dirty="0" err="1">
                <a:solidFill>
                  <a:srgbClr val="1E1E1E"/>
                </a:solidFill>
                <a:latin typeface="Calibri"/>
                <a:cs typeface="Times New Roman"/>
              </a:rPr>
              <a:t>SeAMKin</a:t>
            </a:r>
            <a:r>
              <a:rPr lang="fi-FI" sz="3500" dirty="0">
                <a:solidFill>
                  <a:srgbClr val="1E1E1E"/>
                </a:solidFill>
                <a:latin typeface="Calibri"/>
                <a:cs typeface="Times New Roman"/>
              </a:rPr>
              <a:t> tunnukset ja ottaa </a:t>
            </a:r>
            <a:r>
              <a:rPr lang="fi-FI" sz="3500" dirty="0" err="1">
                <a:solidFill>
                  <a:srgbClr val="1E1E1E"/>
                </a:solidFill>
                <a:latin typeface="Calibri"/>
                <a:cs typeface="Times New Roman"/>
              </a:rPr>
              <a:t>SeAMKin</a:t>
            </a:r>
            <a:r>
              <a:rPr lang="fi-FI" sz="3500" dirty="0">
                <a:solidFill>
                  <a:srgbClr val="1E1E1E"/>
                </a:solidFill>
                <a:latin typeface="Calibri"/>
                <a:cs typeface="Times New Roman"/>
              </a:rPr>
              <a:t> sähköpostin käyttöönsä. Opiskelijat saavat tervetuloviestin mukana ohjeet tunnusten aktivointiin ja järjestelmien käyttöön. Orientaatioinfossa neuvotaan opiskelijoita korkeakouluopiskelussa ja esimerkiksi opintojen todentamisessa.</a:t>
            </a:r>
          </a:p>
          <a:p>
            <a:pPr marL="356870" lvl="1" indent="-356870"/>
            <a:r>
              <a:rPr lang="fi-FI" sz="3500" dirty="0" err="1">
                <a:solidFill>
                  <a:srgbClr val="1E1E1E"/>
                </a:solidFill>
                <a:latin typeface="Calibri"/>
                <a:cs typeface="Times New Roman"/>
              </a:rPr>
              <a:t>SeAMKin</a:t>
            </a:r>
            <a:r>
              <a:rPr lang="fi-FI" sz="3500" dirty="0">
                <a:solidFill>
                  <a:srgbClr val="1E1E1E"/>
                </a:solidFill>
                <a:latin typeface="Calibri"/>
                <a:cs typeface="Times New Roman"/>
              </a:rPr>
              <a:t> opinto-ohjaaja lähettää opiskelijalle henkilökohtaisen opintosuunnitelman eli </a:t>
            </a:r>
            <a:r>
              <a:rPr lang="fi-FI" sz="3500" dirty="0" err="1">
                <a:solidFill>
                  <a:srgbClr val="1E1E1E"/>
                </a:solidFill>
                <a:latin typeface="Calibri"/>
                <a:cs typeface="Times New Roman"/>
              </a:rPr>
              <a:t>HOPSin</a:t>
            </a:r>
            <a:r>
              <a:rPr lang="fi-FI" sz="3500" dirty="0">
                <a:solidFill>
                  <a:srgbClr val="1E1E1E"/>
                </a:solidFill>
                <a:latin typeface="Calibri"/>
                <a:cs typeface="Times New Roman"/>
              </a:rPr>
              <a:t>.</a:t>
            </a:r>
          </a:p>
          <a:p>
            <a:pPr marL="356870" lvl="1" indent="-356870"/>
            <a:r>
              <a:rPr lang="fi-FI" sz="3500" dirty="0">
                <a:solidFill>
                  <a:srgbClr val="1E1E1E"/>
                </a:solidFill>
                <a:latin typeface="Calibri"/>
                <a:cs typeface="Times New Roman"/>
              </a:rPr>
              <a:t>Väyläopetussuunnitelmat julkaistaan </a:t>
            </a:r>
            <a:r>
              <a:rPr lang="fi-FI" sz="3500" dirty="0" err="1">
                <a:solidFill>
                  <a:srgbClr val="1E1E1E"/>
                </a:solidFill>
                <a:latin typeface="Calibri"/>
                <a:cs typeface="Times New Roman"/>
              </a:rPr>
              <a:t>SeAMKin</a:t>
            </a:r>
            <a:r>
              <a:rPr lang="fi-FI" sz="3500" dirty="0">
                <a:solidFill>
                  <a:srgbClr val="1E1E1E"/>
                </a:solidFill>
                <a:latin typeface="Calibri"/>
                <a:cs typeface="Times New Roman"/>
              </a:rPr>
              <a:t> verkkosivustolla </a:t>
            </a:r>
            <a:r>
              <a:rPr lang="fi-FI" sz="3500" dirty="0">
                <a:solidFill>
                  <a:schemeClr val="accent5">
                    <a:lumMod val="75000"/>
                  </a:schemeClr>
                </a:solidFill>
                <a:latin typeface="Calibri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Toisen asteen väyläopinnot | SeAMK</a:t>
            </a:r>
            <a:r>
              <a:rPr lang="fi-FI" sz="3500" dirty="0">
                <a:solidFill>
                  <a:schemeClr val="accent5">
                    <a:lumMod val="75000"/>
                  </a:schemeClr>
                </a:solidFill>
                <a:latin typeface="Calibri"/>
                <a:cs typeface="Times New Roman"/>
              </a:rPr>
              <a:t> </a:t>
            </a:r>
            <a:r>
              <a:rPr lang="fi-FI" sz="3500" dirty="0">
                <a:solidFill>
                  <a:srgbClr val="1E1E1E"/>
                </a:solidFill>
                <a:latin typeface="Calibri"/>
                <a:cs typeface="Times New Roman"/>
              </a:rPr>
              <a:t>(</a:t>
            </a:r>
            <a:r>
              <a:rPr lang="fi-FI" sz="3500" dirty="0" err="1">
                <a:solidFill>
                  <a:srgbClr val="1E1E1E"/>
                </a:solidFill>
                <a:latin typeface="Calibri"/>
                <a:cs typeface="Times New Roman"/>
              </a:rPr>
              <a:t>Huom</a:t>
            </a:r>
            <a:r>
              <a:rPr lang="fi-FI" sz="3500" dirty="0">
                <a:solidFill>
                  <a:srgbClr val="1E1E1E"/>
                </a:solidFill>
                <a:latin typeface="Calibri"/>
                <a:cs typeface="Times New Roman"/>
              </a:rPr>
              <a:t>! Uudet opetussuunnitelmat julkaistaan helmikuussa).</a:t>
            </a:r>
          </a:p>
          <a:p>
            <a:pPr marL="356870" lvl="1" indent="-356870"/>
            <a:r>
              <a:rPr lang="fi-FI" sz="35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Väyläo</a:t>
            </a:r>
            <a:r>
              <a:rPr lang="fi-FI" sz="3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piskelijoiden opiskeluoikeusaika on voimassa kaksi lukuvuotta pääsykoeopintojakson aloituksesta laskien (riippumatta toisen asteen tutkinnon valmistumispäivästä).</a:t>
            </a:r>
            <a:endParaRPr lang="fi-FI" sz="3500" b="1" dirty="0">
              <a:solidFill>
                <a:srgbClr val="1E1E1E"/>
              </a:solidFill>
              <a:latin typeface="Calibri"/>
              <a:cs typeface="Times New Roman"/>
            </a:endParaRPr>
          </a:p>
          <a:p>
            <a:endParaRPr lang="fi-FI" sz="24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3F09611-4D7A-950E-A40E-188D3B0FA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5261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SeAM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01751"/>
      </a:accent1>
      <a:accent2>
        <a:srgbClr val="FBAB2F"/>
      </a:accent2>
      <a:accent3>
        <a:srgbClr val="DAD9D7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36946CE9-3DF9-4D06-8B8E-B3542D56F555}" vid="{33CE344B-A141-4150-8076-3764ECAB97D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9578E5B3AD3994387975835B9ABF325" ma:contentTypeVersion="6" ma:contentTypeDescription="Luo uusi asiakirja." ma:contentTypeScope="" ma:versionID="7b1dfd99a5c242b16ca5e0fb3f25eddf">
  <xsd:schema xmlns:xsd="http://www.w3.org/2001/XMLSchema" xmlns:xs="http://www.w3.org/2001/XMLSchema" xmlns:p="http://schemas.microsoft.com/office/2006/metadata/properties" xmlns:ns2="0962d241-03fa-4d7a-bc5d-22c612ef1e31" xmlns:ns3="01147001-be4d-46a0-9e67-a2e58dca756c" targetNamespace="http://schemas.microsoft.com/office/2006/metadata/properties" ma:root="true" ma:fieldsID="d0c100c3b5689731c30fdebcd067479b" ns2:_="" ns3:_="">
    <xsd:import namespace="0962d241-03fa-4d7a-bc5d-22c612ef1e31"/>
    <xsd:import namespace="01147001-be4d-46a0-9e67-a2e58dca75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2d241-03fa-4d7a-bc5d-22c612ef1e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147001-be4d-46a0-9e67-a2e58dca756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67A0C3-ECF5-42F5-881B-097AC41C88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5AD8C1-2805-49D4-A432-ACCABCB493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62d241-03fa-4d7a-bc5d-22c612ef1e31"/>
    <ds:schemaRef ds:uri="01147001-be4d-46a0-9e67-a2e58dca75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DED48B-8517-4C8E-A0D0-11FEC71883F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SeAMK-powerpoint-pohja sininen</Template>
  <TotalTime>2924</TotalTime>
  <Words>641</Words>
  <Application>Microsoft Office PowerPoint</Application>
  <PresentationFormat>Laajakuva</PresentationFormat>
  <Paragraphs>70</Paragraphs>
  <Slides>12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Alte DIN 1451 Mittelschrift</vt:lpstr>
      <vt:lpstr>Arial</vt:lpstr>
      <vt:lpstr>Calibri</vt:lpstr>
      <vt:lpstr>Source Sans Pro</vt:lpstr>
      <vt:lpstr>Office-teema</vt:lpstr>
      <vt:lpstr>Toisen asteen  väyläopinnot: kevään 2024 ilmoittautuminen</vt:lpstr>
      <vt:lpstr>Toisen asteen väyläopinnot</vt:lpstr>
      <vt:lpstr>SeAMKin yhteistyö toisen asteen oppilaitosten kanssa</vt:lpstr>
      <vt:lpstr>Miten mukaan väylään?</vt:lpstr>
      <vt:lpstr>Kevään 2024 ilmoittautumisessa tarjolla olevat väylät</vt:lpstr>
      <vt:lpstr>Ennakkotieto: Syksyn ilmoittautumisessa tarjolla olevat väylät</vt:lpstr>
      <vt:lpstr>Tarjolla olevat väylät</vt:lpstr>
      <vt:lpstr>Väyläpääsykoe-opintojakso</vt:lpstr>
      <vt:lpstr>Opiskelu väyläopinnoissa</vt:lpstr>
      <vt:lpstr>Tutkinto-opiskelijaksi siirtyminen: Toisen asteen väylähaku</vt:lpstr>
      <vt:lpstr>Lisätiedot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Toisen asteen  väyläopinnot  - infotilaisuus</dc:title>
  <dc:creator>Rinta-Homi, Outi</dc:creator>
  <cp:lastModifiedBy>Yli-sissala Anne-maarit</cp:lastModifiedBy>
  <cp:revision>23</cp:revision>
  <dcterms:created xsi:type="dcterms:W3CDTF">2024-01-09T10:56:10Z</dcterms:created>
  <dcterms:modified xsi:type="dcterms:W3CDTF">2024-01-18T07:51:41Z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0x01010099578E5B3AD3994387975835B9ABF325</vt:lpwstr>
  </property>
</Properties>
</file>