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6" r:id="rId4"/>
    <p:sldId id="258" r:id="rId5"/>
    <p:sldId id="298" r:id="rId6"/>
    <p:sldId id="293" r:id="rId7"/>
    <p:sldId id="264" r:id="rId8"/>
    <p:sldId id="265" r:id="rId9"/>
    <p:sldId id="272" r:id="rId10"/>
    <p:sldId id="267" r:id="rId11"/>
    <p:sldId id="271" r:id="rId12"/>
    <p:sldId id="268" r:id="rId13"/>
    <p:sldId id="273" r:id="rId14"/>
    <p:sldId id="285" r:id="rId15"/>
    <p:sldId id="274" r:id="rId16"/>
    <p:sldId id="283" r:id="rId17"/>
    <p:sldId id="284" r:id="rId18"/>
    <p:sldId id="270" r:id="rId19"/>
    <p:sldId id="282" r:id="rId20"/>
    <p:sldId id="288" r:id="rId21"/>
    <p:sldId id="276" r:id="rId22"/>
    <p:sldId id="277" r:id="rId23"/>
    <p:sldId id="275" r:id="rId24"/>
    <p:sldId id="263" r:id="rId25"/>
    <p:sldId id="287" r:id="rId26"/>
    <p:sldId id="280" r:id="rId27"/>
    <p:sldId id="297" r:id="rId28"/>
    <p:sldId id="259" r:id="rId29"/>
    <p:sldId id="260" r:id="rId30"/>
    <p:sldId id="261" r:id="rId31"/>
    <p:sldId id="262" r:id="rId32"/>
    <p:sldId id="291" r:id="rId33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40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1224" y="-114"/>
      </p:cViewPr>
      <p:guideLst>
        <p:guide orient="horz" pos="2183"/>
        <p:guide pos="40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6" y="96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05247-7CF3-4297-8613-ED58E3D8B6A9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8A962B-DE85-40CD-BC37-D776A5E4EBEC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176549FB-5AA2-4756-9E92-5DEE75E58642}" type="parTrans" cxnId="{F15C3D27-6E31-4FA7-875A-C53C4C33FCAA}">
      <dgm:prSet/>
      <dgm:spPr/>
      <dgm:t>
        <a:bodyPr/>
        <a:lstStyle/>
        <a:p>
          <a:endParaRPr lang="fi-FI"/>
        </a:p>
      </dgm:t>
    </dgm:pt>
    <dgm:pt modelId="{8352409D-DC36-4EAF-9769-10DB71A50C24}" type="sibTrans" cxnId="{F15C3D27-6E31-4FA7-875A-C53C4C33FCAA}">
      <dgm:prSet/>
      <dgm:spPr/>
      <dgm:t>
        <a:bodyPr/>
        <a:lstStyle/>
        <a:p>
          <a:endParaRPr lang="fi-FI"/>
        </a:p>
      </dgm:t>
    </dgm:pt>
    <dgm:pt modelId="{4758569E-7F35-4B67-B34A-FF254C71B936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F4DEC5A4-AF54-4B7E-BCAE-2E379E6E28D6}" type="parTrans" cxnId="{7621DDEF-BAAA-4E33-9898-D4613DEEAB5B}">
      <dgm:prSet/>
      <dgm:spPr/>
      <dgm:t>
        <a:bodyPr/>
        <a:lstStyle/>
        <a:p>
          <a:endParaRPr lang="fi-FI"/>
        </a:p>
      </dgm:t>
    </dgm:pt>
    <dgm:pt modelId="{09B10450-DFA8-4BF7-9246-1FDC60F04168}" type="sibTrans" cxnId="{7621DDEF-BAAA-4E33-9898-D4613DEEAB5B}">
      <dgm:prSet/>
      <dgm:spPr/>
      <dgm:t>
        <a:bodyPr/>
        <a:lstStyle/>
        <a:p>
          <a:endParaRPr lang="fi-FI"/>
        </a:p>
      </dgm:t>
    </dgm:pt>
    <dgm:pt modelId="{23EE2DA7-E7F4-47D4-9D71-3826E871CCEA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D7CF36A4-ADB6-40F9-A304-FBC42DF25F31}" type="parTrans" cxnId="{8659464A-0F47-46F2-AB0C-346004A4FC4A}">
      <dgm:prSet/>
      <dgm:spPr/>
      <dgm:t>
        <a:bodyPr/>
        <a:lstStyle/>
        <a:p>
          <a:endParaRPr lang="fi-FI"/>
        </a:p>
      </dgm:t>
    </dgm:pt>
    <dgm:pt modelId="{C283C632-E03F-4BA5-969B-16D788EC5BE9}" type="sibTrans" cxnId="{8659464A-0F47-46F2-AB0C-346004A4FC4A}">
      <dgm:prSet/>
      <dgm:spPr/>
      <dgm:t>
        <a:bodyPr/>
        <a:lstStyle/>
        <a:p>
          <a:endParaRPr lang="fi-FI"/>
        </a:p>
      </dgm:t>
    </dgm:pt>
    <dgm:pt modelId="{7A9655CD-3479-4699-8879-458D12877028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9A3CCED6-7EF5-4ECE-A082-369471B2A608}" type="parTrans" cxnId="{1000CEF8-2931-4D74-B7E9-7F857B313751}">
      <dgm:prSet/>
      <dgm:spPr/>
      <dgm:t>
        <a:bodyPr/>
        <a:lstStyle/>
        <a:p>
          <a:endParaRPr lang="fi-FI"/>
        </a:p>
      </dgm:t>
    </dgm:pt>
    <dgm:pt modelId="{62ABE229-4D60-4F93-83C8-5BD1C8BE5788}" type="sibTrans" cxnId="{1000CEF8-2931-4D74-B7E9-7F857B313751}">
      <dgm:prSet/>
      <dgm:spPr/>
      <dgm:t>
        <a:bodyPr/>
        <a:lstStyle/>
        <a:p>
          <a:endParaRPr lang="fi-FI"/>
        </a:p>
      </dgm:t>
    </dgm:pt>
    <dgm:pt modelId="{7C171FA3-DB09-43D0-9BDF-324B6D1FE357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FCEBE013-A7DE-46EB-8B8D-0A32DE7B2340}" type="parTrans" cxnId="{47A8658D-8F06-498C-8B31-0EB9930D54C1}">
      <dgm:prSet/>
      <dgm:spPr/>
      <dgm:t>
        <a:bodyPr/>
        <a:lstStyle/>
        <a:p>
          <a:endParaRPr lang="fi-FI"/>
        </a:p>
      </dgm:t>
    </dgm:pt>
    <dgm:pt modelId="{2D98DBEC-3495-49AB-8D46-C7BB48340206}" type="sibTrans" cxnId="{47A8658D-8F06-498C-8B31-0EB9930D54C1}">
      <dgm:prSet/>
      <dgm:spPr/>
      <dgm:t>
        <a:bodyPr/>
        <a:lstStyle/>
        <a:p>
          <a:endParaRPr lang="fi-FI"/>
        </a:p>
      </dgm:t>
    </dgm:pt>
    <dgm:pt modelId="{EBDF4F19-6186-4C53-968A-21E6A94A29E5}">
      <dgm:prSet phldrT="[Teksti]"/>
      <dgm:spPr/>
      <dgm:t>
        <a:bodyPr/>
        <a:lstStyle/>
        <a:p>
          <a:endParaRPr lang="fi-FI" dirty="0"/>
        </a:p>
      </dgm:t>
    </dgm:pt>
    <dgm:pt modelId="{D17C1601-84F3-478E-A2A2-B9FE51A79C01}" type="parTrans" cxnId="{E3BB44D4-3F07-45C8-86B7-94ECC9B7A75C}">
      <dgm:prSet/>
      <dgm:spPr/>
      <dgm:t>
        <a:bodyPr/>
        <a:lstStyle/>
        <a:p>
          <a:endParaRPr lang="fi-FI"/>
        </a:p>
      </dgm:t>
    </dgm:pt>
    <dgm:pt modelId="{9027F860-C333-4BC5-B5DD-FE1B04355660}" type="sibTrans" cxnId="{E3BB44D4-3F07-45C8-86B7-94ECC9B7A75C}">
      <dgm:prSet/>
      <dgm:spPr/>
      <dgm:t>
        <a:bodyPr/>
        <a:lstStyle/>
        <a:p>
          <a:endParaRPr lang="fi-FI"/>
        </a:p>
      </dgm:t>
    </dgm:pt>
    <dgm:pt modelId="{899E658C-FEAC-4068-B9D3-2CFD6FDCD50E}" type="pres">
      <dgm:prSet presAssocID="{FE805247-7CF3-4297-8613-ED58E3D8B6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DE470DA-38EC-4876-8FDC-B075D309AADA}" type="pres">
      <dgm:prSet presAssocID="{838A962B-DE85-40CD-BC37-D776A5E4EBEC}" presName="dummy" presStyleCnt="0"/>
      <dgm:spPr/>
    </dgm:pt>
    <dgm:pt modelId="{8727C89B-3034-4AB7-9746-2D1FE1430DB6}" type="pres">
      <dgm:prSet presAssocID="{838A962B-DE85-40CD-BC37-D776A5E4EBEC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115BFD-DE67-4347-95EB-C73502BDB60F}" type="pres">
      <dgm:prSet presAssocID="{8352409D-DC36-4EAF-9769-10DB71A50C24}" presName="sibTrans" presStyleLbl="node1" presStyleIdx="0" presStyleCnt="6"/>
      <dgm:spPr/>
      <dgm:t>
        <a:bodyPr/>
        <a:lstStyle/>
        <a:p>
          <a:endParaRPr lang="fi-FI"/>
        </a:p>
      </dgm:t>
    </dgm:pt>
    <dgm:pt modelId="{E5D3989A-7C4E-4ECB-8614-03F690493511}" type="pres">
      <dgm:prSet presAssocID="{4758569E-7F35-4B67-B34A-FF254C71B936}" presName="dummy" presStyleCnt="0"/>
      <dgm:spPr/>
    </dgm:pt>
    <dgm:pt modelId="{F8A77305-181F-47A7-A1EC-355647CEBE67}" type="pres">
      <dgm:prSet presAssocID="{4758569E-7F35-4B67-B34A-FF254C71B936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0B0F64-7BC9-45B0-9458-C130A218323A}" type="pres">
      <dgm:prSet presAssocID="{09B10450-DFA8-4BF7-9246-1FDC60F04168}" presName="sibTrans" presStyleLbl="node1" presStyleIdx="1" presStyleCnt="6"/>
      <dgm:spPr/>
      <dgm:t>
        <a:bodyPr/>
        <a:lstStyle/>
        <a:p>
          <a:endParaRPr lang="fi-FI"/>
        </a:p>
      </dgm:t>
    </dgm:pt>
    <dgm:pt modelId="{F851F41A-1E6E-4EA9-9206-B620BC05B355}" type="pres">
      <dgm:prSet presAssocID="{23EE2DA7-E7F4-47D4-9D71-3826E871CCEA}" presName="dummy" presStyleCnt="0"/>
      <dgm:spPr/>
    </dgm:pt>
    <dgm:pt modelId="{731467E5-D1C9-4071-AF1E-F8C964E155A9}" type="pres">
      <dgm:prSet presAssocID="{23EE2DA7-E7F4-47D4-9D71-3826E871CCEA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1662D77-BF83-4BD1-90A2-4A127C7A877D}" type="pres">
      <dgm:prSet presAssocID="{C283C632-E03F-4BA5-969B-16D788EC5BE9}" presName="sibTrans" presStyleLbl="node1" presStyleIdx="2" presStyleCnt="6"/>
      <dgm:spPr/>
      <dgm:t>
        <a:bodyPr/>
        <a:lstStyle/>
        <a:p>
          <a:endParaRPr lang="fi-FI"/>
        </a:p>
      </dgm:t>
    </dgm:pt>
    <dgm:pt modelId="{8469B3C7-A4E0-490B-9E33-11F341E4D425}" type="pres">
      <dgm:prSet presAssocID="{7A9655CD-3479-4699-8879-458D12877028}" presName="dummy" presStyleCnt="0"/>
      <dgm:spPr/>
    </dgm:pt>
    <dgm:pt modelId="{CBC9866C-DFCF-4070-A857-A5929BAF35D2}" type="pres">
      <dgm:prSet presAssocID="{7A9655CD-3479-4699-8879-458D12877028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A9D5803-89D3-428C-877F-65BB117927D0}" type="pres">
      <dgm:prSet presAssocID="{62ABE229-4D60-4F93-83C8-5BD1C8BE5788}" presName="sibTrans" presStyleLbl="node1" presStyleIdx="3" presStyleCnt="6"/>
      <dgm:spPr/>
      <dgm:t>
        <a:bodyPr/>
        <a:lstStyle/>
        <a:p>
          <a:endParaRPr lang="fi-FI"/>
        </a:p>
      </dgm:t>
    </dgm:pt>
    <dgm:pt modelId="{96983E1E-EA1F-44E2-BC18-EF7A76D077C1}" type="pres">
      <dgm:prSet presAssocID="{EBDF4F19-6186-4C53-968A-21E6A94A29E5}" presName="dummy" presStyleCnt="0"/>
      <dgm:spPr/>
    </dgm:pt>
    <dgm:pt modelId="{A10C4160-4CB2-4ACB-A053-D8AAB9E0B005}" type="pres">
      <dgm:prSet presAssocID="{EBDF4F19-6186-4C53-968A-21E6A94A29E5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8EA01F-29B4-4739-AA3F-5A973355E4D4}" type="pres">
      <dgm:prSet presAssocID="{9027F860-C333-4BC5-B5DD-FE1B04355660}" presName="sibTrans" presStyleLbl="node1" presStyleIdx="4" presStyleCnt="6"/>
      <dgm:spPr/>
      <dgm:t>
        <a:bodyPr/>
        <a:lstStyle/>
        <a:p>
          <a:endParaRPr lang="fi-FI"/>
        </a:p>
      </dgm:t>
    </dgm:pt>
    <dgm:pt modelId="{BE4298A5-3A25-4A84-8579-CBC055B8D860}" type="pres">
      <dgm:prSet presAssocID="{7C171FA3-DB09-43D0-9BDF-324B6D1FE357}" presName="dummy" presStyleCnt="0"/>
      <dgm:spPr/>
    </dgm:pt>
    <dgm:pt modelId="{028F4739-0843-4CF0-9743-31266F227805}" type="pres">
      <dgm:prSet presAssocID="{7C171FA3-DB09-43D0-9BDF-324B6D1FE35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EBB25F-79D4-4051-B2E9-AF9352AF51EC}" type="pres">
      <dgm:prSet presAssocID="{2D98DBEC-3495-49AB-8D46-C7BB48340206}" presName="sibTrans" presStyleLbl="node1" presStyleIdx="5" presStyleCnt="6"/>
      <dgm:spPr/>
      <dgm:t>
        <a:bodyPr/>
        <a:lstStyle/>
        <a:p>
          <a:endParaRPr lang="fi-FI"/>
        </a:p>
      </dgm:t>
    </dgm:pt>
  </dgm:ptLst>
  <dgm:cxnLst>
    <dgm:cxn modelId="{47A8658D-8F06-498C-8B31-0EB9930D54C1}" srcId="{FE805247-7CF3-4297-8613-ED58E3D8B6A9}" destId="{7C171FA3-DB09-43D0-9BDF-324B6D1FE357}" srcOrd="5" destOrd="0" parTransId="{FCEBE013-A7DE-46EB-8B8D-0A32DE7B2340}" sibTransId="{2D98DBEC-3495-49AB-8D46-C7BB48340206}"/>
    <dgm:cxn modelId="{3FBF9D3A-D614-4A94-B5F0-26F049ED261C}" type="presOf" srcId="{4758569E-7F35-4B67-B34A-FF254C71B936}" destId="{F8A77305-181F-47A7-A1EC-355647CEBE67}" srcOrd="0" destOrd="0" presId="urn:microsoft.com/office/officeart/2005/8/layout/cycle1"/>
    <dgm:cxn modelId="{37DC53A0-3B6F-4C2A-9AC7-7CD110840630}" type="presOf" srcId="{2D98DBEC-3495-49AB-8D46-C7BB48340206}" destId="{0DEBB25F-79D4-4051-B2E9-AF9352AF51EC}" srcOrd="0" destOrd="0" presId="urn:microsoft.com/office/officeart/2005/8/layout/cycle1"/>
    <dgm:cxn modelId="{1000CEF8-2931-4D74-B7E9-7F857B313751}" srcId="{FE805247-7CF3-4297-8613-ED58E3D8B6A9}" destId="{7A9655CD-3479-4699-8879-458D12877028}" srcOrd="3" destOrd="0" parTransId="{9A3CCED6-7EF5-4ECE-A082-369471B2A608}" sibTransId="{62ABE229-4D60-4F93-83C8-5BD1C8BE5788}"/>
    <dgm:cxn modelId="{14A0E9A8-1A7D-4885-AB15-BD2E6107A6FF}" type="presOf" srcId="{838A962B-DE85-40CD-BC37-D776A5E4EBEC}" destId="{8727C89B-3034-4AB7-9746-2D1FE1430DB6}" srcOrd="0" destOrd="0" presId="urn:microsoft.com/office/officeart/2005/8/layout/cycle1"/>
    <dgm:cxn modelId="{5236AA91-9EB9-4CCB-BF95-F4780C92BF39}" type="presOf" srcId="{C283C632-E03F-4BA5-969B-16D788EC5BE9}" destId="{41662D77-BF83-4BD1-90A2-4A127C7A877D}" srcOrd="0" destOrd="0" presId="urn:microsoft.com/office/officeart/2005/8/layout/cycle1"/>
    <dgm:cxn modelId="{37DBE95A-42C5-4361-B10C-E715F4D934FE}" type="presOf" srcId="{7A9655CD-3479-4699-8879-458D12877028}" destId="{CBC9866C-DFCF-4070-A857-A5929BAF35D2}" srcOrd="0" destOrd="0" presId="urn:microsoft.com/office/officeart/2005/8/layout/cycle1"/>
    <dgm:cxn modelId="{7621DDEF-BAAA-4E33-9898-D4613DEEAB5B}" srcId="{FE805247-7CF3-4297-8613-ED58E3D8B6A9}" destId="{4758569E-7F35-4B67-B34A-FF254C71B936}" srcOrd="1" destOrd="0" parTransId="{F4DEC5A4-AF54-4B7E-BCAE-2E379E6E28D6}" sibTransId="{09B10450-DFA8-4BF7-9246-1FDC60F04168}"/>
    <dgm:cxn modelId="{3EF0E389-60CB-464F-A54F-AACDBC0B4894}" type="presOf" srcId="{62ABE229-4D60-4F93-83C8-5BD1C8BE5788}" destId="{BA9D5803-89D3-428C-877F-65BB117927D0}" srcOrd="0" destOrd="0" presId="urn:microsoft.com/office/officeart/2005/8/layout/cycle1"/>
    <dgm:cxn modelId="{84B2FCDF-162C-414B-9ED3-A1C83570946E}" type="presOf" srcId="{9027F860-C333-4BC5-B5DD-FE1B04355660}" destId="{C58EA01F-29B4-4739-AA3F-5A973355E4D4}" srcOrd="0" destOrd="0" presId="urn:microsoft.com/office/officeart/2005/8/layout/cycle1"/>
    <dgm:cxn modelId="{64C9A484-2841-43CA-9462-E021DDBA50D4}" type="presOf" srcId="{FE805247-7CF3-4297-8613-ED58E3D8B6A9}" destId="{899E658C-FEAC-4068-B9D3-2CFD6FDCD50E}" srcOrd="0" destOrd="0" presId="urn:microsoft.com/office/officeart/2005/8/layout/cycle1"/>
    <dgm:cxn modelId="{B75A2327-F040-49C7-8C5A-B48CAAC53777}" type="presOf" srcId="{09B10450-DFA8-4BF7-9246-1FDC60F04168}" destId="{E10B0F64-7BC9-45B0-9458-C130A218323A}" srcOrd="0" destOrd="0" presId="urn:microsoft.com/office/officeart/2005/8/layout/cycle1"/>
    <dgm:cxn modelId="{68480D83-FD96-44DA-8B16-44EACF174ABB}" type="presOf" srcId="{EBDF4F19-6186-4C53-968A-21E6A94A29E5}" destId="{A10C4160-4CB2-4ACB-A053-D8AAB9E0B005}" srcOrd="0" destOrd="0" presId="urn:microsoft.com/office/officeart/2005/8/layout/cycle1"/>
    <dgm:cxn modelId="{F15C3D27-6E31-4FA7-875A-C53C4C33FCAA}" srcId="{FE805247-7CF3-4297-8613-ED58E3D8B6A9}" destId="{838A962B-DE85-40CD-BC37-D776A5E4EBEC}" srcOrd="0" destOrd="0" parTransId="{176549FB-5AA2-4756-9E92-5DEE75E58642}" sibTransId="{8352409D-DC36-4EAF-9769-10DB71A50C24}"/>
    <dgm:cxn modelId="{8659464A-0F47-46F2-AB0C-346004A4FC4A}" srcId="{FE805247-7CF3-4297-8613-ED58E3D8B6A9}" destId="{23EE2DA7-E7F4-47D4-9D71-3826E871CCEA}" srcOrd="2" destOrd="0" parTransId="{D7CF36A4-ADB6-40F9-A304-FBC42DF25F31}" sibTransId="{C283C632-E03F-4BA5-969B-16D788EC5BE9}"/>
    <dgm:cxn modelId="{45A6A52B-5150-49D9-B7BF-12C73B846367}" type="presOf" srcId="{23EE2DA7-E7F4-47D4-9D71-3826E871CCEA}" destId="{731467E5-D1C9-4071-AF1E-F8C964E155A9}" srcOrd="0" destOrd="0" presId="urn:microsoft.com/office/officeart/2005/8/layout/cycle1"/>
    <dgm:cxn modelId="{E3BB44D4-3F07-45C8-86B7-94ECC9B7A75C}" srcId="{FE805247-7CF3-4297-8613-ED58E3D8B6A9}" destId="{EBDF4F19-6186-4C53-968A-21E6A94A29E5}" srcOrd="4" destOrd="0" parTransId="{D17C1601-84F3-478E-A2A2-B9FE51A79C01}" sibTransId="{9027F860-C333-4BC5-B5DD-FE1B04355660}"/>
    <dgm:cxn modelId="{F7B2CB4E-1982-4DA6-8635-60C60966A734}" type="presOf" srcId="{8352409D-DC36-4EAF-9769-10DB71A50C24}" destId="{22115BFD-DE67-4347-95EB-C73502BDB60F}" srcOrd="0" destOrd="0" presId="urn:microsoft.com/office/officeart/2005/8/layout/cycle1"/>
    <dgm:cxn modelId="{A6570CE5-75E1-4460-942E-D924F2A66C33}" type="presOf" srcId="{7C171FA3-DB09-43D0-9BDF-324B6D1FE357}" destId="{028F4739-0843-4CF0-9743-31266F227805}" srcOrd="0" destOrd="0" presId="urn:microsoft.com/office/officeart/2005/8/layout/cycle1"/>
    <dgm:cxn modelId="{328F0B56-E6BF-4FD7-8006-569A14D07C6A}" type="presParOf" srcId="{899E658C-FEAC-4068-B9D3-2CFD6FDCD50E}" destId="{CDE470DA-38EC-4876-8FDC-B075D309AADA}" srcOrd="0" destOrd="0" presId="urn:microsoft.com/office/officeart/2005/8/layout/cycle1"/>
    <dgm:cxn modelId="{6F3CA7BC-2672-447F-B6D2-1822E2548135}" type="presParOf" srcId="{899E658C-FEAC-4068-B9D3-2CFD6FDCD50E}" destId="{8727C89B-3034-4AB7-9746-2D1FE1430DB6}" srcOrd="1" destOrd="0" presId="urn:microsoft.com/office/officeart/2005/8/layout/cycle1"/>
    <dgm:cxn modelId="{A43ACE90-6276-42E4-9CBF-11C749170964}" type="presParOf" srcId="{899E658C-FEAC-4068-B9D3-2CFD6FDCD50E}" destId="{22115BFD-DE67-4347-95EB-C73502BDB60F}" srcOrd="2" destOrd="0" presId="urn:microsoft.com/office/officeart/2005/8/layout/cycle1"/>
    <dgm:cxn modelId="{957E04D6-3AAF-4D6C-BBED-D9B76EAF110E}" type="presParOf" srcId="{899E658C-FEAC-4068-B9D3-2CFD6FDCD50E}" destId="{E5D3989A-7C4E-4ECB-8614-03F690493511}" srcOrd="3" destOrd="0" presId="urn:microsoft.com/office/officeart/2005/8/layout/cycle1"/>
    <dgm:cxn modelId="{82C3FF77-4823-430D-8CF8-CD395DFDEF72}" type="presParOf" srcId="{899E658C-FEAC-4068-B9D3-2CFD6FDCD50E}" destId="{F8A77305-181F-47A7-A1EC-355647CEBE67}" srcOrd="4" destOrd="0" presId="urn:microsoft.com/office/officeart/2005/8/layout/cycle1"/>
    <dgm:cxn modelId="{7CD573C7-1B02-4376-917A-D494E2A07600}" type="presParOf" srcId="{899E658C-FEAC-4068-B9D3-2CFD6FDCD50E}" destId="{E10B0F64-7BC9-45B0-9458-C130A218323A}" srcOrd="5" destOrd="0" presId="urn:microsoft.com/office/officeart/2005/8/layout/cycle1"/>
    <dgm:cxn modelId="{A3A99670-EC07-4831-891C-BE9A5F56C530}" type="presParOf" srcId="{899E658C-FEAC-4068-B9D3-2CFD6FDCD50E}" destId="{F851F41A-1E6E-4EA9-9206-B620BC05B355}" srcOrd="6" destOrd="0" presId="urn:microsoft.com/office/officeart/2005/8/layout/cycle1"/>
    <dgm:cxn modelId="{5A83DC1E-D556-4496-A172-93E7C9BD7012}" type="presParOf" srcId="{899E658C-FEAC-4068-B9D3-2CFD6FDCD50E}" destId="{731467E5-D1C9-4071-AF1E-F8C964E155A9}" srcOrd="7" destOrd="0" presId="urn:microsoft.com/office/officeart/2005/8/layout/cycle1"/>
    <dgm:cxn modelId="{CF180E1E-A49D-4EF3-A2FB-BF5ABC77F86C}" type="presParOf" srcId="{899E658C-FEAC-4068-B9D3-2CFD6FDCD50E}" destId="{41662D77-BF83-4BD1-90A2-4A127C7A877D}" srcOrd="8" destOrd="0" presId="urn:microsoft.com/office/officeart/2005/8/layout/cycle1"/>
    <dgm:cxn modelId="{8C516325-304D-4D6D-A940-AF544DCB980D}" type="presParOf" srcId="{899E658C-FEAC-4068-B9D3-2CFD6FDCD50E}" destId="{8469B3C7-A4E0-490B-9E33-11F341E4D425}" srcOrd="9" destOrd="0" presId="urn:microsoft.com/office/officeart/2005/8/layout/cycle1"/>
    <dgm:cxn modelId="{F3A77745-D3A0-49C5-8008-9FC1BF742BCC}" type="presParOf" srcId="{899E658C-FEAC-4068-B9D3-2CFD6FDCD50E}" destId="{CBC9866C-DFCF-4070-A857-A5929BAF35D2}" srcOrd="10" destOrd="0" presId="urn:microsoft.com/office/officeart/2005/8/layout/cycle1"/>
    <dgm:cxn modelId="{8CD4D6B9-2A87-4420-A524-43CF815C9080}" type="presParOf" srcId="{899E658C-FEAC-4068-B9D3-2CFD6FDCD50E}" destId="{BA9D5803-89D3-428C-877F-65BB117927D0}" srcOrd="11" destOrd="0" presId="urn:microsoft.com/office/officeart/2005/8/layout/cycle1"/>
    <dgm:cxn modelId="{CDE07838-038C-4C86-BD5D-E033635715AE}" type="presParOf" srcId="{899E658C-FEAC-4068-B9D3-2CFD6FDCD50E}" destId="{96983E1E-EA1F-44E2-BC18-EF7A76D077C1}" srcOrd="12" destOrd="0" presId="urn:microsoft.com/office/officeart/2005/8/layout/cycle1"/>
    <dgm:cxn modelId="{B481AD07-3E8E-4E7A-8D2B-B24E43EB9DC6}" type="presParOf" srcId="{899E658C-FEAC-4068-B9D3-2CFD6FDCD50E}" destId="{A10C4160-4CB2-4ACB-A053-D8AAB9E0B005}" srcOrd="13" destOrd="0" presId="urn:microsoft.com/office/officeart/2005/8/layout/cycle1"/>
    <dgm:cxn modelId="{2088269D-1E04-4FCA-A568-E40A2907AD48}" type="presParOf" srcId="{899E658C-FEAC-4068-B9D3-2CFD6FDCD50E}" destId="{C58EA01F-29B4-4739-AA3F-5A973355E4D4}" srcOrd="14" destOrd="0" presId="urn:microsoft.com/office/officeart/2005/8/layout/cycle1"/>
    <dgm:cxn modelId="{FA529DEC-3BD6-4BA4-B789-8239C18FA896}" type="presParOf" srcId="{899E658C-FEAC-4068-B9D3-2CFD6FDCD50E}" destId="{BE4298A5-3A25-4A84-8579-CBC055B8D860}" srcOrd="15" destOrd="0" presId="urn:microsoft.com/office/officeart/2005/8/layout/cycle1"/>
    <dgm:cxn modelId="{074E2BBB-AAF9-4EDB-833D-580434C0333B}" type="presParOf" srcId="{899E658C-FEAC-4068-B9D3-2CFD6FDCD50E}" destId="{028F4739-0843-4CF0-9743-31266F227805}" srcOrd="16" destOrd="0" presId="urn:microsoft.com/office/officeart/2005/8/layout/cycle1"/>
    <dgm:cxn modelId="{54713911-D8B3-42D1-AD0D-CAB6438487AC}" type="presParOf" srcId="{899E658C-FEAC-4068-B9D3-2CFD6FDCD50E}" destId="{0DEBB25F-79D4-4051-B2E9-AF9352AF51E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7C6D5-A976-4AB1-9934-0A9DE6AEE5F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710F363-5E81-4E1F-97E3-75DA102C619C}">
      <dgm:prSet phldrT="[Teksti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25 ammatti-korkeakoulua</a:t>
          </a:r>
        </a:p>
      </dgm:t>
    </dgm:pt>
    <dgm:pt modelId="{0F31FAC7-945C-4951-B0D6-E64F736A9537}" type="parTrans" cxnId="{65669089-A374-4BCD-A399-F9F71A9302DA}">
      <dgm:prSet/>
      <dgm:spPr/>
      <dgm:t>
        <a:bodyPr/>
        <a:lstStyle/>
        <a:p>
          <a:endParaRPr lang="fi-FI"/>
        </a:p>
      </dgm:t>
    </dgm:pt>
    <dgm:pt modelId="{65C06612-E661-4CF7-915F-7BCA44E1DA32}" type="sibTrans" cxnId="{65669089-A374-4BCD-A399-F9F71A9302DA}">
      <dgm:prSet/>
      <dgm:spPr/>
      <dgm:t>
        <a:bodyPr/>
        <a:lstStyle/>
        <a:p>
          <a:endParaRPr lang="fi-FI"/>
        </a:p>
      </dgm:t>
    </dgm:pt>
    <dgm:pt modelId="{4C99774C-73FA-44F2-A442-A6A011C6E655}">
      <dgm:prSet phldrT="[Teksti]" custT="1"/>
      <dgm:spPr>
        <a:solidFill>
          <a:schemeClr val="accent1">
            <a:lumMod val="60000"/>
            <a:lumOff val="40000"/>
            <a:alpha val="90000"/>
          </a:schemeClr>
        </a:solidFill>
        <a:ln w="19050"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fi-FI" sz="1600" b="1" dirty="0"/>
            <a:t>ammattikorkeakoulututkinto 210 tai 240 tai 270 opintopistettä</a:t>
          </a:r>
        </a:p>
      </dgm:t>
    </dgm:pt>
    <dgm:pt modelId="{CD22F1CB-924F-4000-BB87-DD331C3E4E1E}" type="parTrans" cxnId="{38958D6A-C24D-4F8F-B1A1-985C30DDF4FB}">
      <dgm:prSet/>
      <dgm:spPr/>
      <dgm:t>
        <a:bodyPr/>
        <a:lstStyle/>
        <a:p>
          <a:endParaRPr lang="fi-FI"/>
        </a:p>
      </dgm:t>
    </dgm:pt>
    <dgm:pt modelId="{C09EDB11-1FD4-4DC4-85F7-455BC3E852A7}" type="sibTrans" cxnId="{38958D6A-C24D-4F8F-B1A1-985C30DDF4FB}">
      <dgm:prSet/>
      <dgm:spPr/>
      <dgm:t>
        <a:bodyPr/>
        <a:lstStyle/>
        <a:p>
          <a:endParaRPr lang="fi-FI"/>
        </a:p>
      </dgm:t>
    </dgm:pt>
    <dgm:pt modelId="{1F50DEDF-B017-4891-A8DE-C9722D89C8BC}">
      <dgm:prSet phldrT="[Teksti]" custT="1"/>
      <dgm:spPr>
        <a:solidFill>
          <a:schemeClr val="accent1">
            <a:lumMod val="60000"/>
            <a:lumOff val="40000"/>
            <a:alpha val="90000"/>
          </a:schemeClr>
        </a:solidFill>
        <a:ln w="19050"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fi-FI" sz="1600" b="1" dirty="0"/>
            <a:t>ylempi ammatti-korkeakoulututkinto 60 tai 90 opistopistettä</a:t>
          </a:r>
        </a:p>
      </dgm:t>
    </dgm:pt>
    <dgm:pt modelId="{90878D66-B8C8-4557-8DAB-831356E0AF64}" type="parTrans" cxnId="{8925FFC9-A5BB-484B-A6A4-F750D5642F90}">
      <dgm:prSet/>
      <dgm:spPr/>
      <dgm:t>
        <a:bodyPr/>
        <a:lstStyle/>
        <a:p>
          <a:endParaRPr lang="fi-FI"/>
        </a:p>
      </dgm:t>
    </dgm:pt>
    <dgm:pt modelId="{6FDFF888-E1D3-4876-B722-A19A881D5481}" type="sibTrans" cxnId="{8925FFC9-A5BB-484B-A6A4-F750D5642F90}">
      <dgm:prSet/>
      <dgm:spPr/>
      <dgm:t>
        <a:bodyPr/>
        <a:lstStyle/>
        <a:p>
          <a:endParaRPr lang="fi-FI"/>
        </a:p>
      </dgm:t>
    </dgm:pt>
    <dgm:pt modelId="{61EE9070-09D4-4D7C-A1D9-B3CF2A5C63BD}">
      <dgm:prSet phldrT="[Teksti]"/>
      <dgm:spPr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13 yliopistoa + maanpuolustus-korkeakoulu</a:t>
          </a:r>
        </a:p>
      </dgm:t>
    </dgm:pt>
    <dgm:pt modelId="{47EDF39C-E202-4263-AB63-7EA032459F5C}" type="parTrans" cxnId="{F3E3428B-CA29-471B-AEF8-649284AB3843}">
      <dgm:prSet/>
      <dgm:spPr/>
      <dgm:t>
        <a:bodyPr/>
        <a:lstStyle/>
        <a:p>
          <a:endParaRPr lang="fi-FI"/>
        </a:p>
      </dgm:t>
    </dgm:pt>
    <dgm:pt modelId="{D09386A4-A00C-4F09-B119-E61ACD003F66}" type="sibTrans" cxnId="{F3E3428B-CA29-471B-AEF8-649284AB3843}">
      <dgm:prSet/>
      <dgm:spPr/>
      <dgm:t>
        <a:bodyPr/>
        <a:lstStyle/>
        <a:p>
          <a:endParaRPr lang="fi-FI"/>
        </a:p>
      </dgm:t>
    </dgm:pt>
    <dgm:pt modelId="{89014B05-E0DE-481E-84F0-57D6A0FF2DCB}">
      <dgm:prSet phldrT="[Teksti]"/>
      <dgm:spPr>
        <a:solidFill>
          <a:srgbClr val="9999FF">
            <a:alpha val="90000"/>
          </a:srgbClr>
        </a:solidFill>
        <a:ln w="19050">
          <a:solidFill>
            <a:srgbClr val="9966FF">
              <a:alpha val="90000"/>
            </a:srgbClr>
          </a:solidFill>
        </a:ln>
      </dgm:spPr>
      <dgm:t>
        <a:bodyPr/>
        <a:lstStyle/>
        <a:p>
          <a:r>
            <a:rPr lang="fi-FI" b="1" dirty="0"/>
            <a:t>alempi korkeakoulututkinto (kandidaatti) yleensä 180 op</a:t>
          </a:r>
        </a:p>
      </dgm:t>
    </dgm:pt>
    <dgm:pt modelId="{EFBAECD4-6A67-4C9A-A024-DE8752BCC800}" type="parTrans" cxnId="{2971693B-600C-4CD9-ABCD-AB328C655BED}">
      <dgm:prSet/>
      <dgm:spPr/>
      <dgm:t>
        <a:bodyPr/>
        <a:lstStyle/>
        <a:p>
          <a:endParaRPr lang="fi-FI"/>
        </a:p>
      </dgm:t>
    </dgm:pt>
    <dgm:pt modelId="{33B28DDC-4657-4058-8534-C046E634A2E8}" type="sibTrans" cxnId="{2971693B-600C-4CD9-ABCD-AB328C655BED}">
      <dgm:prSet/>
      <dgm:spPr/>
      <dgm:t>
        <a:bodyPr/>
        <a:lstStyle/>
        <a:p>
          <a:endParaRPr lang="fi-FI"/>
        </a:p>
      </dgm:t>
    </dgm:pt>
    <dgm:pt modelId="{1D2BF5CF-0B58-4E51-8690-809386129FA9}">
      <dgm:prSet phldrT="[Teksti]"/>
      <dgm:spPr>
        <a:solidFill>
          <a:srgbClr val="9999FF">
            <a:alpha val="90000"/>
          </a:srgbClr>
        </a:solidFill>
        <a:ln w="19050">
          <a:solidFill>
            <a:srgbClr val="9966FF">
              <a:alpha val="90000"/>
            </a:srgbClr>
          </a:solidFill>
        </a:ln>
      </dgm:spPr>
      <dgm:t>
        <a:bodyPr/>
        <a:lstStyle/>
        <a:p>
          <a:r>
            <a:rPr lang="fi-FI" b="1" dirty="0"/>
            <a:t>ylempi korkeakoulututkinto (maisteri) yleensä 120 op</a:t>
          </a:r>
        </a:p>
      </dgm:t>
    </dgm:pt>
    <dgm:pt modelId="{7C641CC3-993A-4C49-B9B8-D89E9572AF2C}" type="parTrans" cxnId="{B870A075-6D11-4D75-BD6E-610E610AE40B}">
      <dgm:prSet/>
      <dgm:spPr/>
      <dgm:t>
        <a:bodyPr/>
        <a:lstStyle/>
        <a:p>
          <a:endParaRPr lang="fi-FI"/>
        </a:p>
      </dgm:t>
    </dgm:pt>
    <dgm:pt modelId="{BA6D35C0-1F90-483A-90FB-EF7E637AD542}" type="sibTrans" cxnId="{B870A075-6D11-4D75-BD6E-610E610AE40B}">
      <dgm:prSet/>
      <dgm:spPr/>
      <dgm:t>
        <a:bodyPr/>
        <a:lstStyle/>
        <a:p>
          <a:endParaRPr lang="fi-FI"/>
        </a:p>
      </dgm:t>
    </dgm:pt>
    <dgm:pt modelId="{1205B856-28FD-4182-906A-FFC1D86B057A}">
      <dgm:prSet phldrT="[Teksti]"/>
      <dgm:spPr>
        <a:solidFill>
          <a:srgbClr val="9999FF">
            <a:alpha val="90000"/>
          </a:srgbClr>
        </a:solidFill>
        <a:ln w="19050">
          <a:solidFill>
            <a:srgbClr val="9966FF">
              <a:alpha val="90000"/>
            </a:srgbClr>
          </a:solidFill>
        </a:ln>
      </dgm:spPr>
      <dgm:t>
        <a:bodyPr/>
        <a:lstStyle/>
        <a:p>
          <a:r>
            <a:rPr lang="fi-FI" b="1" dirty="0"/>
            <a:t>jatkotutkinnot (lisensiaatti , tohtori)</a:t>
          </a:r>
        </a:p>
      </dgm:t>
    </dgm:pt>
    <dgm:pt modelId="{055EB7AD-8CEA-4A65-A2A3-6AFFDDE34F64}" type="parTrans" cxnId="{B62EAC2F-65EC-4CD0-98D1-1E3A17CCE366}">
      <dgm:prSet/>
      <dgm:spPr/>
      <dgm:t>
        <a:bodyPr/>
        <a:lstStyle/>
        <a:p>
          <a:endParaRPr lang="fi-FI"/>
        </a:p>
      </dgm:t>
    </dgm:pt>
    <dgm:pt modelId="{A78F15E5-AB75-4DC3-ACF1-BEE84D46D94C}" type="sibTrans" cxnId="{B62EAC2F-65EC-4CD0-98D1-1E3A17CCE366}">
      <dgm:prSet/>
      <dgm:spPr/>
      <dgm:t>
        <a:bodyPr/>
        <a:lstStyle/>
        <a:p>
          <a:endParaRPr lang="fi-FI"/>
        </a:p>
      </dgm:t>
    </dgm:pt>
    <dgm:pt modelId="{8EFA10FB-DFA3-4161-BF90-7347C0C767BD}" type="pres">
      <dgm:prSet presAssocID="{CCF7C6D5-A976-4AB1-9934-0A9DE6AEE5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D095FBDC-24FA-49BD-85CE-FA812A5E80E4}" type="pres">
      <dgm:prSet presAssocID="{F710F363-5E81-4E1F-97E3-75DA102C619C}" presName="linNode" presStyleCnt="0"/>
      <dgm:spPr/>
    </dgm:pt>
    <dgm:pt modelId="{E3DCCFEC-DBFB-4237-A5F8-06D2080C4D59}" type="pres">
      <dgm:prSet presAssocID="{F710F363-5E81-4E1F-97E3-75DA102C619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AD07F8-28CF-44CD-B3D4-70684DAFB49D}" type="pres">
      <dgm:prSet presAssocID="{F710F363-5E81-4E1F-97E3-75DA102C619C}" presName="childShp" presStyleLbl="bgAccFollowNode1" presStyleIdx="0" presStyleCnt="2" custScaleY="102480" custLinFactNeighborX="-679" custLinFactNeighborY="132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B67058C-10B7-41B8-9C99-AD0526984B5A}" type="pres">
      <dgm:prSet presAssocID="{65C06612-E661-4CF7-915F-7BCA44E1DA32}" presName="spacing" presStyleCnt="0"/>
      <dgm:spPr/>
    </dgm:pt>
    <dgm:pt modelId="{BEFEDEAE-72B6-4EA5-AEF4-6303C0660D19}" type="pres">
      <dgm:prSet presAssocID="{61EE9070-09D4-4D7C-A1D9-B3CF2A5C63BD}" presName="linNode" presStyleCnt="0"/>
      <dgm:spPr/>
    </dgm:pt>
    <dgm:pt modelId="{C8AB31BA-BA05-4875-B55F-8B1078C1B5A5}" type="pres">
      <dgm:prSet presAssocID="{61EE9070-09D4-4D7C-A1D9-B3CF2A5C63B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831053F-AB98-42F4-B355-8D94A4BD01E9}" type="pres">
      <dgm:prSet presAssocID="{61EE9070-09D4-4D7C-A1D9-B3CF2A5C63B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5C86B07-1C50-4625-8FAE-74A12AF8B8A1}" type="presOf" srcId="{4C99774C-73FA-44F2-A442-A6A011C6E655}" destId="{8CAD07F8-28CF-44CD-B3D4-70684DAFB49D}" srcOrd="0" destOrd="0" presId="urn:microsoft.com/office/officeart/2005/8/layout/vList6"/>
    <dgm:cxn modelId="{F3E3428B-CA29-471B-AEF8-649284AB3843}" srcId="{CCF7C6D5-A976-4AB1-9934-0A9DE6AEE5F5}" destId="{61EE9070-09D4-4D7C-A1D9-B3CF2A5C63BD}" srcOrd="1" destOrd="0" parTransId="{47EDF39C-E202-4263-AB63-7EA032459F5C}" sibTransId="{D09386A4-A00C-4F09-B119-E61ACD003F66}"/>
    <dgm:cxn modelId="{65669089-A374-4BCD-A399-F9F71A9302DA}" srcId="{CCF7C6D5-A976-4AB1-9934-0A9DE6AEE5F5}" destId="{F710F363-5E81-4E1F-97E3-75DA102C619C}" srcOrd="0" destOrd="0" parTransId="{0F31FAC7-945C-4951-B0D6-E64F736A9537}" sibTransId="{65C06612-E661-4CF7-915F-7BCA44E1DA32}"/>
    <dgm:cxn modelId="{409DCAA9-90D8-40ED-A6CE-306A6790EB03}" type="presOf" srcId="{F710F363-5E81-4E1F-97E3-75DA102C619C}" destId="{E3DCCFEC-DBFB-4237-A5F8-06D2080C4D59}" srcOrd="0" destOrd="0" presId="urn:microsoft.com/office/officeart/2005/8/layout/vList6"/>
    <dgm:cxn modelId="{38958D6A-C24D-4F8F-B1A1-985C30DDF4FB}" srcId="{F710F363-5E81-4E1F-97E3-75DA102C619C}" destId="{4C99774C-73FA-44F2-A442-A6A011C6E655}" srcOrd="0" destOrd="0" parTransId="{CD22F1CB-924F-4000-BB87-DD331C3E4E1E}" sibTransId="{C09EDB11-1FD4-4DC4-85F7-455BC3E852A7}"/>
    <dgm:cxn modelId="{2971693B-600C-4CD9-ABCD-AB328C655BED}" srcId="{61EE9070-09D4-4D7C-A1D9-B3CF2A5C63BD}" destId="{89014B05-E0DE-481E-84F0-57D6A0FF2DCB}" srcOrd="0" destOrd="0" parTransId="{EFBAECD4-6A67-4C9A-A024-DE8752BCC800}" sibTransId="{33B28DDC-4657-4058-8534-C046E634A2E8}"/>
    <dgm:cxn modelId="{B870A075-6D11-4D75-BD6E-610E610AE40B}" srcId="{61EE9070-09D4-4D7C-A1D9-B3CF2A5C63BD}" destId="{1D2BF5CF-0B58-4E51-8690-809386129FA9}" srcOrd="1" destOrd="0" parTransId="{7C641CC3-993A-4C49-B9B8-D89E9572AF2C}" sibTransId="{BA6D35C0-1F90-483A-90FB-EF7E637AD542}"/>
    <dgm:cxn modelId="{C9A29271-EE10-4570-AAA4-8C34A49CC1F3}" type="presOf" srcId="{CCF7C6D5-A976-4AB1-9934-0A9DE6AEE5F5}" destId="{8EFA10FB-DFA3-4161-BF90-7347C0C767BD}" srcOrd="0" destOrd="0" presId="urn:microsoft.com/office/officeart/2005/8/layout/vList6"/>
    <dgm:cxn modelId="{B62EAC2F-65EC-4CD0-98D1-1E3A17CCE366}" srcId="{61EE9070-09D4-4D7C-A1D9-B3CF2A5C63BD}" destId="{1205B856-28FD-4182-906A-FFC1D86B057A}" srcOrd="2" destOrd="0" parTransId="{055EB7AD-8CEA-4A65-A2A3-6AFFDDE34F64}" sibTransId="{A78F15E5-AB75-4DC3-ACF1-BEE84D46D94C}"/>
    <dgm:cxn modelId="{FD8EFE0C-EEC3-494E-B8C5-DAB033CCD44F}" type="presOf" srcId="{1205B856-28FD-4182-906A-FFC1D86B057A}" destId="{8831053F-AB98-42F4-B355-8D94A4BD01E9}" srcOrd="0" destOrd="2" presId="urn:microsoft.com/office/officeart/2005/8/layout/vList6"/>
    <dgm:cxn modelId="{9133D7AA-AFA0-49B5-949A-3942AA10502B}" type="presOf" srcId="{61EE9070-09D4-4D7C-A1D9-B3CF2A5C63BD}" destId="{C8AB31BA-BA05-4875-B55F-8B1078C1B5A5}" srcOrd="0" destOrd="0" presId="urn:microsoft.com/office/officeart/2005/8/layout/vList6"/>
    <dgm:cxn modelId="{8925FFC9-A5BB-484B-A6A4-F750D5642F90}" srcId="{F710F363-5E81-4E1F-97E3-75DA102C619C}" destId="{1F50DEDF-B017-4891-A8DE-C9722D89C8BC}" srcOrd="1" destOrd="0" parTransId="{90878D66-B8C8-4557-8DAB-831356E0AF64}" sibTransId="{6FDFF888-E1D3-4876-B722-A19A881D5481}"/>
    <dgm:cxn modelId="{6A897D1C-34A5-4A06-AE85-25F96A246DBC}" type="presOf" srcId="{1F50DEDF-B017-4891-A8DE-C9722D89C8BC}" destId="{8CAD07F8-28CF-44CD-B3D4-70684DAFB49D}" srcOrd="0" destOrd="1" presId="urn:microsoft.com/office/officeart/2005/8/layout/vList6"/>
    <dgm:cxn modelId="{B43706C5-943F-4A71-85E9-6894337FCF79}" type="presOf" srcId="{89014B05-E0DE-481E-84F0-57D6A0FF2DCB}" destId="{8831053F-AB98-42F4-B355-8D94A4BD01E9}" srcOrd="0" destOrd="0" presId="urn:microsoft.com/office/officeart/2005/8/layout/vList6"/>
    <dgm:cxn modelId="{5332CBB5-FFFB-4152-A3AD-8C2A3868BCDA}" type="presOf" srcId="{1D2BF5CF-0B58-4E51-8690-809386129FA9}" destId="{8831053F-AB98-42F4-B355-8D94A4BD01E9}" srcOrd="0" destOrd="1" presId="urn:microsoft.com/office/officeart/2005/8/layout/vList6"/>
    <dgm:cxn modelId="{35613AEE-7072-4457-98A6-6F55FEF2A1F6}" type="presParOf" srcId="{8EFA10FB-DFA3-4161-BF90-7347C0C767BD}" destId="{D095FBDC-24FA-49BD-85CE-FA812A5E80E4}" srcOrd="0" destOrd="0" presId="urn:microsoft.com/office/officeart/2005/8/layout/vList6"/>
    <dgm:cxn modelId="{15773386-EA5D-44C5-9CC8-13062BCB2884}" type="presParOf" srcId="{D095FBDC-24FA-49BD-85CE-FA812A5E80E4}" destId="{E3DCCFEC-DBFB-4237-A5F8-06D2080C4D59}" srcOrd="0" destOrd="0" presId="urn:microsoft.com/office/officeart/2005/8/layout/vList6"/>
    <dgm:cxn modelId="{06B901FD-0DA4-4215-9F70-363361CED954}" type="presParOf" srcId="{D095FBDC-24FA-49BD-85CE-FA812A5E80E4}" destId="{8CAD07F8-28CF-44CD-B3D4-70684DAFB49D}" srcOrd="1" destOrd="0" presId="urn:microsoft.com/office/officeart/2005/8/layout/vList6"/>
    <dgm:cxn modelId="{DC88CD02-0B6C-4AA5-9F77-BE51682419CA}" type="presParOf" srcId="{8EFA10FB-DFA3-4161-BF90-7347C0C767BD}" destId="{BB67058C-10B7-41B8-9C99-AD0526984B5A}" srcOrd="1" destOrd="0" presId="urn:microsoft.com/office/officeart/2005/8/layout/vList6"/>
    <dgm:cxn modelId="{5C788DB5-D9BF-4EDD-B2A0-0DB6C5CC3893}" type="presParOf" srcId="{8EFA10FB-DFA3-4161-BF90-7347C0C767BD}" destId="{BEFEDEAE-72B6-4EA5-AEF4-6303C0660D19}" srcOrd="2" destOrd="0" presId="urn:microsoft.com/office/officeart/2005/8/layout/vList6"/>
    <dgm:cxn modelId="{056C6C9C-C88E-4058-AC96-B34B6E1DC610}" type="presParOf" srcId="{BEFEDEAE-72B6-4EA5-AEF4-6303C0660D19}" destId="{C8AB31BA-BA05-4875-B55F-8B1078C1B5A5}" srcOrd="0" destOrd="0" presId="urn:microsoft.com/office/officeart/2005/8/layout/vList6"/>
    <dgm:cxn modelId="{D585AA59-2DBA-4398-99DE-D520D2245177}" type="presParOf" srcId="{BEFEDEAE-72B6-4EA5-AEF4-6303C0660D19}" destId="{8831053F-AB98-42F4-B355-8D94A4BD01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C89B-3034-4AB7-9746-2D1FE1430DB6}">
      <dsp:nvSpPr>
        <dsp:cNvPr id="0" name=""/>
        <dsp:cNvSpPr/>
      </dsp:nvSpPr>
      <dsp:spPr>
        <a:xfrm>
          <a:off x="3835959" y="10384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500" kern="1200" dirty="0"/>
            <a:t> </a:t>
          </a:r>
        </a:p>
      </dsp:txBody>
      <dsp:txXfrm>
        <a:off x="3835959" y="10384"/>
        <a:ext cx="922479" cy="922479"/>
      </dsp:txXfrm>
    </dsp:sp>
    <dsp:sp modelId="{22115BFD-DE67-4347-95EB-C73502BDB60F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0572088"/>
            <a:gd name="adj4" fmla="val 18984156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77305-181F-47A7-A1EC-355647CEBE67}">
      <dsp:nvSpPr>
        <dsp:cNvPr id="0" name=""/>
        <dsp:cNvSpPr/>
      </dsp:nvSpPr>
      <dsp:spPr>
        <a:xfrm>
          <a:off x="4864580" y="1792007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500" kern="1200" dirty="0"/>
            <a:t> </a:t>
          </a:r>
        </a:p>
      </dsp:txBody>
      <dsp:txXfrm>
        <a:off x="4864580" y="1792007"/>
        <a:ext cx="922479" cy="922479"/>
      </dsp:txXfrm>
    </dsp:sp>
    <dsp:sp modelId="{E10B0F64-7BC9-45B0-9458-C130A218323A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365294"/>
            <a:gd name="adj4" fmla="val 777361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467E5-D1C9-4071-AF1E-F8C964E155A9}">
      <dsp:nvSpPr>
        <dsp:cNvPr id="0" name=""/>
        <dsp:cNvSpPr/>
      </dsp:nvSpPr>
      <dsp:spPr>
        <a:xfrm>
          <a:off x="3835959" y="3573630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500" kern="1200" dirty="0"/>
            <a:t> </a:t>
          </a:r>
        </a:p>
      </dsp:txBody>
      <dsp:txXfrm>
        <a:off x="3835959" y="3573630"/>
        <a:ext cx="922479" cy="922479"/>
      </dsp:txXfrm>
    </dsp:sp>
    <dsp:sp modelId="{41662D77-BF83-4BD1-90A2-4A127C7A877D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6110020"/>
            <a:gd name="adj4" fmla="val 4439429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9866C-DFCF-4070-A857-A5929BAF35D2}">
      <dsp:nvSpPr>
        <dsp:cNvPr id="0" name=""/>
        <dsp:cNvSpPr/>
      </dsp:nvSpPr>
      <dsp:spPr>
        <a:xfrm>
          <a:off x="1778718" y="3573630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500" kern="1200" dirty="0"/>
            <a:t> </a:t>
          </a:r>
        </a:p>
      </dsp:txBody>
      <dsp:txXfrm>
        <a:off x="1778718" y="3573630"/>
        <a:ext cx="922479" cy="922479"/>
      </dsp:txXfrm>
    </dsp:sp>
    <dsp:sp modelId="{BA9D5803-89D3-428C-877F-65BB117927D0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9772088"/>
            <a:gd name="adj4" fmla="val 8184156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C4160-4CB2-4ACB-A053-D8AAB9E0B005}">
      <dsp:nvSpPr>
        <dsp:cNvPr id="0" name=""/>
        <dsp:cNvSpPr/>
      </dsp:nvSpPr>
      <dsp:spPr>
        <a:xfrm>
          <a:off x="750097" y="1792007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500" kern="1200" dirty="0"/>
        </a:p>
      </dsp:txBody>
      <dsp:txXfrm>
        <a:off x="750097" y="1792007"/>
        <a:ext cx="922479" cy="922479"/>
      </dsp:txXfrm>
    </dsp:sp>
    <dsp:sp modelId="{C58EA01F-29B4-4739-AA3F-5A973355E4D4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3165294"/>
            <a:gd name="adj4" fmla="val 11577361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F4739-0843-4CF0-9743-31266F227805}">
      <dsp:nvSpPr>
        <dsp:cNvPr id="0" name=""/>
        <dsp:cNvSpPr/>
      </dsp:nvSpPr>
      <dsp:spPr>
        <a:xfrm>
          <a:off x="1778718" y="10384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500" kern="1200" dirty="0"/>
            <a:t> </a:t>
          </a:r>
        </a:p>
      </dsp:txBody>
      <dsp:txXfrm>
        <a:off x="1778718" y="10384"/>
        <a:ext cx="922479" cy="922479"/>
      </dsp:txXfrm>
    </dsp:sp>
    <dsp:sp modelId="{0DEBB25F-79D4-4051-B2E9-AF9352AF51EC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6910020"/>
            <a:gd name="adj4" fmla="val 15239429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D07F8-28CF-44CD-B3D4-70684DAFB49D}">
      <dsp:nvSpPr>
        <dsp:cNvPr id="0" name=""/>
        <dsp:cNvSpPr/>
      </dsp:nvSpPr>
      <dsp:spPr>
        <a:xfrm>
          <a:off x="2423065" y="27123"/>
          <a:ext cx="3650459" cy="19583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b="1" kern="1200" dirty="0"/>
            <a:t>ammattikorkeakoulututkinto 210 tai 240 tai 270 opintopistettä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b="1" kern="1200" dirty="0"/>
            <a:t>ylempi ammatti-korkeakoulututkinto 60 tai 90 opistopistettä</a:t>
          </a:r>
        </a:p>
      </dsp:txBody>
      <dsp:txXfrm>
        <a:off x="2423065" y="271916"/>
        <a:ext cx="2916080" cy="1468758"/>
      </dsp:txXfrm>
    </dsp:sp>
    <dsp:sp modelId="{E3DCCFEC-DBFB-4237-A5F8-06D2080C4D59}">
      <dsp:nvSpPr>
        <dsp:cNvPr id="0" name=""/>
        <dsp:cNvSpPr/>
      </dsp:nvSpPr>
      <dsp:spPr>
        <a:xfrm>
          <a:off x="5950" y="25499"/>
          <a:ext cx="2433639" cy="1910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b="1" kern="1200" dirty="0">
              <a:solidFill>
                <a:schemeClr val="bg1"/>
              </a:solidFill>
            </a:rPr>
            <a:t>25 ammatti-korkeakoulua</a:t>
          </a:r>
        </a:p>
      </dsp:txBody>
      <dsp:txXfrm>
        <a:off x="99235" y="118784"/>
        <a:ext cx="2247069" cy="1724383"/>
      </dsp:txXfrm>
    </dsp:sp>
    <dsp:sp modelId="{8831053F-AB98-42F4-B355-8D94A4BD01E9}">
      <dsp:nvSpPr>
        <dsp:cNvPr id="0" name=""/>
        <dsp:cNvSpPr/>
      </dsp:nvSpPr>
      <dsp:spPr>
        <a:xfrm>
          <a:off x="2438400" y="2151243"/>
          <a:ext cx="3657600" cy="1910953"/>
        </a:xfrm>
        <a:prstGeom prst="rightArrow">
          <a:avLst>
            <a:gd name="adj1" fmla="val 75000"/>
            <a:gd name="adj2" fmla="val 50000"/>
          </a:avLst>
        </a:prstGeom>
        <a:solidFill>
          <a:srgbClr val="9999FF">
            <a:alpha val="90000"/>
          </a:srgbClr>
        </a:solidFill>
        <a:ln w="19050" cap="flat" cmpd="sng" algn="ctr">
          <a:solidFill>
            <a:srgbClr val="9966F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b="1" kern="1200" dirty="0"/>
            <a:t>alempi korkeakoulututkinto (kandidaatti) yleensä 180 op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b="1" kern="1200" dirty="0"/>
            <a:t>ylempi korkeakoulututkinto (maisteri) yleensä 120 op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b="1" kern="1200" dirty="0"/>
            <a:t>jatkotutkinnot (lisensiaatti , tohtori)</a:t>
          </a:r>
        </a:p>
      </dsp:txBody>
      <dsp:txXfrm>
        <a:off x="2438400" y="2390112"/>
        <a:ext cx="2940993" cy="1433215"/>
      </dsp:txXfrm>
    </dsp:sp>
    <dsp:sp modelId="{C8AB31BA-BA05-4875-B55F-8B1078C1B5A5}">
      <dsp:nvSpPr>
        <dsp:cNvPr id="0" name=""/>
        <dsp:cNvSpPr/>
      </dsp:nvSpPr>
      <dsp:spPr>
        <a:xfrm>
          <a:off x="0" y="2151243"/>
          <a:ext cx="2438400" cy="1910953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b="1" kern="1200" dirty="0">
              <a:solidFill>
                <a:schemeClr val="bg1"/>
              </a:solidFill>
            </a:rPr>
            <a:t>13 yliopistoa + maanpuolustus-korkeakoulu</a:t>
          </a:r>
        </a:p>
      </dsp:txBody>
      <dsp:txXfrm>
        <a:off x="93285" y="2244528"/>
        <a:ext cx="2251830" cy="1724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D42F-7164-4971-915A-E840E417709E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11F8A-BACE-4704-982D-74FC116D6A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99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1F8A-BACE-4704-982D-74FC116D6A3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4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59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75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57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41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59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82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50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7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9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87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1020" y="136524"/>
            <a:ext cx="6801960" cy="49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="" xmlns:a16="http://schemas.microsoft.com/office/drawing/2014/main" id="{5DEC0397-B8D0-40C7-8F51-78857E70E3B9}"/>
              </a:ext>
            </a:extLst>
          </p:cNvPr>
          <p:cNvSpPr txBox="1"/>
          <p:nvPr userDrawn="1"/>
        </p:nvSpPr>
        <p:spPr>
          <a:xfrm>
            <a:off x="-61109" y="6656169"/>
            <a:ext cx="1063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Present-äSSä 2018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="" xmlns:a16="http://schemas.microsoft.com/office/drawing/2014/main" id="{A5BE59D2-4D43-4DCB-BD02-4C49D09C29FE}"/>
              </a:ext>
            </a:extLst>
          </p:cNvPr>
          <p:cNvSpPr txBox="1"/>
          <p:nvPr userDrawn="1"/>
        </p:nvSpPr>
        <p:spPr>
          <a:xfrm>
            <a:off x="1518082" y="137716"/>
            <a:ext cx="501588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Tätä sivua et voi muokata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1B2F013B-798B-4017-AB35-D1FC609672B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941" y="-317530"/>
            <a:ext cx="9102117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wp/opo/korkeakoulujen-haku/mika-korkeakoulujen-opiskelijavalinnoissa-muuttuu-vuoteen-2020-menessa/yliopistojen-todistusvalinnat-2020/#taloustiede" TargetMode="External"/><Relationship Id="rId13" Type="http://schemas.openxmlformats.org/officeDocument/2006/relationships/hyperlink" Target="https://opintopolku.fi/wp/opo/korkeakoulujen-haku/mika-korkeakoulujen-opiskelijavalinnoissa-muuttuu-vuoteen-2020-menessa/yliopistojen-todistusvalinnat-2020/#ravitsemustiede" TargetMode="External"/><Relationship Id="rId18" Type="http://schemas.openxmlformats.org/officeDocument/2006/relationships/hyperlink" Target="https://opintopolku.fi/wp/opo/korkeakoulujen-haku/mika-korkeakoulujen-opiskelijavalinnoissa-muuttuu-vuoteen-2020-menessa/yliopistojen-todistusvalinnat-2020/#historia" TargetMode="External"/><Relationship Id="rId26" Type="http://schemas.openxmlformats.org/officeDocument/2006/relationships/hyperlink" Target="https://opintopolku.fi/wp/opo/korkeakoulujen-haku/mika-korkeakoulujen-opiskelijavalinnoissa-muuttuu-vuoteen-2020-menessa/yliopistojen-todistusvalinnat-2020/#logopedia" TargetMode="External"/><Relationship Id="rId3" Type="http://schemas.openxmlformats.org/officeDocument/2006/relationships/hyperlink" Target="https://opintopolku.fi/wp/opo/korkeakoulujen-haku/mika-korkeakoulujen-opiskelijavalinnoissa-muuttuu-vuoteen-2020-menessa/yliopistojen-todistusvalinnat-2020/#biologia" TargetMode="External"/><Relationship Id="rId21" Type="http://schemas.openxmlformats.org/officeDocument/2006/relationships/hyperlink" Target="https://opintopolku.fi/wp/opo/korkeakoulujen-haku/mika-korkeakoulujen-opiskelijavalinnoissa-muuttuu-vuoteen-2020-menessa/yliopistojen-todistusvalinnat-2020/#yhteiskuntatieteet" TargetMode="External"/><Relationship Id="rId34" Type="http://schemas.openxmlformats.org/officeDocument/2006/relationships/hyperlink" Target="https://opintopolku.fi/wp/opo/korkeakoulujen-haku/mika-korkeakoulujen-opiskelijavalinnoissa-muuttuu-vuoteen-2020-menessa/yliopistojen-todistusvalinnat-2020/#kielet" TargetMode="External"/><Relationship Id="rId7" Type="http://schemas.openxmlformats.org/officeDocument/2006/relationships/hyperlink" Target="https://opintopolku.fi/wp/opo/korkeakoulujen-haku/mika-korkeakoulujen-opiskelijavalinnoissa-muuttuu-vuoteen-2020-menessa/yliopistojen-todistusvalinnat-2020/#mets&#228;tieteet" TargetMode="External"/><Relationship Id="rId12" Type="http://schemas.openxmlformats.org/officeDocument/2006/relationships/hyperlink" Target="https://opintopolku.fi/wp/opo/korkeakoulujen-haku/mika-korkeakoulujen-opiskelijavalinnoissa-muuttuu-vuoteen-2020-menessa/yliopistojen-todistusvalinnat-2020/#elra" TargetMode="External"/><Relationship Id="rId17" Type="http://schemas.openxmlformats.org/officeDocument/2006/relationships/hyperlink" Target="https://opintopolku.fi/wp/opo/korkeakoulujen-haku/mika-korkeakoulujen-opiskelijavalinnoissa-muuttuu-vuoteen-2020-menessa/yliopistojen-todistusvalinnat-2020/#filosofia" TargetMode="External"/><Relationship Id="rId25" Type="http://schemas.openxmlformats.org/officeDocument/2006/relationships/hyperlink" Target="https://opintopolku.fi/wp/opo/korkeakoulujen-haku/mika-korkeakoulujen-opiskelijavalinnoissa-muuttuu-vuoteen-2020-menessa/yliopistojen-todistusvalinnat-2020/#psykologia" TargetMode="External"/><Relationship Id="rId33" Type="http://schemas.openxmlformats.org/officeDocument/2006/relationships/hyperlink" Target="https://opintopolku.fi/wp/opo/korkeakoulujen-haku/mika-korkeakoulujen-opiskelijavalinnoissa-muuttuu-vuoteen-2020-menessa/yliopistojen-todistusvalinnat-2020/#teologial&#228;nsi" TargetMode="External"/><Relationship Id="rId2" Type="http://schemas.openxmlformats.org/officeDocument/2006/relationships/hyperlink" Target="https://opintopolku.fi/wp/opo/korkeakoulujen-haku/mika-korkeakoulujen-opiskelijavalinnoissa-muuttuu-vuoteen-2020-menessa/yliopistojen-todistusvalinnat-2020/#fysikaalisettieteet" TargetMode="External"/><Relationship Id="rId16" Type="http://schemas.openxmlformats.org/officeDocument/2006/relationships/hyperlink" Target="https://opintopolku.fi/wp/opo/korkeakoulujen-haku/mika-korkeakoulujen-opiskelijavalinnoissa-muuttuu-vuoteen-2020-menessa/yliopistojen-todistusvalinnat-2020/#terveystiede" TargetMode="External"/><Relationship Id="rId20" Type="http://schemas.openxmlformats.org/officeDocument/2006/relationships/hyperlink" Target="https://opintopolku.fi/wp/opo/korkeakoulujen-haku/mika-korkeakoulujen-opiskelijavalinnoissa-muuttuu-vuoteen-2020-menessa/yliopistojen-todistusvalinnat-2020/#matematiikka" TargetMode="External"/><Relationship Id="rId29" Type="http://schemas.openxmlformats.org/officeDocument/2006/relationships/hyperlink" Target="https://opintopolku.fi/wp/opo/korkeakoulujen-haku/mika-korkeakoulujen-opiskelijavalinnoissa-muuttuu-vuoteen-2020-menessa/yliopistojen-todistusvalinnat-2020/#tietojenk&#228;sittelytied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intopolku.fi/wp/opo/korkeakoulujen-haku/mika-korkeakoulujen-opiskelijavalinnoissa-muuttuu-vuoteen-2020-menessa/yliopistojen-todistusvalinnat-2020/#bio" TargetMode="External"/><Relationship Id="rId11" Type="http://schemas.openxmlformats.org/officeDocument/2006/relationships/hyperlink" Target="https://opintopolku.fi/wp/opo/korkeakoulujen-haku/mika-korkeakoulujen-opiskelijavalinnoissa-muuttuu-vuoteen-2020-menessa/yliopistojen-todistusvalinnat-2020/#dia" TargetMode="External"/><Relationship Id="rId24" Type="http://schemas.openxmlformats.org/officeDocument/2006/relationships/hyperlink" Target="https://opintopolku.fi/wp/opo/korkeakoulujen-haku/mika-korkeakoulujen-opiskelijavalinnoissa-muuttuu-vuoteen-2020-menessa/yliopistojen-todistusvalinnat-2020/#kauppatiede" TargetMode="External"/><Relationship Id="rId32" Type="http://schemas.openxmlformats.org/officeDocument/2006/relationships/hyperlink" Target="https://opintopolku.fi/wp/opo/korkeakoulujen-haku/mika-korkeakoulujen-opiskelijavalinnoissa-muuttuu-vuoteen-2020-menessa/yliopistojen-todistusvalinnat-2020/#kemia" TargetMode="External"/><Relationship Id="rId37" Type="http://schemas.openxmlformats.org/officeDocument/2006/relationships/hyperlink" Target="https://opintopolku.fi/wp/opo/korkeakoulujen-haku/mika-korkeakoulujen-opiskelijavalinnoissa-muuttuu-vuoteen-2020-menessa/yliopistojen-todistusvalinnat-2020/#liikuntabiologia" TargetMode="External"/><Relationship Id="rId5" Type="http://schemas.openxmlformats.org/officeDocument/2006/relationships/hyperlink" Target="https://opintopolku.fi/wp/opo/korkeakoulujen-haku/mika-korkeakoulujen-opiskelijavalinnoissa-muuttuu-vuoteen-2020-menessa/yliopistojen-todistusvalinnat-2020/#biol&#228;&#228;ketiede" TargetMode="External"/><Relationship Id="rId15" Type="http://schemas.openxmlformats.org/officeDocument/2006/relationships/hyperlink" Target="https://opintopolku.fi/wp/opo/korkeakoulujen-haku/mika-korkeakoulujen-opiskelijavalinnoissa-muuttuu-vuoteen-2020-menessa/yliopistojen-todistusvalinnat-2020/#l&#228;&#228;ketiede" TargetMode="External"/><Relationship Id="rId23" Type="http://schemas.openxmlformats.org/officeDocument/2006/relationships/hyperlink" Target="https://opintopolku.fi/wp/opo/korkeakoulujen-haku/mika-korkeakoulujen-opiskelijavalinnoissa-muuttuu-vuoteen-2020-menessa/yliopistojen-todistusvalinnat-2020/#oikeustiede" TargetMode="External"/><Relationship Id="rId28" Type="http://schemas.openxmlformats.org/officeDocument/2006/relationships/hyperlink" Target="https://opintopolku.fi/wp/opo/korkeakoulujen-haku/mika-korkeakoulujen-opiskelijavalinnoissa-muuttuu-vuoteen-2020-menessa/yliopistojen-todistusvalinnat-2020/#tietoj&#228;rjestelm&#228;tiede" TargetMode="External"/><Relationship Id="rId36" Type="http://schemas.openxmlformats.org/officeDocument/2006/relationships/hyperlink" Target="https://opintopolku.fi/wp/opo/korkeakoulujen-haku/mika-korkeakoulujen-opiskelijavalinnoissa-muuttuu-vuoteen-2020-menessa/yliopistojen-todistusvalinnat-2020/#liikunnanyhteiskuntatieteet" TargetMode="External"/><Relationship Id="rId10" Type="http://schemas.openxmlformats.org/officeDocument/2006/relationships/hyperlink" Target="https://opintopolku.fi/wp/opo/korkeakoulujen-haku/mika-korkeakoulujen-opiskelijavalinnoissa-muuttuu-vuoteen-2020-menessa/yliopistojen-todistusvalinnat-2020/#maataloustiede" TargetMode="External"/><Relationship Id="rId19" Type="http://schemas.openxmlformats.org/officeDocument/2006/relationships/hyperlink" Target="https://opintopolku.fi/wp/opo/korkeakoulujen-haku/mika-korkeakoulujen-opiskelijavalinnoissa-muuttuu-vuoteen-2020-menessa/yliopistojen-todistusvalinnat-2020/#kulttuurintutkimus" TargetMode="External"/><Relationship Id="rId31" Type="http://schemas.openxmlformats.org/officeDocument/2006/relationships/hyperlink" Target="https://opintopolku.fi/wp/opo/korkeakoulujen-haku/mika-korkeakoulujen-opiskelijavalinnoissa-muuttuu-vuoteen-2020-menessa/yliopistojen-todistusvalinnat-2020/#maantiede" TargetMode="External"/><Relationship Id="rId4" Type="http://schemas.openxmlformats.org/officeDocument/2006/relationships/hyperlink" Target="https://opintopolku.fi/wp/opo/korkeakoulujen-haku/mika-korkeakoulujen-opiskelijavalinnoissa-muuttuu-vuoteen-2020-menessa/yliopistojen-todistusvalinnat-2020/#kkt" TargetMode="External"/><Relationship Id="rId9" Type="http://schemas.openxmlformats.org/officeDocument/2006/relationships/hyperlink" Target="https://opintopolku.fi/wp/opo/korkeakoulujen-haku/mika-korkeakoulujen-opiskelijavalinnoissa-muuttuu-vuoteen-2020-menessa/yliopistojen-todistusvalinnat-2020/#geotieteet" TargetMode="External"/><Relationship Id="rId14" Type="http://schemas.openxmlformats.org/officeDocument/2006/relationships/hyperlink" Target="https://opintopolku.fi/wp/opo/korkeakoulujen-haku/mika-korkeakoulujen-opiskelijavalinnoissa-muuttuu-vuoteen-2020-menessa/yliopistojen-todistusvalinnat-2020/#farmasia" TargetMode="External"/><Relationship Id="rId22" Type="http://schemas.openxmlformats.org/officeDocument/2006/relationships/hyperlink" Target="https://opintopolku.fi/wp/opo/korkeakoulujen-haku/mika-korkeakoulujen-opiskelijavalinnoissa-muuttuu-vuoteen-2020-menessa/yliopistojen-todistusvalinnat-2020/#viestint&#228;" TargetMode="External"/><Relationship Id="rId27" Type="http://schemas.openxmlformats.org/officeDocument/2006/relationships/hyperlink" Target="https://opintopolku.fi/wp/opo/korkeakoulujen-haku/mika-korkeakoulujen-opiskelijavalinnoissa-muuttuu-vuoteen-2020-menessa/yliopistojen-todistusvalinnat-2020/#kasvatustiede" TargetMode="External"/><Relationship Id="rId30" Type="http://schemas.openxmlformats.org/officeDocument/2006/relationships/hyperlink" Target="https://opintopolku.fi/wp/opo/korkeakoulujen-haku/mika-korkeakoulujen-opiskelijavalinnoissa-muuttuu-vuoteen-2020-menessa/yliopistojen-todistusvalinnat-2020/#informaatioverkostot" TargetMode="External"/><Relationship Id="rId35" Type="http://schemas.openxmlformats.org/officeDocument/2006/relationships/hyperlink" Target="https://opintopolku.fi/wp/opo/korkeakoulujen-haku/mika-korkeakoulujen-opiskelijavalinnoissa-muuttuu-vuoteen-2020-menessa/yliopistojen-todistusvalinnat-2020/#liikuntapedagogiikk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opintopolku.fi/wp/opo/korkeakoulujen-haku/mika-korkeakoulujen-opiskelijavalinnoissa-muuttuu-vuoteen-2020-menessa/#yo-todistusvalinna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opintopolku.fi/wp/yliopisto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laaketieteelliset.fi/hakeminen/valintako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auppatieteet.fi/hakeminen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oikeustieteet.fi/oikeustieteellisiin-todistusvalinta-valintakokeen-rinnalle-vuonna-2019/" TargetMode="External"/><Relationship Id="rId4" Type="http://schemas.openxmlformats.org/officeDocument/2006/relationships/hyperlink" Target="https://www.helsinki.fi/fi/verkostot/vakava/hakeminen" TargetMode="External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lioppilastutkinto.fi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484" y="56147"/>
            <a:ext cx="616818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Opiskelijavalinta uudistuu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="" xmlns:a16="http://schemas.microsoft.com/office/drawing/2014/main" id="{BED8B79D-CD51-4E27-9D5F-5BB89F4A8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107746"/>
              </p:ext>
            </p:extLst>
          </p:nvPr>
        </p:nvGraphicFramePr>
        <p:xfrm>
          <a:off x="1524000" y="1396999"/>
          <a:ext cx="6537158" cy="450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Vuokaaviosymboli: Rajoitin 3">
            <a:extLst>
              <a:ext uri="{FF2B5EF4-FFF2-40B4-BE49-F238E27FC236}">
                <a16:creationId xmlns="" xmlns:a16="http://schemas.microsoft.com/office/drawing/2014/main" id="{075492AA-8A97-4970-8E06-4B1FF535EB98}"/>
              </a:ext>
            </a:extLst>
          </p:cNvPr>
          <p:cNvSpPr/>
          <p:nvPr/>
        </p:nvSpPr>
        <p:spPr>
          <a:xfrm>
            <a:off x="1267326" y="1052427"/>
            <a:ext cx="3080084" cy="1025359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Valintakokeiden luku-urakka pienentyy</a:t>
            </a:r>
          </a:p>
        </p:txBody>
      </p:sp>
      <p:sp>
        <p:nvSpPr>
          <p:cNvPr id="6" name="Vuokaaviosymboli: Rajoitin 5">
            <a:extLst>
              <a:ext uri="{FF2B5EF4-FFF2-40B4-BE49-F238E27FC236}">
                <a16:creationId xmlns="" xmlns:a16="http://schemas.microsoft.com/office/drawing/2014/main" id="{2BE68DE2-A462-47DF-9BA3-E9ACBC7E12D7}"/>
              </a:ext>
            </a:extLst>
          </p:cNvPr>
          <p:cNvSpPr/>
          <p:nvPr/>
        </p:nvSpPr>
        <p:spPr>
          <a:xfrm>
            <a:off x="56149" y="2916320"/>
            <a:ext cx="3080084" cy="102535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Tarjotaan vaihtoehtoisia tapoja hakeutua korkeakoulutukseen</a:t>
            </a:r>
          </a:p>
        </p:txBody>
      </p:sp>
      <p:sp>
        <p:nvSpPr>
          <p:cNvPr id="7" name="Vuokaaviosymboli: Rajoitin 6">
            <a:extLst>
              <a:ext uri="{FF2B5EF4-FFF2-40B4-BE49-F238E27FC236}">
                <a16:creationId xmlns="" xmlns:a16="http://schemas.microsoft.com/office/drawing/2014/main" id="{0B42720E-1923-455F-9477-30259997CDC0}"/>
              </a:ext>
            </a:extLst>
          </p:cNvPr>
          <p:cNvSpPr/>
          <p:nvPr/>
        </p:nvSpPr>
        <p:spPr>
          <a:xfrm>
            <a:off x="5354053" y="5092700"/>
            <a:ext cx="3080084" cy="102535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Koulutukseen haku yhdenmukaisempaa ja selkeämpää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6AD8F130-3197-4620-97B0-58220C0D31B5}"/>
              </a:ext>
            </a:extLst>
          </p:cNvPr>
          <p:cNvSpPr/>
          <p:nvPr/>
        </p:nvSpPr>
        <p:spPr>
          <a:xfrm>
            <a:off x="6392778" y="3221621"/>
            <a:ext cx="2695073" cy="102535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Korkeakouluihin siirtyminen nopeutuu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="" xmlns:a16="http://schemas.microsoft.com/office/drawing/2014/main" id="{24109ABB-FC8E-41E9-AEDC-B2A2011852F6}"/>
              </a:ext>
            </a:extLst>
          </p:cNvPr>
          <p:cNvSpPr/>
          <p:nvPr/>
        </p:nvSpPr>
        <p:spPr>
          <a:xfrm>
            <a:off x="5438274" y="1252620"/>
            <a:ext cx="3080084" cy="1025359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Ylioppilastutkinnon arvosanoilla suurempi merkitys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="" xmlns:a16="http://schemas.microsoft.com/office/drawing/2014/main" id="{499AF009-2CE4-4179-9384-698CB6633CAB}"/>
              </a:ext>
            </a:extLst>
          </p:cNvPr>
          <p:cNvSpPr/>
          <p:nvPr/>
        </p:nvSpPr>
        <p:spPr>
          <a:xfrm>
            <a:off x="1066800" y="5035923"/>
            <a:ext cx="3080084" cy="1025359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Lukio-opintojen suunnittelu yhä tärkeämmässä asemassa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="" xmlns:a16="http://schemas.microsoft.com/office/drawing/2014/main" id="{43F4FB03-BE67-4EAD-A028-603800CE9828}"/>
              </a:ext>
            </a:extLst>
          </p:cNvPr>
          <p:cNvSpPr/>
          <p:nvPr/>
        </p:nvSpPr>
        <p:spPr>
          <a:xfrm>
            <a:off x="3368841" y="2222165"/>
            <a:ext cx="2935707" cy="27712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="" xmlns:a16="http://schemas.microsoft.com/office/drawing/2014/main" id="{539B6351-1BDE-4AC6-9BC4-F4B4748BDA36}"/>
              </a:ext>
            </a:extLst>
          </p:cNvPr>
          <p:cNvSpPr txBox="1"/>
          <p:nvPr/>
        </p:nvSpPr>
        <p:spPr>
          <a:xfrm>
            <a:off x="3537282" y="2596934"/>
            <a:ext cx="28113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	   </a:t>
            </a:r>
            <a:r>
              <a:rPr lang="fi-FI" b="1" u="sng" dirty="0"/>
              <a:t>Tavoitteita:            </a:t>
            </a:r>
          </a:p>
          <a:p>
            <a:pPr marL="285750" indent="-285750">
              <a:buSzPct val="120000"/>
              <a:buFont typeface="Calibri" panose="020F0502020204030204" pitchFamily="34" charset="0"/>
              <a:buChar char="•"/>
            </a:pPr>
            <a:r>
              <a:rPr lang="fi-FI" sz="1400" b="1" dirty="0"/>
              <a:t>kehittää korkeakoulujen alakohtaista yhteistyötä</a:t>
            </a:r>
          </a:p>
          <a:p>
            <a:pPr marL="285750" indent="-285750">
              <a:buSzPct val="120000"/>
              <a:buFont typeface="Calibri" panose="020F0502020204030204" pitchFamily="34" charset="0"/>
              <a:buChar char="•"/>
            </a:pPr>
            <a:r>
              <a:rPr lang="fi-FI" sz="1400" b="1" dirty="0"/>
              <a:t>yhtenäistää yo-kokeiden pisteytystä todistusvalinnassa</a:t>
            </a:r>
          </a:p>
          <a:p>
            <a:pPr marL="285750" indent="-285750">
              <a:buSzPct val="120000"/>
              <a:buFont typeface="Calibri" panose="020F0502020204030204" pitchFamily="34" charset="0"/>
              <a:buChar char="•"/>
            </a:pPr>
            <a:r>
              <a:rPr lang="fi-FI" sz="1400" b="1" dirty="0"/>
              <a:t>säästää opiskelijoilta ja korkeakouluilta aikaa ja pääsykokeiden kustannuksia</a:t>
            </a:r>
          </a:p>
        </p:txBody>
      </p:sp>
    </p:spTree>
    <p:extLst>
      <p:ext uri="{BB962C8B-B14F-4D97-AF65-F5344CB8AC3E}">
        <p14:creationId xmlns:p14="http://schemas.microsoft.com/office/powerpoint/2010/main" val="9721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Matematiikan pisteet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512384" y="1280171"/>
            <a:ext cx="7820924" cy="16312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vain toinen matematiikka (pitkä tai lyhyt) huomioidaan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matematiikasta voi saada pisteitä kaikissa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pitkä matematiikka on pakollinen diplomi-insinöörien ja informaatioverkostojen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/>
              <a:t>matematiikkaan </a:t>
            </a:r>
            <a:r>
              <a:rPr lang="fi-FI" sz="2000" b="1" dirty="0"/>
              <a:t>liittyy usein kynnysehtoja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=""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3341165"/>
            <a:ext cx="8756356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3565490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=""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3503752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=""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3503752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=""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3503752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=""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3503752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=""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3503752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=""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3503752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=""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4330849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39,7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=""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4330849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33,1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=""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4330849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26,4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=""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4330849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19,8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=""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4330849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13,2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=""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4330849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6,6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="" xmlns:a16="http://schemas.microsoft.com/office/drawing/2014/main" id="{FAA6BB55-C2F8-4350-A324-3BE07E9CF5B9}"/>
              </a:ext>
            </a:extLst>
          </p:cNvPr>
          <p:cNvSpPr/>
          <p:nvPr/>
        </p:nvSpPr>
        <p:spPr>
          <a:xfrm>
            <a:off x="48128" y="4126907"/>
            <a:ext cx="2007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Pitkä </a:t>
            </a: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(biolog., geotiet., mat.luonnont., tekniset, lääketiet., maataloust., elintarv., ravitsemust.….)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="" xmlns:a16="http://schemas.microsoft.com/office/drawing/2014/main" id="{920D793F-D34E-4AD0-8104-9F03FD0E92EB}"/>
              </a:ext>
            </a:extLst>
          </p:cNvPr>
          <p:cNvSpPr/>
          <p:nvPr/>
        </p:nvSpPr>
        <p:spPr bwMode="auto">
          <a:xfrm>
            <a:off x="1922619" y="5708909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28,3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="" xmlns:a16="http://schemas.microsoft.com/office/drawing/2014/main" id="{96546E2F-9900-4953-9B3F-40CBC8590410}"/>
              </a:ext>
            </a:extLst>
          </p:cNvPr>
          <p:cNvSpPr/>
          <p:nvPr/>
        </p:nvSpPr>
        <p:spPr bwMode="auto">
          <a:xfrm>
            <a:off x="3108294" y="5708909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23,6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="" xmlns:a16="http://schemas.microsoft.com/office/drawing/2014/main" id="{E4B6FCBF-7E38-480E-B603-9FA29C445F72}"/>
              </a:ext>
            </a:extLst>
          </p:cNvPr>
          <p:cNvSpPr/>
          <p:nvPr/>
        </p:nvSpPr>
        <p:spPr bwMode="auto">
          <a:xfrm>
            <a:off x="4279115" y="5708909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18,9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="" xmlns:a16="http://schemas.microsoft.com/office/drawing/2014/main" id="{2ABEA41F-D3F1-4A46-A52A-A4BACBEBB586}"/>
              </a:ext>
            </a:extLst>
          </p:cNvPr>
          <p:cNvSpPr/>
          <p:nvPr/>
        </p:nvSpPr>
        <p:spPr bwMode="auto">
          <a:xfrm>
            <a:off x="5464790" y="5708909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14,1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="" xmlns:a16="http://schemas.microsoft.com/office/drawing/2014/main" id="{59E34FD0-81BD-4F9F-8755-7EFB8727BA5F}"/>
              </a:ext>
            </a:extLst>
          </p:cNvPr>
          <p:cNvSpPr/>
          <p:nvPr/>
        </p:nvSpPr>
        <p:spPr bwMode="auto">
          <a:xfrm>
            <a:off x="6642010" y="5708909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9,4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="" xmlns:a16="http://schemas.microsoft.com/office/drawing/2014/main" id="{04C4D9D7-3AF3-40F8-B3FC-B876A4873804}"/>
              </a:ext>
            </a:extLst>
          </p:cNvPr>
          <p:cNvSpPr/>
          <p:nvPr/>
        </p:nvSpPr>
        <p:spPr bwMode="auto">
          <a:xfrm>
            <a:off x="7791405" y="5708909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4,7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="" xmlns:a16="http://schemas.microsoft.com/office/drawing/2014/main" id="{1887766D-35C7-4BDC-A461-E02BCB3EB678}"/>
              </a:ext>
            </a:extLst>
          </p:cNvPr>
          <p:cNvSpPr/>
          <p:nvPr/>
        </p:nvSpPr>
        <p:spPr>
          <a:xfrm>
            <a:off x="56148" y="5577276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Lyhyt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(kaikissa koulutuksissa)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="" xmlns:a16="http://schemas.microsoft.com/office/drawing/2014/main" id="{EF60D312-6269-4110-9FC4-64FCABBAEC77}"/>
              </a:ext>
            </a:extLst>
          </p:cNvPr>
          <p:cNvSpPr/>
          <p:nvPr/>
        </p:nvSpPr>
        <p:spPr bwMode="auto">
          <a:xfrm>
            <a:off x="1930024" y="502867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36,1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="" xmlns:a16="http://schemas.microsoft.com/office/drawing/2014/main" id="{7D7A587A-6EAC-45A8-80D0-05DB14BC2E29}"/>
              </a:ext>
            </a:extLst>
          </p:cNvPr>
          <p:cNvSpPr/>
          <p:nvPr/>
        </p:nvSpPr>
        <p:spPr bwMode="auto">
          <a:xfrm>
            <a:off x="3115699" y="502867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30,0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="" xmlns:a16="http://schemas.microsoft.com/office/drawing/2014/main" id="{F73AFC4A-1E92-4B96-9971-31718D454409}"/>
              </a:ext>
            </a:extLst>
          </p:cNvPr>
          <p:cNvSpPr/>
          <p:nvPr/>
        </p:nvSpPr>
        <p:spPr bwMode="auto">
          <a:xfrm>
            <a:off x="4286520" y="502867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24,0</a:t>
            </a: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="" xmlns:a16="http://schemas.microsoft.com/office/drawing/2014/main" id="{7834DC87-8263-467B-8FC0-1BC84D27BAA1}"/>
              </a:ext>
            </a:extLst>
          </p:cNvPr>
          <p:cNvSpPr/>
          <p:nvPr/>
        </p:nvSpPr>
        <p:spPr bwMode="auto">
          <a:xfrm>
            <a:off x="5472195" y="502867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18,0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="" xmlns:a16="http://schemas.microsoft.com/office/drawing/2014/main" id="{183E4D6F-8BCB-41C8-B431-A5E7DEBD1603}"/>
              </a:ext>
            </a:extLst>
          </p:cNvPr>
          <p:cNvSpPr/>
          <p:nvPr/>
        </p:nvSpPr>
        <p:spPr bwMode="auto">
          <a:xfrm>
            <a:off x="6649415" y="502867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12,0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="" xmlns:a16="http://schemas.microsoft.com/office/drawing/2014/main" id="{CF853B34-D51F-4CB0-852D-DA31CE501A05}"/>
              </a:ext>
            </a:extLst>
          </p:cNvPr>
          <p:cNvSpPr/>
          <p:nvPr/>
        </p:nvSpPr>
        <p:spPr bwMode="auto">
          <a:xfrm>
            <a:off x="7798810" y="502867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6,0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="" xmlns:a16="http://schemas.microsoft.com/office/drawing/2014/main" id="{2CDD38E0-B5E4-465F-82D7-8C420D050425}"/>
              </a:ext>
            </a:extLst>
          </p:cNvPr>
          <p:cNvSpPr/>
          <p:nvPr/>
        </p:nvSpPr>
        <p:spPr>
          <a:xfrm>
            <a:off x="35388" y="4900168"/>
            <a:ext cx="20074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Pitkä </a:t>
            </a: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(farmasia, humanistiset, yhteiskuntat. kasvatusalat …)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="" xmlns:a16="http://schemas.microsoft.com/office/drawing/2014/main" id="{006D7D71-9A56-4A10-90D8-4BB658278BA5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="" xmlns:a16="http://schemas.microsoft.com/office/drawing/2014/main" id="{49C4C7A5-8EAC-48B8-9937-B870C272C718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5046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102" y="119738"/>
            <a:ext cx="5855368" cy="574258"/>
          </a:xfrm>
        </p:spPr>
        <p:txBody>
          <a:bodyPr>
            <a:normAutofit/>
          </a:bodyPr>
          <a:lstStyle/>
          <a:p>
            <a:r>
              <a:rPr lang="fi-FI" sz="2800" dirty="0"/>
              <a:t>Kielten koe eri koulutuksissa</a:t>
            </a:r>
            <a:endParaRPr lang="fi-FI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=""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787315" y="2167952"/>
            <a:ext cx="3545306" cy="24223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Vuokaaviosymboli: Rajoitin 5">
            <a:extLst>
              <a:ext uri="{FF2B5EF4-FFF2-40B4-BE49-F238E27FC236}">
                <a16:creationId xmlns=""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29746" y="104093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83180"/>
            <a:ext cx="2149642" cy="352926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=""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68484" y="4997169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=""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=""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=""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36167" y="546661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=""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=""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=""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58370" y="542195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=""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=""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=""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71185" y="366111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=""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alat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=""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=""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=""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=""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76268" y="4940255"/>
            <a:ext cx="2205790" cy="438426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=""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=""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70786" y="636242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=""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66210" y="641651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=""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4353" y="4616407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=""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=""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=""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=""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=""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Tietojärjestelmätiede (englanti)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=""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38210" y="194968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=""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Informaatioverkostot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(pitkä kieli)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=""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887810" y="108212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=""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=""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=""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=""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24353" y="590521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=""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66210" y="5872005"/>
            <a:ext cx="2205790" cy="488693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yhteiskunta-tieteet (pitkä/keskip.)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=""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73843" y="5910218"/>
            <a:ext cx="2205790" cy="368969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4" name="Vuokaaviosymboli: Rajoitin 43">
            <a:extLst>
              <a:ext uri="{FF2B5EF4-FFF2-40B4-BE49-F238E27FC236}">
                <a16:creationId xmlns=""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412958" y="243469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Huomioidaan aina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="" xmlns:a16="http://schemas.microsoft.com/office/drawing/2014/main" id="{B7508C78-D3A6-4D5F-B821-369F65B67959}"/>
              </a:ext>
            </a:extLst>
          </p:cNvPr>
          <p:cNvSpPr/>
          <p:nvPr/>
        </p:nvSpPr>
        <p:spPr>
          <a:xfrm>
            <a:off x="3431849" y="3496633"/>
            <a:ext cx="2205790" cy="368969"/>
          </a:xfrm>
          <a:prstGeom prst="flowChartTerminator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Ei huomioida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=""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431849" y="2908991"/>
            <a:ext cx="2205790" cy="497690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Valinnainen muiden kokeiden kanssa</a:t>
            </a:r>
          </a:p>
        </p:txBody>
      </p:sp>
      <p:sp>
        <p:nvSpPr>
          <p:cNvPr id="7" name="Tähti: 5-sakarainen 6">
            <a:extLst>
              <a:ext uri="{FF2B5EF4-FFF2-40B4-BE49-F238E27FC236}">
                <a16:creationId xmlns="" xmlns:a16="http://schemas.microsoft.com/office/drawing/2014/main" id="{78394651-DF7C-461A-A78D-9041A0B3A872}"/>
              </a:ext>
            </a:extLst>
          </p:cNvPr>
          <p:cNvSpPr/>
          <p:nvPr/>
        </p:nvSpPr>
        <p:spPr>
          <a:xfrm>
            <a:off x="1848279" y="1525920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ähti: 5-sakarainen 46">
            <a:extLst>
              <a:ext uri="{FF2B5EF4-FFF2-40B4-BE49-F238E27FC236}">
                <a16:creationId xmlns="" xmlns:a16="http://schemas.microsoft.com/office/drawing/2014/main" id="{1136B2DB-0893-4086-A5B2-1CF2652843A2}"/>
              </a:ext>
            </a:extLst>
          </p:cNvPr>
          <p:cNvSpPr/>
          <p:nvPr/>
        </p:nvSpPr>
        <p:spPr>
          <a:xfrm>
            <a:off x="1840094" y="5047139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Tähti: 5-sakarainen 47">
            <a:extLst>
              <a:ext uri="{FF2B5EF4-FFF2-40B4-BE49-F238E27FC236}">
                <a16:creationId xmlns="" xmlns:a16="http://schemas.microsoft.com/office/drawing/2014/main" id="{AFC3127D-5A3B-4789-B83E-F74A4E3524C3}"/>
              </a:ext>
            </a:extLst>
          </p:cNvPr>
          <p:cNvSpPr/>
          <p:nvPr/>
        </p:nvSpPr>
        <p:spPr>
          <a:xfrm>
            <a:off x="1836647" y="5480113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Tähti: 5-sakarainen 48">
            <a:extLst>
              <a:ext uri="{FF2B5EF4-FFF2-40B4-BE49-F238E27FC236}">
                <a16:creationId xmlns="" xmlns:a16="http://schemas.microsoft.com/office/drawing/2014/main" id="{372674B7-FE2F-47FB-9CE1-4EA02E19BD40}"/>
              </a:ext>
            </a:extLst>
          </p:cNvPr>
          <p:cNvSpPr/>
          <p:nvPr/>
        </p:nvSpPr>
        <p:spPr>
          <a:xfrm>
            <a:off x="1862028" y="5905212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ähti: 5-sakarainen 49">
            <a:extLst>
              <a:ext uri="{FF2B5EF4-FFF2-40B4-BE49-F238E27FC236}">
                <a16:creationId xmlns="" xmlns:a16="http://schemas.microsoft.com/office/drawing/2014/main" id="{97B4DE62-0B20-474C-BE12-E5B95052D446}"/>
              </a:ext>
            </a:extLst>
          </p:cNvPr>
          <p:cNvSpPr/>
          <p:nvPr/>
        </p:nvSpPr>
        <p:spPr>
          <a:xfrm>
            <a:off x="4245986" y="5980045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ähti: 5-sakarainen 50">
            <a:extLst>
              <a:ext uri="{FF2B5EF4-FFF2-40B4-BE49-F238E27FC236}">
                <a16:creationId xmlns="" xmlns:a16="http://schemas.microsoft.com/office/drawing/2014/main" id="{F91882A9-4E0F-4C3D-A2FF-82B8F2CCC186}"/>
              </a:ext>
            </a:extLst>
          </p:cNvPr>
          <p:cNvSpPr/>
          <p:nvPr/>
        </p:nvSpPr>
        <p:spPr>
          <a:xfrm>
            <a:off x="8786319" y="5935126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ähti: 5-sakarainen 55">
            <a:extLst>
              <a:ext uri="{FF2B5EF4-FFF2-40B4-BE49-F238E27FC236}">
                <a16:creationId xmlns="" xmlns:a16="http://schemas.microsoft.com/office/drawing/2014/main" id="{F295F413-D49D-4C30-B39F-84370D228BE3}"/>
              </a:ext>
            </a:extLst>
          </p:cNvPr>
          <p:cNvSpPr/>
          <p:nvPr/>
        </p:nvSpPr>
        <p:spPr>
          <a:xfrm>
            <a:off x="8758989" y="4657457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ähti: 5-sakarainen 56">
            <a:extLst>
              <a:ext uri="{FF2B5EF4-FFF2-40B4-BE49-F238E27FC236}">
                <a16:creationId xmlns="" xmlns:a16="http://schemas.microsoft.com/office/drawing/2014/main" id="{652B66FF-6E88-4342-BD17-DEE99DFEC9B6}"/>
              </a:ext>
            </a:extLst>
          </p:cNvPr>
          <p:cNvSpPr/>
          <p:nvPr/>
        </p:nvSpPr>
        <p:spPr>
          <a:xfrm>
            <a:off x="8807116" y="4203430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ähti: 5-sakarainen 57">
            <a:extLst>
              <a:ext uri="{FF2B5EF4-FFF2-40B4-BE49-F238E27FC236}">
                <a16:creationId xmlns="" xmlns:a16="http://schemas.microsoft.com/office/drawing/2014/main" id="{2705C0C5-F5D1-4B00-B7E0-3769CB27E661}"/>
              </a:ext>
            </a:extLst>
          </p:cNvPr>
          <p:cNvSpPr/>
          <p:nvPr/>
        </p:nvSpPr>
        <p:spPr>
          <a:xfrm>
            <a:off x="8841385" y="2016035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Tähti: 5-sakarainen 59">
            <a:extLst>
              <a:ext uri="{FF2B5EF4-FFF2-40B4-BE49-F238E27FC236}">
                <a16:creationId xmlns="" xmlns:a16="http://schemas.microsoft.com/office/drawing/2014/main" id="{9544B61C-B9F1-455F-BCAD-D34BB55C4998}"/>
              </a:ext>
            </a:extLst>
          </p:cNvPr>
          <p:cNvSpPr/>
          <p:nvPr/>
        </p:nvSpPr>
        <p:spPr>
          <a:xfrm>
            <a:off x="4317600" y="5081538"/>
            <a:ext cx="242817" cy="187527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ähti: 5-sakarainen 52">
            <a:extLst>
              <a:ext uri="{FF2B5EF4-FFF2-40B4-BE49-F238E27FC236}">
                <a16:creationId xmlns="" xmlns:a16="http://schemas.microsoft.com/office/drawing/2014/main" id="{3D87FE04-E8BD-489F-AE3E-E8EBF94E679A}"/>
              </a:ext>
            </a:extLst>
          </p:cNvPr>
          <p:cNvSpPr/>
          <p:nvPr/>
        </p:nvSpPr>
        <p:spPr>
          <a:xfrm>
            <a:off x="3258552" y="3902920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kstiruutu 41">
            <a:extLst>
              <a:ext uri="{FF2B5EF4-FFF2-40B4-BE49-F238E27FC236}">
                <a16:creationId xmlns="" xmlns:a16="http://schemas.microsoft.com/office/drawing/2014/main" id="{920CC4DC-952F-49D3-B4CD-2FB7B021FCBC}"/>
              </a:ext>
            </a:extLst>
          </p:cNvPr>
          <p:cNvSpPr txBox="1"/>
          <p:nvPr/>
        </p:nvSpPr>
        <p:spPr>
          <a:xfrm>
            <a:off x="3501188" y="3880459"/>
            <a:ext cx="258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= pisteitä voi saada useammasta eri kielestä</a:t>
            </a:r>
          </a:p>
        </p:txBody>
      </p:sp>
      <p:sp>
        <p:nvSpPr>
          <p:cNvPr id="62" name="Tähti: 5-sakarainen 61">
            <a:extLst>
              <a:ext uri="{FF2B5EF4-FFF2-40B4-BE49-F238E27FC236}">
                <a16:creationId xmlns="" xmlns:a16="http://schemas.microsoft.com/office/drawing/2014/main" id="{229B49E3-43AF-4D36-940A-4E462D512461}"/>
              </a:ext>
            </a:extLst>
          </p:cNvPr>
          <p:cNvSpPr/>
          <p:nvPr/>
        </p:nvSpPr>
        <p:spPr>
          <a:xfrm>
            <a:off x="8841385" y="2415290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Tähti: 5-sakarainen 62">
            <a:extLst>
              <a:ext uri="{FF2B5EF4-FFF2-40B4-BE49-F238E27FC236}">
                <a16:creationId xmlns="" xmlns:a16="http://schemas.microsoft.com/office/drawing/2014/main" id="{1322BEB7-D3A1-46E3-A96E-34B4EB3EA70D}"/>
              </a:ext>
            </a:extLst>
          </p:cNvPr>
          <p:cNvSpPr/>
          <p:nvPr/>
        </p:nvSpPr>
        <p:spPr>
          <a:xfrm>
            <a:off x="8826539" y="1577669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ähti: 5-sakarainen 63">
            <a:extLst>
              <a:ext uri="{FF2B5EF4-FFF2-40B4-BE49-F238E27FC236}">
                <a16:creationId xmlns="" xmlns:a16="http://schemas.microsoft.com/office/drawing/2014/main" id="{683720C3-70FE-4D1B-8547-0617610D7DDA}"/>
              </a:ext>
            </a:extLst>
          </p:cNvPr>
          <p:cNvSpPr/>
          <p:nvPr/>
        </p:nvSpPr>
        <p:spPr>
          <a:xfrm>
            <a:off x="6517100" y="5075709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Tähti: 5-sakarainen 64">
            <a:extLst>
              <a:ext uri="{FF2B5EF4-FFF2-40B4-BE49-F238E27FC236}">
                <a16:creationId xmlns="" xmlns:a16="http://schemas.microsoft.com/office/drawing/2014/main" id="{607FB427-2AC0-4D09-A8BD-0896B5C2B6BE}"/>
              </a:ext>
            </a:extLst>
          </p:cNvPr>
          <p:cNvSpPr/>
          <p:nvPr/>
        </p:nvSpPr>
        <p:spPr>
          <a:xfrm>
            <a:off x="6525984" y="1056662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Tähti: 5-sakarainen 60">
            <a:extLst>
              <a:ext uri="{FF2B5EF4-FFF2-40B4-BE49-F238E27FC236}">
                <a16:creationId xmlns="" xmlns:a16="http://schemas.microsoft.com/office/drawing/2014/main" id="{CEB9073A-628B-4E13-AE3A-EFACBE529CDA}"/>
              </a:ext>
            </a:extLst>
          </p:cNvPr>
          <p:cNvSpPr/>
          <p:nvPr/>
        </p:nvSpPr>
        <p:spPr>
          <a:xfrm>
            <a:off x="1863172" y="4583002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ähti: 5-sakarainen 65">
            <a:extLst>
              <a:ext uri="{FF2B5EF4-FFF2-40B4-BE49-F238E27FC236}">
                <a16:creationId xmlns="" xmlns:a16="http://schemas.microsoft.com/office/drawing/2014/main" id="{6F80F0F3-0022-4BD3-A604-BF8B6B6B2845}"/>
              </a:ext>
            </a:extLst>
          </p:cNvPr>
          <p:cNvSpPr/>
          <p:nvPr/>
        </p:nvSpPr>
        <p:spPr>
          <a:xfrm>
            <a:off x="8758989" y="5508669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Vuokaaviosymboli: Rajoitin 66">
            <a:extLst>
              <a:ext uri="{FF2B5EF4-FFF2-40B4-BE49-F238E27FC236}">
                <a16:creationId xmlns="" xmlns:a16="http://schemas.microsoft.com/office/drawing/2014/main" id="{F8BF4669-319B-419E-8C9C-EEADF6777082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="" xmlns:a16="http://schemas.microsoft.com/office/drawing/2014/main" id="{249E03A7-2806-45ED-A673-3E553EC5D77E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9" name="Ryhmä 68">
            <a:extLst>
              <a:ext uri="{FF2B5EF4-FFF2-40B4-BE49-F238E27FC236}">
                <a16:creationId xmlns="" xmlns:a16="http://schemas.microsoft.com/office/drawing/2014/main" id="{EF0CECDD-66D0-4893-8DC0-190AC8F09B88}"/>
              </a:ext>
            </a:extLst>
          </p:cNvPr>
          <p:cNvGrpSpPr/>
          <p:nvPr/>
        </p:nvGrpSpPr>
        <p:grpSpPr>
          <a:xfrm>
            <a:off x="7359895" y="6383087"/>
            <a:ext cx="1611023" cy="287867"/>
            <a:chOff x="317526" y="5528733"/>
            <a:chExt cx="1611023" cy="287867"/>
          </a:xfrm>
        </p:grpSpPr>
        <p:sp>
          <p:nvSpPr>
            <p:cNvPr id="70" name="Toimintopainike: Takaisin tai edellinen 69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F6E4EC29-E57C-4358-AC98-B1DE903A0386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Tekstiruutu 70">
              <a:extLst>
                <a:ext uri="{FF2B5EF4-FFF2-40B4-BE49-F238E27FC236}">
                  <a16:creationId xmlns="" xmlns:a16="http://schemas.microsoft.com/office/drawing/2014/main" id="{C16215DD-7DB6-40E1-A290-1D21B049E759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4" grpId="0" animBg="1"/>
      <p:bldP spid="36" grpId="0" animBg="1"/>
      <p:bldP spid="37" grpId="0" animBg="1"/>
      <p:bldP spid="38" grpId="0" animBg="1"/>
      <p:bldP spid="40" grpId="0" animBg="1"/>
      <p:bldP spid="46" grpId="0" animBg="1"/>
      <p:bldP spid="7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8" grpId="0" animBg="1"/>
      <p:bldP spid="60" grpId="0" animBg="1"/>
      <p:bldP spid="64" grpId="0" animBg="1"/>
      <p:bldP spid="65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Kielten pisteet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1190582" y="1099342"/>
            <a:ext cx="6263030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kielten kokeesta voi saada pisteitä lähes kaikissa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kieliin liittyy myös usein kynnysehtoja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=""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1857280"/>
            <a:ext cx="8756356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2081605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=""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2036421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=""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2036421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=""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2036421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=""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2036421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=""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2036421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=""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2036421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=""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2863518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28,3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=""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2863518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23,6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=""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2863518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18,9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=""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2863518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14,1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=""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2863518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9,4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=""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2863518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4,7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=""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630175" y="2863518"/>
            <a:ext cx="10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Pitkä     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="" xmlns:a16="http://schemas.microsoft.com/office/drawing/2014/main" id="{4676502B-EFCB-457E-AFCC-7BDCD50A5F7C}"/>
              </a:ext>
            </a:extLst>
          </p:cNvPr>
          <p:cNvSpPr/>
          <p:nvPr/>
        </p:nvSpPr>
        <p:spPr bwMode="auto">
          <a:xfrm>
            <a:off x="1930024" y="3360821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25,1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="" xmlns:a16="http://schemas.microsoft.com/office/drawing/2014/main" id="{52213A3D-FCA3-4139-A615-BE68AC2F634B}"/>
              </a:ext>
            </a:extLst>
          </p:cNvPr>
          <p:cNvSpPr/>
          <p:nvPr/>
        </p:nvSpPr>
        <p:spPr bwMode="auto">
          <a:xfrm>
            <a:off x="3115699" y="3360821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20,9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="" xmlns:a16="http://schemas.microsoft.com/office/drawing/2014/main" id="{BF22897C-A672-4CD3-949C-B6C1EDAA92B3}"/>
              </a:ext>
            </a:extLst>
          </p:cNvPr>
          <p:cNvSpPr/>
          <p:nvPr/>
        </p:nvSpPr>
        <p:spPr bwMode="auto">
          <a:xfrm>
            <a:off x="4286520" y="3360821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16,8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="" xmlns:a16="http://schemas.microsoft.com/office/drawing/2014/main" id="{E3985486-E4F9-491A-BD68-EF3F740F64CD}"/>
              </a:ext>
            </a:extLst>
          </p:cNvPr>
          <p:cNvSpPr/>
          <p:nvPr/>
        </p:nvSpPr>
        <p:spPr bwMode="auto">
          <a:xfrm>
            <a:off x="5472195" y="3360821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12,6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="" xmlns:a16="http://schemas.microsoft.com/office/drawing/2014/main" id="{DC934B5D-0A36-402C-A782-A27C7D9B76A2}"/>
              </a:ext>
            </a:extLst>
          </p:cNvPr>
          <p:cNvSpPr/>
          <p:nvPr/>
        </p:nvSpPr>
        <p:spPr bwMode="auto">
          <a:xfrm>
            <a:off x="6649415" y="3360821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8,4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="" xmlns:a16="http://schemas.microsoft.com/office/drawing/2014/main" id="{F0985F7E-18C6-467E-876D-EA08DC01DC8D}"/>
              </a:ext>
            </a:extLst>
          </p:cNvPr>
          <p:cNvSpPr/>
          <p:nvPr/>
        </p:nvSpPr>
        <p:spPr bwMode="auto">
          <a:xfrm>
            <a:off x="7798810" y="3360821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4,2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="" xmlns:a16="http://schemas.microsoft.com/office/drawing/2014/main" id="{2CFC08BA-6F0A-449E-946D-78D2E043C613}"/>
              </a:ext>
            </a:extLst>
          </p:cNvPr>
          <p:cNvSpPr/>
          <p:nvPr/>
        </p:nvSpPr>
        <p:spPr>
          <a:xfrm>
            <a:off x="587682" y="3360821"/>
            <a:ext cx="134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Keskipitkä     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="" xmlns:a16="http://schemas.microsoft.com/office/drawing/2014/main" id="{C25A5481-9C25-4005-89DE-A32277A26084}"/>
              </a:ext>
            </a:extLst>
          </p:cNvPr>
          <p:cNvSpPr/>
          <p:nvPr/>
        </p:nvSpPr>
        <p:spPr bwMode="auto">
          <a:xfrm>
            <a:off x="1938045" y="3866144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22,6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="" xmlns:a16="http://schemas.microsoft.com/office/drawing/2014/main" id="{97F1548C-2653-45C6-9EAC-1B83D691585F}"/>
              </a:ext>
            </a:extLst>
          </p:cNvPr>
          <p:cNvSpPr/>
          <p:nvPr/>
        </p:nvSpPr>
        <p:spPr bwMode="auto">
          <a:xfrm>
            <a:off x="3123720" y="3866144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="" xmlns:a16="http://schemas.microsoft.com/office/drawing/2014/main" id="{1EDA37AE-B30E-48FF-B6DF-345BAF4C50EE}"/>
              </a:ext>
            </a:extLst>
          </p:cNvPr>
          <p:cNvSpPr/>
          <p:nvPr/>
        </p:nvSpPr>
        <p:spPr bwMode="auto">
          <a:xfrm>
            <a:off x="4294541" y="3866144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15,1</a:t>
            </a: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="" xmlns:a16="http://schemas.microsoft.com/office/drawing/2014/main" id="{F8142DA0-53BE-4AA8-B15B-80248FB13C5A}"/>
              </a:ext>
            </a:extLst>
          </p:cNvPr>
          <p:cNvSpPr/>
          <p:nvPr/>
        </p:nvSpPr>
        <p:spPr bwMode="auto">
          <a:xfrm>
            <a:off x="5480216" y="3866144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11,3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="" xmlns:a16="http://schemas.microsoft.com/office/drawing/2014/main" id="{1FD0B1B9-9218-4485-8DE8-585287A4979A}"/>
              </a:ext>
            </a:extLst>
          </p:cNvPr>
          <p:cNvSpPr/>
          <p:nvPr/>
        </p:nvSpPr>
        <p:spPr bwMode="auto">
          <a:xfrm>
            <a:off x="6657436" y="3866144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7,5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="" xmlns:a16="http://schemas.microsoft.com/office/drawing/2014/main" id="{562D8454-D64F-491E-9639-833C98E0844A}"/>
              </a:ext>
            </a:extLst>
          </p:cNvPr>
          <p:cNvSpPr/>
          <p:nvPr/>
        </p:nvSpPr>
        <p:spPr bwMode="auto">
          <a:xfrm>
            <a:off x="7806831" y="3866144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3,8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="" xmlns:a16="http://schemas.microsoft.com/office/drawing/2014/main" id="{57AD2E50-69FD-482B-A6AA-CFF13DD07D60}"/>
              </a:ext>
            </a:extLst>
          </p:cNvPr>
          <p:cNvSpPr/>
          <p:nvPr/>
        </p:nvSpPr>
        <p:spPr>
          <a:xfrm>
            <a:off x="638197" y="3866144"/>
            <a:ext cx="10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Lyhyt     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="" xmlns:a16="http://schemas.microsoft.com/office/drawing/2014/main" id="{0B5352A2-F486-4F7A-83DE-FA813184E60D}"/>
              </a:ext>
            </a:extLst>
          </p:cNvPr>
          <p:cNvSpPr txBox="1"/>
          <p:nvPr/>
        </p:nvSpPr>
        <p:spPr>
          <a:xfrm>
            <a:off x="142184" y="4735958"/>
            <a:ext cx="8636159" cy="430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fi-FI" sz="400" b="1" dirty="0"/>
          </a:p>
          <a:p>
            <a:r>
              <a:rPr lang="fi-FI" sz="1400" b="1" dirty="0"/>
              <a:t>    Vieraiden kielten koulutuksessa pisteytys voi olla tätä korkeampi </a:t>
            </a:r>
            <a:r>
              <a:rPr lang="fi-FI" sz="1200" b="1" dirty="0"/>
              <a:t>(myös informaatioverkostot ja tietojärjestelmätiede): </a:t>
            </a:r>
          </a:p>
          <a:p>
            <a:endParaRPr lang="fi-FI" sz="400" b="1" dirty="0"/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="" xmlns:a16="http://schemas.microsoft.com/office/drawing/2014/main" id="{C85F887B-DF92-4274-B8FD-4A3A2FEB800F}"/>
              </a:ext>
            </a:extLst>
          </p:cNvPr>
          <p:cNvSpPr/>
          <p:nvPr/>
        </p:nvSpPr>
        <p:spPr bwMode="auto">
          <a:xfrm>
            <a:off x="1930024" y="5350035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34,0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="" xmlns:a16="http://schemas.microsoft.com/office/drawing/2014/main" id="{33FCDC8E-BB6F-48F8-AAB8-5981A986D85E}"/>
              </a:ext>
            </a:extLst>
          </p:cNvPr>
          <p:cNvSpPr/>
          <p:nvPr/>
        </p:nvSpPr>
        <p:spPr bwMode="auto">
          <a:xfrm>
            <a:off x="3115699" y="5350035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28,3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="" xmlns:a16="http://schemas.microsoft.com/office/drawing/2014/main" id="{1E0B7B5D-4220-4832-AD4A-3532684FADCE}"/>
              </a:ext>
            </a:extLst>
          </p:cNvPr>
          <p:cNvSpPr/>
          <p:nvPr/>
        </p:nvSpPr>
        <p:spPr bwMode="auto">
          <a:xfrm>
            <a:off x="4286520" y="5350035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22,7</a:t>
            </a: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="" xmlns:a16="http://schemas.microsoft.com/office/drawing/2014/main" id="{A1293799-C02A-4016-B9BC-069018EB8982}"/>
              </a:ext>
            </a:extLst>
          </p:cNvPr>
          <p:cNvSpPr/>
          <p:nvPr/>
        </p:nvSpPr>
        <p:spPr bwMode="auto">
          <a:xfrm>
            <a:off x="5472195" y="5350035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17,0</a:t>
            </a:r>
          </a:p>
        </p:txBody>
      </p:sp>
      <p:sp>
        <p:nvSpPr>
          <p:cNvPr id="54" name="Suorakulmio: Pyöristetyt kulmat 53">
            <a:extLst>
              <a:ext uri="{FF2B5EF4-FFF2-40B4-BE49-F238E27FC236}">
                <a16:creationId xmlns="" xmlns:a16="http://schemas.microsoft.com/office/drawing/2014/main" id="{44B4F9DB-BE88-4E93-995E-2D43A22CFDC2}"/>
              </a:ext>
            </a:extLst>
          </p:cNvPr>
          <p:cNvSpPr/>
          <p:nvPr/>
        </p:nvSpPr>
        <p:spPr bwMode="auto">
          <a:xfrm>
            <a:off x="6649415" y="5350035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11,3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="" xmlns:a16="http://schemas.microsoft.com/office/drawing/2014/main" id="{E0E43629-199D-4703-887E-48D4041D3B8C}"/>
              </a:ext>
            </a:extLst>
          </p:cNvPr>
          <p:cNvSpPr/>
          <p:nvPr/>
        </p:nvSpPr>
        <p:spPr bwMode="auto">
          <a:xfrm>
            <a:off x="7798810" y="5350035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5,7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="" xmlns:a16="http://schemas.microsoft.com/office/drawing/2014/main" id="{EA16088D-B7BC-41C6-AFDA-B099581FA38F}"/>
              </a:ext>
            </a:extLst>
          </p:cNvPr>
          <p:cNvSpPr/>
          <p:nvPr/>
        </p:nvSpPr>
        <p:spPr>
          <a:xfrm>
            <a:off x="630176" y="5350035"/>
            <a:ext cx="10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Pitkä     </a:t>
            </a:r>
          </a:p>
        </p:txBody>
      </p:sp>
      <p:sp>
        <p:nvSpPr>
          <p:cNvPr id="57" name="Suorakulmio: Pyöristetyt kulmat 56">
            <a:extLst>
              <a:ext uri="{FF2B5EF4-FFF2-40B4-BE49-F238E27FC236}">
                <a16:creationId xmlns="" xmlns:a16="http://schemas.microsoft.com/office/drawing/2014/main" id="{6877CE23-454B-4929-8EB4-16541DF983CB}"/>
              </a:ext>
            </a:extLst>
          </p:cNvPr>
          <p:cNvSpPr/>
          <p:nvPr/>
        </p:nvSpPr>
        <p:spPr bwMode="auto">
          <a:xfrm>
            <a:off x="1930025" y="5847338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32,3</a:t>
            </a: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="" xmlns:a16="http://schemas.microsoft.com/office/drawing/2014/main" id="{6D225C35-B8F8-4C04-9514-948BE11F9074}"/>
              </a:ext>
            </a:extLst>
          </p:cNvPr>
          <p:cNvSpPr/>
          <p:nvPr/>
        </p:nvSpPr>
        <p:spPr bwMode="auto">
          <a:xfrm>
            <a:off x="3115700" y="5847338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26,9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="" xmlns:a16="http://schemas.microsoft.com/office/drawing/2014/main" id="{8912CB74-445F-493C-A14F-2546AED00771}"/>
              </a:ext>
            </a:extLst>
          </p:cNvPr>
          <p:cNvSpPr/>
          <p:nvPr/>
        </p:nvSpPr>
        <p:spPr bwMode="auto">
          <a:xfrm>
            <a:off x="4286521" y="5847338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21,5</a:t>
            </a:r>
          </a:p>
        </p:txBody>
      </p:sp>
      <p:sp>
        <p:nvSpPr>
          <p:cNvPr id="60" name="Suorakulmio: Pyöristetyt kulmat 59">
            <a:extLst>
              <a:ext uri="{FF2B5EF4-FFF2-40B4-BE49-F238E27FC236}">
                <a16:creationId xmlns="" xmlns:a16="http://schemas.microsoft.com/office/drawing/2014/main" id="{45B57B57-E322-4EFC-AB7C-4E99A1828A0F}"/>
              </a:ext>
            </a:extLst>
          </p:cNvPr>
          <p:cNvSpPr/>
          <p:nvPr/>
        </p:nvSpPr>
        <p:spPr bwMode="auto">
          <a:xfrm>
            <a:off x="5472196" y="5847338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16,2</a:t>
            </a:r>
          </a:p>
        </p:txBody>
      </p:sp>
      <p:sp>
        <p:nvSpPr>
          <p:cNvPr id="61" name="Suorakulmio: Pyöristetyt kulmat 60">
            <a:extLst>
              <a:ext uri="{FF2B5EF4-FFF2-40B4-BE49-F238E27FC236}">
                <a16:creationId xmlns="" xmlns:a16="http://schemas.microsoft.com/office/drawing/2014/main" id="{4B9C84DF-40F5-4BF2-9F8D-356D65492DE4}"/>
              </a:ext>
            </a:extLst>
          </p:cNvPr>
          <p:cNvSpPr/>
          <p:nvPr/>
        </p:nvSpPr>
        <p:spPr bwMode="auto">
          <a:xfrm>
            <a:off x="6649416" y="5847338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10,8</a:t>
            </a:r>
          </a:p>
        </p:txBody>
      </p:sp>
      <p:sp>
        <p:nvSpPr>
          <p:cNvPr id="62" name="Suorakulmio: Pyöristetyt kulmat 61">
            <a:extLst>
              <a:ext uri="{FF2B5EF4-FFF2-40B4-BE49-F238E27FC236}">
                <a16:creationId xmlns="" xmlns:a16="http://schemas.microsoft.com/office/drawing/2014/main" id="{B3746C4C-D58B-43CF-AC08-81EFFDE54578}"/>
              </a:ext>
            </a:extLst>
          </p:cNvPr>
          <p:cNvSpPr/>
          <p:nvPr/>
        </p:nvSpPr>
        <p:spPr bwMode="auto">
          <a:xfrm>
            <a:off x="7798811" y="5847338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5,4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="" xmlns:a16="http://schemas.microsoft.com/office/drawing/2014/main" id="{3AF2AC45-E3B5-4096-AE5C-7BF4CFDC4BB9}"/>
              </a:ext>
            </a:extLst>
          </p:cNvPr>
          <p:cNvSpPr/>
          <p:nvPr/>
        </p:nvSpPr>
        <p:spPr>
          <a:xfrm>
            <a:off x="520026" y="5792711"/>
            <a:ext cx="15743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6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Keskipitkä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(pitkä, informaatiov.)     </a:t>
            </a:r>
          </a:p>
        </p:txBody>
      </p:sp>
      <p:sp>
        <p:nvSpPr>
          <p:cNvPr id="64" name="Suorakulmio: Pyöristetyt kulmat 63">
            <a:extLst>
              <a:ext uri="{FF2B5EF4-FFF2-40B4-BE49-F238E27FC236}">
                <a16:creationId xmlns="" xmlns:a16="http://schemas.microsoft.com/office/drawing/2014/main" id="{FB02C7E1-CBDE-4BBD-90CF-7A7BB827DA0A}"/>
              </a:ext>
            </a:extLst>
          </p:cNvPr>
          <p:cNvSpPr/>
          <p:nvPr/>
        </p:nvSpPr>
        <p:spPr bwMode="auto">
          <a:xfrm>
            <a:off x="1938046" y="6352661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28,2</a:t>
            </a:r>
          </a:p>
        </p:txBody>
      </p:sp>
      <p:sp>
        <p:nvSpPr>
          <p:cNvPr id="65" name="Suorakulmio: Pyöristetyt kulmat 64">
            <a:extLst>
              <a:ext uri="{FF2B5EF4-FFF2-40B4-BE49-F238E27FC236}">
                <a16:creationId xmlns="" xmlns:a16="http://schemas.microsoft.com/office/drawing/2014/main" id="{8ACE0FB3-6A44-437F-8C25-4D7760F73903}"/>
              </a:ext>
            </a:extLst>
          </p:cNvPr>
          <p:cNvSpPr/>
          <p:nvPr/>
        </p:nvSpPr>
        <p:spPr bwMode="auto">
          <a:xfrm>
            <a:off x="3123721" y="6352661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23,5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="" xmlns:a16="http://schemas.microsoft.com/office/drawing/2014/main" id="{0F72B858-F919-4D3B-BD81-41256D047A2D}"/>
              </a:ext>
            </a:extLst>
          </p:cNvPr>
          <p:cNvSpPr/>
          <p:nvPr/>
        </p:nvSpPr>
        <p:spPr bwMode="auto">
          <a:xfrm>
            <a:off x="4294542" y="6352661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18,8</a:t>
            </a:r>
          </a:p>
        </p:txBody>
      </p:sp>
      <p:sp>
        <p:nvSpPr>
          <p:cNvPr id="67" name="Suorakulmio: Pyöristetyt kulmat 66">
            <a:extLst>
              <a:ext uri="{FF2B5EF4-FFF2-40B4-BE49-F238E27FC236}">
                <a16:creationId xmlns="" xmlns:a16="http://schemas.microsoft.com/office/drawing/2014/main" id="{590A406D-6764-4588-90A7-8717868AE27E}"/>
              </a:ext>
            </a:extLst>
          </p:cNvPr>
          <p:cNvSpPr/>
          <p:nvPr/>
        </p:nvSpPr>
        <p:spPr bwMode="auto">
          <a:xfrm>
            <a:off x="5480217" y="6352661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14,1</a:t>
            </a:r>
          </a:p>
        </p:txBody>
      </p:sp>
      <p:sp>
        <p:nvSpPr>
          <p:cNvPr id="68" name="Suorakulmio: Pyöristetyt kulmat 67">
            <a:extLst>
              <a:ext uri="{FF2B5EF4-FFF2-40B4-BE49-F238E27FC236}">
                <a16:creationId xmlns="" xmlns:a16="http://schemas.microsoft.com/office/drawing/2014/main" id="{7A4C0942-C8F2-40B2-845C-804D2EB1CFEE}"/>
              </a:ext>
            </a:extLst>
          </p:cNvPr>
          <p:cNvSpPr/>
          <p:nvPr/>
        </p:nvSpPr>
        <p:spPr bwMode="auto">
          <a:xfrm>
            <a:off x="6657437" y="6352661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9,4</a:t>
            </a: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="" xmlns:a16="http://schemas.microsoft.com/office/drawing/2014/main" id="{FA5D8D71-D8A6-4254-AA98-314373918016}"/>
              </a:ext>
            </a:extLst>
          </p:cNvPr>
          <p:cNvSpPr/>
          <p:nvPr/>
        </p:nvSpPr>
        <p:spPr bwMode="auto">
          <a:xfrm>
            <a:off x="7806832" y="6352661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4,7</a:t>
            </a:r>
          </a:p>
        </p:txBody>
      </p:sp>
      <p:sp>
        <p:nvSpPr>
          <p:cNvPr id="70" name="Suorakulmio 69">
            <a:extLst>
              <a:ext uri="{FF2B5EF4-FFF2-40B4-BE49-F238E27FC236}">
                <a16:creationId xmlns="" xmlns:a16="http://schemas.microsoft.com/office/drawing/2014/main" id="{066377D8-5DF5-4D9C-A6F2-F6D0A8D8C356}"/>
              </a:ext>
            </a:extLst>
          </p:cNvPr>
          <p:cNvSpPr/>
          <p:nvPr/>
        </p:nvSpPr>
        <p:spPr>
          <a:xfrm>
            <a:off x="638198" y="6352661"/>
            <a:ext cx="10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Lyhyt     </a:t>
            </a:r>
          </a:p>
        </p:txBody>
      </p:sp>
      <p:sp>
        <p:nvSpPr>
          <p:cNvPr id="71" name="Vuokaaviosymboli: Rajoitin 70">
            <a:extLst>
              <a:ext uri="{FF2B5EF4-FFF2-40B4-BE49-F238E27FC236}">
                <a16:creationId xmlns="" xmlns:a16="http://schemas.microsoft.com/office/drawing/2014/main" id="{7E6134F8-607C-4C24-BB0F-8B8CC2A8D682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kstiruutu 71">
            <a:extLst>
              <a:ext uri="{FF2B5EF4-FFF2-40B4-BE49-F238E27FC236}">
                <a16:creationId xmlns="" xmlns:a16="http://schemas.microsoft.com/office/drawing/2014/main" id="{F4DF2D0E-49B5-448A-A035-3D91A25DC61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1544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821" y="128336"/>
            <a:ext cx="5614738" cy="574258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Matemaattinen ainereaali eri koulutuksissa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=""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770535" y="2311653"/>
            <a:ext cx="3545306" cy="21794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=""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Fysikaaliset tieteet</a:t>
            </a:r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83180"/>
            <a:ext cx="2149642" cy="352926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=""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403239" y="500449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=""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=""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=""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18445" y="544009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=""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27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=""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=""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411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=""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=""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=""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56760" y="366952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=""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Lääketieteelliset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=""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=""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=""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=""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64601" y="498601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=""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=""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70786" y="633034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=""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400296" y="632989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=""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=""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=""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04406" y="370465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=""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4353" y="326301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=""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09274" y="2812847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=""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4353" y="237894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=""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4353" y="195580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=""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879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=""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=""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=""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=""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09274" y="547817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=""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09274" y="591958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=""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66210" y="587200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=""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9780" y="589417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=""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088843" y="3339877"/>
            <a:ext cx="2682304" cy="6704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Fysiikka ja kemia valinnaisia muiden  kokeiden kanssa</a:t>
            </a:r>
          </a:p>
        </p:txBody>
      </p:sp>
      <p:sp>
        <p:nvSpPr>
          <p:cNvPr id="60" name="Vuokaaviosymboli: Rajoitin 59">
            <a:extLst>
              <a:ext uri="{FF2B5EF4-FFF2-40B4-BE49-F238E27FC236}">
                <a16:creationId xmlns="" xmlns:a16="http://schemas.microsoft.com/office/drawing/2014/main" id="{482ABE5D-C99C-4D19-8D85-EFABFDEBC97E}"/>
              </a:ext>
            </a:extLst>
          </p:cNvPr>
          <p:cNvSpPr/>
          <p:nvPr/>
        </p:nvSpPr>
        <p:spPr>
          <a:xfrm>
            <a:off x="3088843" y="2641196"/>
            <a:ext cx="2606104" cy="553201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Fysiikka tai kemia  huomioidaan aina</a:t>
            </a:r>
          </a:p>
        </p:txBody>
      </p:sp>
      <p:sp>
        <p:nvSpPr>
          <p:cNvPr id="47" name="Ellipsi 46">
            <a:extLst>
              <a:ext uri="{FF2B5EF4-FFF2-40B4-BE49-F238E27FC236}">
                <a16:creationId xmlns="" xmlns:a16="http://schemas.microsoft.com/office/drawing/2014/main" id="{40CCCFF2-9020-4F8A-979F-781D0CD447E1}"/>
              </a:ext>
            </a:extLst>
          </p:cNvPr>
          <p:cNvSpPr/>
          <p:nvPr/>
        </p:nvSpPr>
        <p:spPr>
          <a:xfrm>
            <a:off x="1731280" y="1963048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="" xmlns:a16="http://schemas.microsoft.com/office/drawing/2014/main" id="{566F3463-1403-4B7F-8C16-213D12C20E65}"/>
              </a:ext>
            </a:extLst>
          </p:cNvPr>
          <p:cNvSpPr/>
          <p:nvPr/>
        </p:nvSpPr>
        <p:spPr>
          <a:xfrm>
            <a:off x="1736558" y="4134536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49" name="Ellipsi 48">
            <a:extLst>
              <a:ext uri="{FF2B5EF4-FFF2-40B4-BE49-F238E27FC236}">
                <a16:creationId xmlns="" xmlns:a16="http://schemas.microsoft.com/office/drawing/2014/main" id="{7F5C47DA-EE22-468F-8441-879799CF0F11}"/>
              </a:ext>
            </a:extLst>
          </p:cNvPr>
          <p:cNvSpPr/>
          <p:nvPr/>
        </p:nvSpPr>
        <p:spPr>
          <a:xfrm>
            <a:off x="1726256" y="3696074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50" name="Ellipsi 49">
            <a:extLst>
              <a:ext uri="{FF2B5EF4-FFF2-40B4-BE49-F238E27FC236}">
                <a16:creationId xmlns="" xmlns:a16="http://schemas.microsoft.com/office/drawing/2014/main" id="{1045A5C3-C109-4FC2-89A3-EF816EAC1CDC}"/>
              </a:ext>
            </a:extLst>
          </p:cNvPr>
          <p:cNvSpPr/>
          <p:nvPr/>
        </p:nvSpPr>
        <p:spPr>
          <a:xfrm>
            <a:off x="1758616" y="3265026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="" xmlns:a16="http://schemas.microsoft.com/office/drawing/2014/main" id="{0D88951E-7EB5-4248-BEB5-0AD1D9C4B04D}"/>
              </a:ext>
            </a:extLst>
          </p:cNvPr>
          <p:cNvSpPr/>
          <p:nvPr/>
        </p:nvSpPr>
        <p:spPr>
          <a:xfrm>
            <a:off x="3945645" y="1515278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52" name="Ellipsi 51">
            <a:extLst>
              <a:ext uri="{FF2B5EF4-FFF2-40B4-BE49-F238E27FC236}">
                <a16:creationId xmlns="" xmlns:a16="http://schemas.microsoft.com/office/drawing/2014/main" id="{E11768DC-4608-49F1-906D-6608522DFDDF}"/>
              </a:ext>
            </a:extLst>
          </p:cNvPr>
          <p:cNvSpPr/>
          <p:nvPr/>
        </p:nvSpPr>
        <p:spPr>
          <a:xfrm>
            <a:off x="1720516" y="1048774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53" name="Ellipsi 52">
            <a:extLst>
              <a:ext uri="{FF2B5EF4-FFF2-40B4-BE49-F238E27FC236}">
                <a16:creationId xmlns="" xmlns:a16="http://schemas.microsoft.com/office/drawing/2014/main" id="{2651DF88-A434-4D5F-91A7-24CE221EEE4B}"/>
              </a:ext>
            </a:extLst>
          </p:cNvPr>
          <p:cNvSpPr/>
          <p:nvPr/>
        </p:nvSpPr>
        <p:spPr>
          <a:xfrm>
            <a:off x="4010527" y="1080639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</a:t>
            </a:r>
          </a:p>
        </p:txBody>
      </p:sp>
      <p:sp>
        <p:nvSpPr>
          <p:cNvPr id="54" name="Ellipsi 53">
            <a:extLst>
              <a:ext uri="{FF2B5EF4-FFF2-40B4-BE49-F238E27FC236}">
                <a16:creationId xmlns="" xmlns:a16="http://schemas.microsoft.com/office/drawing/2014/main" id="{6017091C-A317-4022-B97F-F1A42909E93B}"/>
              </a:ext>
            </a:extLst>
          </p:cNvPr>
          <p:cNvSpPr/>
          <p:nvPr/>
        </p:nvSpPr>
        <p:spPr>
          <a:xfrm>
            <a:off x="1532021" y="2397337"/>
            <a:ext cx="80210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FY/KE</a:t>
            </a:r>
          </a:p>
        </p:txBody>
      </p:sp>
      <p:sp>
        <p:nvSpPr>
          <p:cNvPr id="55" name="Ellipsi 54">
            <a:extLst>
              <a:ext uri="{FF2B5EF4-FFF2-40B4-BE49-F238E27FC236}">
                <a16:creationId xmlns="" xmlns:a16="http://schemas.microsoft.com/office/drawing/2014/main" id="{4B13CFA4-EDCC-4489-815A-7CA82B489004}"/>
              </a:ext>
            </a:extLst>
          </p:cNvPr>
          <p:cNvSpPr/>
          <p:nvPr/>
        </p:nvSpPr>
        <p:spPr>
          <a:xfrm>
            <a:off x="5954297" y="1538385"/>
            <a:ext cx="870881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FY/KE</a:t>
            </a:r>
          </a:p>
        </p:txBody>
      </p:sp>
      <p:sp>
        <p:nvSpPr>
          <p:cNvPr id="56" name="Ellipsi 55">
            <a:extLst>
              <a:ext uri="{FF2B5EF4-FFF2-40B4-BE49-F238E27FC236}">
                <a16:creationId xmlns="" xmlns:a16="http://schemas.microsoft.com/office/drawing/2014/main" id="{44813AE9-A2E4-4995-A926-0EFF4AD730AF}"/>
              </a:ext>
            </a:extLst>
          </p:cNvPr>
          <p:cNvSpPr/>
          <p:nvPr/>
        </p:nvSpPr>
        <p:spPr>
          <a:xfrm>
            <a:off x="3851577" y="5434897"/>
            <a:ext cx="80210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FY/KE</a:t>
            </a:r>
          </a:p>
        </p:txBody>
      </p:sp>
      <p:sp>
        <p:nvSpPr>
          <p:cNvPr id="57" name="Ellipsi 56">
            <a:extLst>
              <a:ext uri="{FF2B5EF4-FFF2-40B4-BE49-F238E27FC236}">
                <a16:creationId xmlns="" xmlns:a16="http://schemas.microsoft.com/office/drawing/2014/main" id="{68CC2C51-415C-42F7-A08F-7F4D70883E28}"/>
              </a:ext>
            </a:extLst>
          </p:cNvPr>
          <p:cNvSpPr/>
          <p:nvPr/>
        </p:nvSpPr>
        <p:spPr>
          <a:xfrm>
            <a:off x="1443790" y="2838774"/>
            <a:ext cx="80210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FY/KE+</a:t>
            </a:r>
          </a:p>
          <a:p>
            <a:pPr algn="ctr"/>
            <a:r>
              <a:rPr lang="fi-FI" sz="1000" b="1" dirty="0"/>
              <a:t>BI/KE</a:t>
            </a:r>
          </a:p>
        </p:txBody>
      </p:sp>
      <p:sp>
        <p:nvSpPr>
          <p:cNvPr id="58" name="Ellipsi 57">
            <a:extLst>
              <a:ext uri="{FF2B5EF4-FFF2-40B4-BE49-F238E27FC236}">
                <a16:creationId xmlns="" xmlns:a16="http://schemas.microsoft.com/office/drawing/2014/main" id="{25CCF1C1-4CDD-4CAA-B4F2-865919DAC63E}"/>
              </a:ext>
            </a:extLst>
          </p:cNvPr>
          <p:cNvSpPr/>
          <p:nvPr/>
        </p:nvSpPr>
        <p:spPr>
          <a:xfrm>
            <a:off x="6090164" y="5915632"/>
            <a:ext cx="80210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FY/BI+</a:t>
            </a:r>
          </a:p>
          <a:p>
            <a:pPr algn="ctr"/>
            <a:r>
              <a:rPr lang="fi-FI" sz="1000" b="1" dirty="0"/>
              <a:t>KE/TE</a:t>
            </a:r>
          </a:p>
        </p:txBody>
      </p:sp>
      <p:sp>
        <p:nvSpPr>
          <p:cNvPr id="59" name="Vuokaaviosymboli: Rajoitin 58">
            <a:extLst>
              <a:ext uri="{FF2B5EF4-FFF2-40B4-BE49-F238E27FC236}">
                <a16:creationId xmlns="" xmlns:a16="http://schemas.microsoft.com/office/drawing/2014/main" id="{4AC83B02-42C8-4265-BCBD-8CD03B0DAE59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kstiruutu 60">
            <a:extLst>
              <a:ext uri="{FF2B5EF4-FFF2-40B4-BE49-F238E27FC236}">
                <a16:creationId xmlns="" xmlns:a16="http://schemas.microsoft.com/office/drawing/2014/main" id="{742C0B38-E14F-430C-B5FA-5F12C570EBF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2" name="Ryhmä 61">
            <a:extLst>
              <a:ext uri="{FF2B5EF4-FFF2-40B4-BE49-F238E27FC236}">
                <a16:creationId xmlns="" xmlns:a16="http://schemas.microsoft.com/office/drawing/2014/main" id="{B1102AF9-8E13-44DD-B241-8ECFBD7278D8}"/>
              </a:ext>
            </a:extLst>
          </p:cNvPr>
          <p:cNvGrpSpPr/>
          <p:nvPr/>
        </p:nvGrpSpPr>
        <p:grpSpPr>
          <a:xfrm>
            <a:off x="7451558" y="6410992"/>
            <a:ext cx="1611023" cy="287867"/>
            <a:chOff x="317526" y="5528733"/>
            <a:chExt cx="1611023" cy="287867"/>
          </a:xfrm>
        </p:grpSpPr>
        <p:sp>
          <p:nvSpPr>
            <p:cNvPr id="63" name="Toimintopainike: Takaisin tai edellinen 62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A5396930-6F8B-4088-86C7-FBA17A37C554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Tekstiruutu 63">
              <a:extLst>
                <a:ext uri="{FF2B5EF4-FFF2-40B4-BE49-F238E27FC236}">
                  <a16:creationId xmlns="" xmlns:a16="http://schemas.microsoft.com/office/drawing/2014/main" id="{DC6DFDA3-34E5-4002-9368-E654F3CA3880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0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6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442" y="56147"/>
            <a:ext cx="6184231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Matemaattisen ainereaalin pisteet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489235" y="1208273"/>
            <a:ext cx="8286844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fysiikasta ja kemiasta voi saada pisteitä kaikissa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diplomi-insinöörin ja maataloustieteen koulutuksissa huomioidaan vain fysiikka tai kemia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fysiikkaan ja kemiaan liittyy usein myös kynnysehtoja 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=""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2306456"/>
            <a:ext cx="8756356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2530781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=""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248559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=""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248559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=""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248559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=""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248559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=""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248559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=""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805715" y="247897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=""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3216442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26,5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=""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3216442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22,0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=""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3216442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17,6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=""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3216442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13,2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=""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3216442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8,8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=""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3216442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4,4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=""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317526" y="3127245"/>
            <a:ext cx="1936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fysiikka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(tavallisin pisteytys)     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="" xmlns:a16="http://schemas.microsoft.com/office/drawing/2014/main" id="{4676502B-EFCB-457E-AFCC-7BDCD50A5F7C}"/>
              </a:ext>
            </a:extLst>
          </p:cNvPr>
          <p:cNvSpPr/>
          <p:nvPr/>
        </p:nvSpPr>
        <p:spPr bwMode="auto">
          <a:xfrm>
            <a:off x="1930024" y="3713745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22,4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="" xmlns:a16="http://schemas.microsoft.com/office/drawing/2014/main" id="{52213A3D-FCA3-4139-A615-BE68AC2F634B}"/>
              </a:ext>
            </a:extLst>
          </p:cNvPr>
          <p:cNvSpPr/>
          <p:nvPr/>
        </p:nvSpPr>
        <p:spPr bwMode="auto">
          <a:xfrm>
            <a:off x="3115699" y="3713745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="" xmlns:a16="http://schemas.microsoft.com/office/drawing/2014/main" id="{BF22897C-A672-4CD3-949C-B6C1EDAA92B3}"/>
              </a:ext>
            </a:extLst>
          </p:cNvPr>
          <p:cNvSpPr/>
          <p:nvPr/>
        </p:nvSpPr>
        <p:spPr bwMode="auto">
          <a:xfrm>
            <a:off x="4286520" y="3713745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14,9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="" xmlns:a16="http://schemas.microsoft.com/office/drawing/2014/main" id="{E3985486-E4F9-491A-BD68-EF3F740F64CD}"/>
              </a:ext>
            </a:extLst>
          </p:cNvPr>
          <p:cNvSpPr/>
          <p:nvPr/>
        </p:nvSpPr>
        <p:spPr bwMode="auto">
          <a:xfrm>
            <a:off x="5472195" y="3713745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11,2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="" xmlns:a16="http://schemas.microsoft.com/office/drawing/2014/main" id="{DC934B5D-0A36-402C-A782-A27C7D9B76A2}"/>
              </a:ext>
            </a:extLst>
          </p:cNvPr>
          <p:cNvSpPr/>
          <p:nvPr/>
        </p:nvSpPr>
        <p:spPr bwMode="auto">
          <a:xfrm>
            <a:off x="6649415" y="3713745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7,5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="" xmlns:a16="http://schemas.microsoft.com/office/drawing/2014/main" id="{F0985F7E-18C6-467E-876D-EA08DC01DC8D}"/>
              </a:ext>
            </a:extLst>
          </p:cNvPr>
          <p:cNvSpPr/>
          <p:nvPr/>
        </p:nvSpPr>
        <p:spPr bwMode="auto">
          <a:xfrm>
            <a:off x="7798810" y="3713745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3,7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="" xmlns:a16="http://schemas.microsoft.com/office/drawing/2014/main" id="{0248E672-0092-4E30-9303-78BCEB6C8B6B}"/>
              </a:ext>
            </a:extLst>
          </p:cNvPr>
          <p:cNvSpPr/>
          <p:nvPr/>
        </p:nvSpPr>
        <p:spPr>
          <a:xfrm>
            <a:off x="293612" y="3651917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kemia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(tavallisin pisteytys)     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="" xmlns:a16="http://schemas.microsoft.com/office/drawing/2014/main" id="{0B84F7CB-4784-42BD-B54B-9CD5670BE1BB}"/>
              </a:ext>
            </a:extLst>
          </p:cNvPr>
          <p:cNvSpPr/>
          <p:nvPr/>
        </p:nvSpPr>
        <p:spPr>
          <a:xfrm>
            <a:off x="4588351" y="4944257"/>
            <a:ext cx="1449994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Fysiikka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="" xmlns:a16="http://schemas.microsoft.com/office/drawing/2014/main" id="{FB358DEA-B111-4A0A-9F98-2A660CA06451}"/>
              </a:ext>
            </a:extLst>
          </p:cNvPr>
          <p:cNvSpPr/>
          <p:nvPr/>
        </p:nvSpPr>
        <p:spPr>
          <a:xfrm>
            <a:off x="72189" y="5327239"/>
            <a:ext cx="1460021" cy="35292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Biologia ja ympäristötieteet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="" xmlns:a16="http://schemas.microsoft.com/office/drawing/2014/main" id="{7C51F42E-6EBA-43DD-87BD-44A9BAB46956}"/>
              </a:ext>
            </a:extLst>
          </p:cNvPr>
          <p:cNvSpPr/>
          <p:nvPr/>
        </p:nvSpPr>
        <p:spPr>
          <a:xfrm>
            <a:off x="72189" y="5776882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Biolääketiede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="" xmlns:a16="http://schemas.microsoft.com/office/drawing/2014/main" id="{7E9C5A8B-1006-4432-876F-B42D00C31E88}"/>
              </a:ext>
            </a:extLst>
          </p:cNvPr>
          <p:cNvSpPr/>
          <p:nvPr/>
        </p:nvSpPr>
        <p:spPr>
          <a:xfrm>
            <a:off x="72189" y="4876517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Biokemia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="" xmlns:a16="http://schemas.microsoft.com/office/drawing/2014/main" id="{68EF6178-DAC7-4AC7-91D3-942B183E2C96}"/>
              </a:ext>
            </a:extLst>
          </p:cNvPr>
          <p:cNvSpPr/>
          <p:nvPr/>
        </p:nvSpPr>
        <p:spPr>
          <a:xfrm>
            <a:off x="3120192" y="5795218"/>
            <a:ext cx="1422238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Geotieteet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="" xmlns:a16="http://schemas.microsoft.com/office/drawing/2014/main" id="{8EE16D39-BA26-474D-94DF-B6FFA7AD3734}"/>
              </a:ext>
            </a:extLst>
          </p:cNvPr>
          <p:cNvSpPr/>
          <p:nvPr/>
        </p:nvSpPr>
        <p:spPr>
          <a:xfrm>
            <a:off x="7658625" y="4944821"/>
            <a:ext cx="1422238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Maataloustieteet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="" xmlns:a16="http://schemas.microsoft.com/office/drawing/2014/main" id="{EF26A4A7-8CFD-4C36-90E7-F73E8DE43700}"/>
              </a:ext>
            </a:extLst>
          </p:cNvPr>
          <p:cNvSpPr/>
          <p:nvPr/>
        </p:nvSpPr>
        <p:spPr>
          <a:xfrm>
            <a:off x="1580148" y="4909193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Diplomi-insinööri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="" xmlns:a16="http://schemas.microsoft.com/office/drawing/2014/main" id="{B3CE653C-8159-408B-9C7F-0E6EAAA0727B}"/>
              </a:ext>
            </a:extLst>
          </p:cNvPr>
          <p:cNvSpPr/>
          <p:nvPr/>
        </p:nvSpPr>
        <p:spPr>
          <a:xfrm>
            <a:off x="1580148" y="5350607"/>
            <a:ext cx="1460021" cy="35292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Elintarviketiede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="" xmlns:a16="http://schemas.microsoft.com/office/drawing/2014/main" id="{06F214AB-1A0A-4735-8D03-BEED434FCBB7}"/>
              </a:ext>
            </a:extLst>
          </p:cNvPr>
          <p:cNvSpPr/>
          <p:nvPr/>
        </p:nvSpPr>
        <p:spPr>
          <a:xfrm>
            <a:off x="1580148" y="5776882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Ravitsemustiede</a:t>
            </a:r>
          </a:p>
        </p:txBody>
      </p:sp>
      <p:sp>
        <p:nvSpPr>
          <p:cNvPr id="53" name="Vuokaaviosymboli: Rajoitin 52">
            <a:extLst>
              <a:ext uri="{FF2B5EF4-FFF2-40B4-BE49-F238E27FC236}">
                <a16:creationId xmlns="" xmlns:a16="http://schemas.microsoft.com/office/drawing/2014/main" id="{811BFA52-1A9F-48F5-87D4-A0A310466847}"/>
              </a:ext>
            </a:extLst>
          </p:cNvPr>
          <p:cNvSpPr/>
          <p:nvPr/>
        </p:nvSpPr>
        <p:spPr>
          <a:xfrm>
            <a:off x="3082409" y="4920876"/>
            <a:ext cx="1454712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Farmasia</a:t>
            </a:r>
          </a:p>
        </p:txBody>
      </p:sp>
      <p:sp>
        <p:nvSpPr>
          <p:cNvPr id="54" name="Vuokaaviosymboli: Rajoitin 53">
            <a:extLst>
              <a:ext uri="{FF2B5EF4-FFF2-40B4-BE49-F238E27FC236}">
                <a16:creationId xmlns="" xmlns:a16="http://schemas.microsoft.com/office/drawing/2014/main" id="{4939CE91-878E-4B6A-8A42-D19F9D861718}"/>
              </a:ext>
            </a:extLst>
          </p:cNvPr>
          <p:cNvSpPr/>
          <p:nvPr/>
        </p:nvSpPr>
        <p:spPr>
          <a:xfrm>
            <a:off x="3090430" y="5380374"/>
            <a:ext cx="1454712" cy="3311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Lääketieteellinen</a:t>
            </a:r>
          </a:p>
        </p:txBody>
      </p:sp>
      <p:sp>
        <p:nvSpPr>
          <p:cNvPr id="55" name="Vuokaaviosymboli: Rajoitin 54">
            <a:extLst>
              <a:ext uri="{FF2B5EF4-FFF2-40B4-BE49-F238E27FC236}">
                <a16:creationId xmlns="" xmlns:a16="http://schemas.microsoft.com/office/drawing/2014/main" id="{FF81767C-1BCC-4F3C-96F9-5B58C5EA386B}"/>
              </a:ext>
            </a:extLst>
          </p:cNvPr>
          <p:cNvSpPr/>
          <p:nvPr/>
        </p:nvSpPr>
        <p:spPr>
          <a:xfrm>
            <a:off x="4628151" y="5816491"/>
            <a:ext cx="1410194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Matematiikka</a:t>
            </a:r>
          </a:p>
        </p:txBody>
      </p:sp>
      <p:sp>
        <p:nvSpPr>
          <p:cNvPr id="56" name="Vuokaaviosymboli: Rajoitin 55">
            <a:extLst>
              <a:ext uri="{FF2B5EF4-FFF2-40B4-BE49-F238E27FC236}">
                <a16:creationId xmlns="" xmlns:a16="http://schemas.microsoft.com/office/drawing/2014/main" id="{93C49B9E-F2D8-40DB-AD71-0FD91F2401DE}"/>
              </a:ext>
            </a:extLst>
          </p:cNvPr>
          <p:cNvSpPr/>
          <p:nvPr/>
        </p:nvSpPr>
        <p:spPr>
          <a:xfrm>
            <a:off x="6086692" y="5809094"/>
            <a:ext cx="1544303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</a:rPr>
              <a:t>Tietojärjestelmätiede</a:t>
            </a:r>
          </a:p>
        </p:txBody>
      </p:sp>
      <p:sp>
        <p:nvSpPr>
          <p:cNvPr id="57" name="Vuokaaviosymboli: Rajoitin 56">
            <a:extLst>
              <a:ext uri="{FF2B5EF4-FFF2-40B4-BE49-F238E27FC236}">
                <a16:creationId xmlns="" xmlns:a16="http://schemas.microsoft.com/office/drawing/2014/main" id="{67F303F4-9FB3-43B1-BE68-C697CBEDCA3B}"/>
              </a:ext>
            </a:extLst>
          </p:cNvPr>
          <p:cNvSpPr/>
          <p:nvPr/>
        </p:nvSpPr>
        <p:spPr>
          <a:xfrm>
            <a:off x="6086692" y="5383728"/>
            <a:ext cx="1544303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</a:rPr>
              <a:t>Tietojenkäsittelytiede</a:t>
            </a:r>
          </a:p>
        </p:txBody>
      </p:sp>
      <p:sp>
        <p:nvSpPr>
          <p:cNvPr id="58" name="Vuokaaviosymboli: Rajoitin 57">
            <a:extLst>
              <a:ext uri="{FF2B5EF4-FFF2-40B4-BE49-F238E27FC236}">
                <a16:creationId xmlns="" xmlns:a16="http://schemas.microsoft.com/office/drawing/2014/main" id="{2190E101-EB5D-4CDF-9A66-2A71B35E8BE8}"/>
              </a:ext>
            </a:extLst>
          </p:cNvPr>
          <p:cNvSpPr/>
          <p:nvPr/>
        </p:nvSpPr>
        <p:spPr>
          <a:xfrm>
            <a:off x="6086692" y="4944257"/>
            <a:ext cx="1544303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</a:rPr>
              <a:t>Informaatioverkostot</a:t>
            </a:r>
          </a:p>
        </p:txBody>
      </p:sp>
      <p:sp>
        <p:nvSpPr>
          <p:cNvPr id="59" name="Vuokaaviosymboli: Rajoitin 58">
            <a:extLst>
              <a:ext uri="{FF2B5EF4-FFF2-40B4-BE49-F238E27FC236}">
                <a16:creationId xmlns="" xmlns:a16="http://schemas.microsoft.com/office/drawing/2014/main" id="{746CB0B9-1E7D-403B-8F54-871DEFCC4F58}"/>
              </a:ext>
            </a:extLst>
          </p:cNvPr>
          <p:cNvSpPr/>
          <p:nvPr/>
        </p:nvSpPr>
        <p:spPr>
          <a:xfrm>
            <a:off x="4578323" y="5380374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Kemia</a:t>
            </a:r>
          </a:p>
        </p:txBody>
      </p:sp>
      <p:sp>
        <p:nvSpPr>
          <p:cNvPr id="60" name="Vuokaaviosymboli: Rajoitin 59">
            <a:extLst>
              <a:ext uri="{FF2B5EF4-FFF2-40B4-BE49-F238E27FC236}">
                <a16:creationId xmlns="" xmlns:a16="http://schemas.microsoft.com/office/drawing/2014/main" id="{BC029ADE-6424-4322-9AFA-D8018DE5186D}"/>
              </a:ext>
            </a:extLst>
          </p:cNvPr>
          <p:cNvSpPr/>
          <p:nvPr/>
        </p:nvSpPr>
        <p:spPr>
          <a:xfrm>
            <a:off x="7679122" y="5411436"/>
            <a:ext cx="1422238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Liikuntabiologia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="" xmlns:a16="http://schemas.microsoft.com/office/drawing/2014/main" id="{90A1A421-C126-480D-9A1B-5790DEE00B65}"/>
              </a:ext>
            </a:extLst>
          </p:cNvPr>
          <p:cNvSpPr txBox="1"/>
          <p:nvPr/>
        </p:nvSpPr>
        <p:spPr>
          <a:xfrm>
            <a:off x="99274" y="4411890"/>
            <a:ext cx="5384321" cy="307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400" b="1" dirty="0"/>
              <a:t>Seuraavissa koulutuksissa pisteytys on usein yllä olevaa korkeampi:</a:t>
            </a:r>
          </a:p>
        </p:txBody>
      </p:sp>
      <p:sp>
        <p:nvSpPr>
          <p:cNvPr id="62" name="Vuokaaviosymboli: Rajoitin 61">
            <a:extLst>
              <a:ext uri="{FF2B5EF4-FFF2-40B4-BE49-F238E27FC236}">
                <a16:creationId xmlns="" xmlns:a16="http://schemas.microsoft.com/office/drawing/2014/main" id="{1FB4CB39-BCB1-4D6D-9284-BDC4B18B6690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="" xmlns:a16="http://schemas.microsoft.com/office/drawing/2014/main" id="{963C799E-750B-4DF7-A245-73006CB3704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2047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757" y="79190"/>
            <a:ext cx="6113878" cy="574258"/>
          </a:xfrm>
        </p:spPr>
        <p:txBody>
          <a:bodyPr>
            <a:normAutofit/>
          </a:bodyPr>
          <a:lstStyle/>
          <a:p>
            <a:r>
              <a:rPr lang="fi-FI" sz="2000" dirty="0"/>
              <a:t>Muut ainereaalit eri koulutuksissa</a:t>
            </a:r>
            <a:endParaRPr lang="fi-FI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=""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937003" y="2130787"/>
            <a:ext cx="3545306" cy="221369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=""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83180"/>
            <a:ext cx="2149642" cy="35292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=""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62200" y="479035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=""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=""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=""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92315" y="5243182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=""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=""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=""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228862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=""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=""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=""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=""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=""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=""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=""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=""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60219" y="479744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=""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Matemaattiset 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=""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70786" y="6206626"/>
            <a:ext cx="2205790" cy="508728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Yhteiskuntatieteet</a:t>
            </a:r>
          </a:p>
          <a:p>
            <a:endParaRPr lang="fi-FI" sz="1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Vuokaaviosymboli: Rajoitin 26">
            <a:extLst>
              <a:ext uri="{FF2B5EF4-FFF2-40B4-BE49-F238E27FC236}">
                <a16:creationId xmlns=""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67357" y="6247487"/>
            <a:ext cx="2205790" cy="467867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Viestintätieteet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8" name="Vuokaaviosymboli: Rajoitin 27">
            <a:extLst>
              <a:ext uri="{FF2B5EF4-FFF2-40B4-BE49-F238E27FC236}">
                <a16:creationId xmlns=""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=""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=""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=""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=""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=""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=""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=""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=""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=""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=""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Teologia</a:t>
            </a:r>
            <a:r>
              <a:rPr lang="fi-FI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=""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=""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849973" y="5905212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=""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62200" y="5653741"/>
            <a:ext cx="2209800" cy="52634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=""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1759" y="5709693"/>
            <a:ext cx="2205790" cy="450448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44" name="Vuokaaviosymboli: Rajoitin 43">
            <a:extLst>
              <a:ext uri="{FF2B5EF4-FFF2-40B4-BE49-F238E27FC236}">
                <a16:creationId xmlns=""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399842" y="2343549"/>
            <a:ext cx="2205790" cy="539468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Aina huomioitava muu ainereaali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="" xmlns:a16="http://schemas.microsoft.com/office/drawing/2014/main" id="{B7508C78-D3A6-4D5F-B821-369F65B67959}"/>
              </a:ext>
            </a:extLst>
          </p:cNvPr>
          <p:cNvSpPr/>
          <p:nvPr/>
        </p:nvSpPr>
        <p:spPr>
          <a:xfrm>
            <a:off x="3501188" y="3611797"/>
            <a:ext cx="2205790" cy="368969"/>
          </a:xfrm>
          <a:prstGeom prst="flowChartTerminator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Ei huomioida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=""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399842" y="2962595"/>
            <a:ext cx="2543758" cy="593074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Muu ainereaali valinnainen muiden kokeiden kanssa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="" xmlns:a16="http://schemas.microsoft.com/office/drawing/2014/main" id="{61E36ADD-2E97-4CE4-89BC-82D111924D24}"/>
              </a:ext>
            </a:extLst>
          </p:cNvPr>
          <p:cNvSpPr/>
          <p:nvPr/>
        </p:nvSpPr>
        <p:spPr>
          <a:xfrm>
            <a:off x="1820779" y="1955760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47" name="Ellipsi 46">
            <a:extLst>
              <a:ext uri="{FF2B5EF4-FFF2-40B4-BE49-F238E27FC236}">
                <a16:creationId xmlns="" xmlns:a16="http://schemas.microsoft.com/office/drawing/2014/main" id="{2960123D-4397-4582-9328-C9A0AC0C7975}"/>
              </a:ext>
            </a:extLst>
          </p:cNvPr>
          <p:cNvSpPr/>
          <p:nvPr/>
        </p:nvSpPr>
        <p:spPr>
          <a:xfrm>
            <a:off x="2038615" y="4165601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="" xmlns:a16="http://schemas.microsoft.com/office/drawing/2014/main" id="{5386D140-0A08-4C0D-A2F4-F7834E454DA3}"/>
              </a:ext>
            </a:extLst>
          </p:cNvPr>
          <p:cNvSpPr/>
          <p:nvPr/>
        </p:nvSpPr>
        <p:spPr>
          <a:xfrm>
            <a:off x="1970426" y="3721791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49" name="Ellipsi 48">
            <a:extLst>
              <a:ext uri="{FF2B5EF4-FFF2-40B4-BE49-F238E27FC236}">
                <a16:creationId xmlns="" xmlns:a16="http://schemas.microsoft.com/office/drawing/2014/main" id="{0E01735A-DD41-454D-8987-BD82D22DB1C9}"/>
              </a:ext>
            </a:extLst>
          </p:cNvPr>
          <p:cNvSpPr/>
          <p:nvPr/>
        </p:nvSpPr>
        <p:spPr>
          <a:xfrm>
            <a:off x="1970426" y="3269625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50" name="Ellipsi 49">
            <a:extLst>
              <a:ext uri="{FF2B5EF4-FFF2-40B4-BE49-F238E27FC236}">
                <a16:creationId xmlns="" xmlns:a16="http://schemas.microsoft.com/office/drawing/2014/main" id="{ABAA3485-AB9E-4A9D-9553-77A500B7470E}"/>
              </a:ext>
            </a:extLst>
          </p:cNvPr>
          <p:cNvSpPr/>
          <p:nvPr/>
        </p:nvSpPr>
        <p:spPr>
          <a:xfrm>
            <a:off x="1738561" y="5021445"/>
            <a:ext cx="577413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(FI)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="" xmlns:a16="http://schemas.microsoft.com/office/drawing/2014/main" id="{CE86F161-FE1F-45A1-BCC0-8A8D3CC2CDCC}"/>
              </a:ext>
            </a:extLst>
          </p:cNvPr>
          <p:cNvSpPr/>
          <p:nvPr/>
        </p:nvSpPr>
        <p:spPr>
          <a:xfrm>
            <a:off x="1740569" y="1475418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52" name="Ellipsi 51">
            <a:extLst>
              <a:ext uri="{FF2B5EF4-FFF2-40B4-BE49-F238E27FC236}">
                <a16:creationId xmlns="" xmlns:a16="http://schemas.microsoft.com/office/drawing/2014/main" id="{3544FAE8-E6CA-4199-8DF1-1223377C166A}"/>
              </a:ext>
            </a:extLst>
          </p:cNvPr>
          <p:cNvSpPr/>
          <p:nvPr/>
        </p:nvSpPr>
        <p:spPr>
          <a:xfrm>
            <a:off x="1565214" y="5886776"/>
            <a:ext cx="744830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UE/ET</a:t>
            </a:r>
          </a:p>
        </p:txBody>
      </p:sp>
      <p:sp>
        <p:nvSpPr>
          <p:cNvPr id="53" name="Ellipsi 52">
            <a:extLst>
              <a:ext uri="{FF2B5EF4-FFF2-40B4-BE49-F238E27FC236}">
                <a16:creationId xmlns="" xmlns:a16="http://schemas.microsoft.com/office/drawing/2014/main" id="{443BA2AF-2977-49DB-963D-3B02D3CEC122}"/>
              </a:ext>
            </a:extLst>
          </p:cNvPr>
          <p:cNvSpPr/>
          <p:nvPr/>
        </p:nvSpPr>
        <p:spPr>
          <a:xfrm>
            <a:off x="1764458" y="5477440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HI</a:t>
            </a:r>
          </a:p>
        </p:txBody>
      </p:sp>
      <p:sp>
        <p:nvSpPr>
          <p:cNvPr id="54" name="Ellipsi 53">
            <a:extLst>
              <a:ext uri="{FF2B5EF4-FFF2-40B4-BE49-F238E27FC236}">
                <a16:creationId xmlns="" xmlns:a16="http://schemas.microsoft.com/office/drawing/2014/main" id="{9D012D00-1F0E-4C6A-82D4-D24C60D35BEE}"/>
              </a:ext>
            </a:extLst>
          </p:cNvPr>
          <p:cNvSpPr/>
          <p:nvPr/>
        </p:nvSpPr>
        <p:spPr>
          <a:xfrm>
            <a:off x="8649970" y="3743406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PS</a:t>
            </a:r>
          </a:p>
        </p:txBody>
      </p:sp>
      <p:sp>
        <p:nvSpPr>
          <p:cNvPr id="55" name="Ellipsi 54">
            <a:extLst>
              <a:ext uri="{FF2B5EF4-FFF2-40B4-BE49-F238E27FC236}">
                <a16:creationId xmlns="" xmlns:a16="http://schemas.microsoft.com/office/drawing/2014/main" id="{363B0D59-BD04-49D4-9B00-959DF903D8DA}"/>
              </a:ext>
            </a:extLst>
          </p:cNvPr>
          <p:cNvSpPr/>
          <p:nvPr/>
        </p:nvSpPr>
        <p:spPr>
          <a:xfrm>
            <a:off x="8602548" y="1120245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GE</a:t>
            </a:r>
          </a:p>
        </p:txBody>
      </p:sp>
      <p:sp>
        <p:nvSpPr>
          <p:cNvPr id="56" name="Ellipsi 55">
            <a:extLst>
              <a:ext uri="{FF2B5EF4-FFF2-40B4-BE49-F238E27FC236}">
                <a16:creationId xmlns="" xmlns:a16="http://schemas.microsoft.com/office/drawing/2014/main" id="{130729FF-2455-4C19-8122-24E621269483}"/>
              </a:ext>
            </a:extLst>
          </p:cNvPr>
          <p:cNvSpPr/>
          <p:nvPr/>
        </p:nvSpPr>
        <p:spPr>
          <a:xfrm>
            <a:off x="1842484" y="2817966"/>
            <a:ext cx="761210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BI/KE</a:t>
            </a:r>
          </a:p>
        </p:txBody>
      </p:sp>
      <p:sp>
        <p:nvSpPr>
          <p:cNvPr id="57" name="Ellipsi 56">
            <a:extLst>
              <a:ext uri="{FF2B5EF4-FFF2-40B4-BE49-F238E27FC236}">
                <a16:creationId xmlns="" xmlns:a16="http://schemas.microsoft.com/office/drawing/2014/main" id="{3DD5D803-6419-422B-8CE2-74D3247DF94B}"/>
              </a:ext>
            </a:extLst>
          </p:cNvPr>
          <p:cNvSpPr/>
          <p:nvPr/>
        </p:nvSpPr>
        <p:spPr>
          <a:xfrm>
            <a:off x="8619531" y="5946517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TE</a:t>
            </a:r>
          </a:p>
        </p:txBody>
      </p:sp>
      <p:sp>
        <p:nvSpPr>
          <p:cNvPr id="58" name="Vuokaaviosymboli: Rajoitin 57">
            <a:extLst>
              <a:ext uri="{FF2B5EF4-FFF2-40B4-BE49-F238E27FC236}">
                <a16:creationId xmlns="" xmlns:a16="http://schemas.microsoft.com/office/drawing/2014/main" id="{7312A4F3-CC57-4857-AD2D-8C08095BCCBE}"/>
              </a:ext>
            </a:extLst>
          </p:cNvPr>
          <p:cNvSpPr/>
          <p:nvPr/>
        </p:nvSpPr>
        <p:spPr>
          <a:xfrm>
            <a:off x="3856241" y="5732517"/>
            <a:ext cx="691516" cy="30851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FI/HI/TE/YH</a:t>
            </a:r>
          </a:p>
        </p:txBody>
      </p:sp>
      <p:sp>
        <p:nvSpPr>
          <p:cNvPr id="59" name="Vuokaaviosymboli: Rajoitin 58">
            <a:extLst>
              <a:ext uri="{FF2B5EF4-FFF2-40B4-BE49-F238E27FC236}">
                <a16:creationId xmlns="" xmlns:a16="http://schemas.microsoft.com/office/drawing/2014/main" id="{CAA1989A-EE52-42D5-9D97-1E3FFB81D27A}"/>
              </a:ext>
            </a:extLst>
          </p:cNvPr>
          <p:cNvSpPr/>
          <p:nvPr/>
        </p:nvSpPr>
        <p:spPr>
          <a:xfrm>
            <a:off x="3811946" y="6294929"/>
            <a:ext cx="760054" cy="395762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FI/HI/</a:t>
            </a:r>
          </a:p>
          <a:p>
            <a:pPr algn="ctr"/>
            <a:r>
              <a:rPr lang="fi-FI" sz="1200" b="1" dirty="0"/>
              <a:t>PS/YH</a:t>
            </a:r>
          </a:p>
        </p:txBody>
      </p:sp>
      <p:sp>
        <p:nvSpPr>
          <p:cNvPr id="60" name="Vuokaaviosymboli: Rajoitin 59">
            <a:extLst>
              <a:ext uri="{FF2B5EF4-FFF2-40B4-BE49-F238E27FC236}">
                <a16:creationId xmlns="" xmlns:a16="http://schemas.microsoft.com/office/drawing/2014/main" id="{C1430D35-E163-40EB-A88C-243540C6DFC2}"/>
              </a:ext>
            </a:extLst>
          </p:cNvPr>
          <p:cNvSpPr/>
          <p:nvPr/>
        </p:nvSpPr>
        <p:spPr>
          <a:xfrm>
            <a:off x="6081912" y="5786425"/>
            <a:ext cx="752025" cy="30851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FY/Bi ja TE/KE</a:t>
            </a:r>
          </a:p>
        </p:txBody>
      </p:sp>
      <p:sp>
        <p:nvSpPr>
          <p:cNvPr id="61" name="Vuokaaviosymboli: Rajoitin 60">
            <a:extLst>
              <a:ext uri="{FF2B5EF4-FFF2-40B4-BE49-F238E27FC236}">
                <a16:creationId xmlns="" xmlns:a16="http://schemas.microsoft.com/office/drawing/2014/main" id="{2861F15B-887F-4F75-A75C-59158FBD9A5F}"/>
              </a:ext>
            </a:extLst>
          </p:cNvPr>
          <p:cNvSpPr/>
          <p:nvPr/>
        </p:nvSpPr>
        <p:spPr>
          <a:xfrm>
            <a:off x="6239762" y="6315391"/>
            <a:ext cx="636814" cy="30851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FI/HI/PS/YH</a:t>
            </a:r>
          </a:p>
        </p:txBody>
      </p:sp>
      <p:sp>
        <p:nvSpPr>
          <p:cNvPr id="73" name="Ellipsi 72">
            <a:extLst>
              <a:ext uri="{FF2B5EF4-FFF2-40B4-BE49-F238E27FC236}">
                <a16:creationId xmlns="" xmlns:a16="http://schemas.microsoft.com/office/drawing/2014/main" id="{839D1EB9-E77C-4049-A875-A12D60921245}"/>
              </a:ext>
            </a:extLst>
          </p:cNvPr>
          <p:cNvSpPr/>
          <p:nvPr/>
        </p:nvSpPr>
        <p:spPr>
          <a:xfrm>
            <a:off x="5184295" y="2549516"/>
            <a:ext cx="65538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REA</a:t>
            </a:r>
          </a:p>
        </p:txBody>
      </p:sp>
      <p:sp>
        <p:nvSpPr>
          <p:cNvPr id="117" name="Ellipsi 116">
            <a:extLst>
              <a:ext uri="{FF2B5EF4-FFF2-40B4-BE49-F238E27FC236}">
                <a16:creationId xmlns="" xmlns:a16="http://schemas.microsoft.com/office/drawing/2014/main" id="{8BF7BF39-3877-4745-BC06-1F07C2F07CAA}"/>
              </a:ext>
            </a:extLst>
          </p:cNvPr>
          <p:cNvSpPr/>
          <p:nvPr/>
        </p:nvSpPr>
        <p:spPr>
          <a:xfrm>
            <a:off x="4014673" y="5264995"/>
            <a:ext cx="55906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REA</a:t>
            </a:r>
          </a:p>
        </p:txBody>
      </p:sp>
      <p:sp>
        <p:nvSpPr>
          <p:cNvPr id="101" name="Ellipsi 100">
            <a:extLst>
              <a:ext uri="{FF2B5EF4-FFF2-40B4-BE49-F238E27FC236}">
                <a16:creationId xmlns="" xmlns:a16="http://schemas.microsoft.com/office/drawing/2014/main" id="{DE296AEA-5B09-4E56-A220-517CEFBEAC9A}"/>
              </a:ext>
            </a:extLst>
          </p:cNvPr>
          <p:cNvSpPr/>
          <p:nvPr/>
        </p:nvSpPr>
        <p:spPr>
          <a:xfrm>
            <a:off x="1879014" y="4598914"/>
            <a:ext cx="55906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TE/REA</a:t>
            </a:r>
          </a:p>
        </p:txBody>
      </p:sp>
      <p:sp>
        <p:nvSpPr>
          <p:cNvPr id="64" name="Vuokaaviosymboli: Rajoitin 63">
            <a:extLst>
              <a:ext uri="{FF2B5EF4-FFF2-40B4-BE49-F238E27FC236}">
                <a16:creationId xmlns="" xmlns:a16="http://schemas.microsoft.com/office/drawing/2014/main" id="{4D172CBE-F32A-454E-BA17-C17C0E240F84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="" xmlns:a16="http://schemas.microsoft.com/office/drawing/2014/main" id="{D313303E-8A80-4ED3-9906-0284EBD005C5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6" name="Ryhmä 65">
            <a:extLst>
              <a:ext uri="{FF2B5EF4-FFF2-40B4-BE49-F238E27FC236}">
                <a16:creationId xmlns="" xmlns:a16="http://schemas.microsoft.com/office/drawing/2014/main" id="{EB95750E-CD73-45ED-BAC2-0F34155A1513}"/>
              </a:ext>
            </a:extLst>
          </p:cNvPr>
          <p:cNvGrpSpPr/>
          <p:nvPr/>
        </p:nvGrpSpPr>
        <p:grpSpPr>
          <a:xfrm>
            <a:off x="7413635" y="6371014"/>
            <a:ext cx="1611023" cy="287867"/>
            <a:chOff x="317526" y="5528733"/>
            <a:chExt cx="1611023" cy="287867"/>
          </a:xfrm>
        </p:grpSpPr>
        <p:sp>
          <p:nvSpPr>
            <p:cNvPr id="67" name="Toimintopainike: Takaisin tai edellinen 66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3236DF1B-C1EA-40BD-AAD0-88534F95E0F5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Tekstiruutu 67">
              <a:extLst>
                <a:ext uri="{FF2B5EF4-FFF2-40B4-BE49-F238E27FC236}">
                  <a16:creationId xmlns="" xmlns:a16="http://schemas.microsoft.com/office/drawing/2014/main" id="{A860D602-C594-4608-9F36-F500DF26EECD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0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3" grpId="0" animBg="1"/>
      <p:bldP spid="46" grpId="0" animBg="1"/>
      <p:bldP spid="50" grpId="0" animBg="1"/>
      <p:bldP spid="60" grpId="0" animBg="1"/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Muut ainereaalin pisteet 1/3</a:t>
            </a:r>
          </a:p>
        </p:txBody>
      </p:sp>
      <p:sp>
        <p:nvSpPr>
          <p:cNvPr id="3" name="Vuokaaviosymboli: Rajoitin 2">
            <a:extLst>
              <a:ext uri="{FF2B5EF4-FFF2-40B4-BE49-F238E27FC236}">
                <a16:creationId xmlns="" xmlns:a16="http://schemas.microsoft.com/office/drawing/2014/main" id="{161F1DEE-97C7-4684-9460-9B6C99E18ADC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="" xmlns:a16="http://schemas.microsoft.com/office/drawing/2014/main" id="{26007BE5-DBB0-46AB-9D73-E4C4BEF6B0DB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=""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2651359"/>
            <a:ext cx="8763280" cy="676416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2789883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=""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2789883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=""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2789883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=""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2789883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=""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2789883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=""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2789883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=""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2789883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=""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3416455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26,8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=""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3416455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22,4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=""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3416455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17,9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=""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3416455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13,4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=""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3416455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8,9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=""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3416455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4,5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=""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1076174" y="3427814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biologia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="" xmlns:a16="http://schemas.microsoft.com/office/drawing/2014/main" id="{4676502B-EFCB-457E-AFCC-7BDCD50A5F7C}"/>
              </a:ext>
            </a:extLst>
          </p:cNvPr>
          <p:cNvSpPr/>
          <p:nvPr/>
        </p:nvSpPr>
        <p:spPr bwMode="auto">
          <a:xfrm>
            <a:off x="1930024" y="3945842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16,0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="" xmlns:a16="http://schemas.microsoft.com/office/drawing/2014/main" id="{52213A3D-FCA3-4139-A615-BE68AC2F634B}"/>
              </a:ext>
            </a:extLst>
          </p:cNvPr>
          <p:cNvSpPr/>
          <p:nvPr/>
        </p:nvSpPr>
        <p:spPr bwMode="auto">
          <a:xfrm>
            <a:off x="3115699" y="3945842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13,3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="" xmlns:a16="http://schemas.microsoft.com/office/drawing/2014/main" id="{BF22897C-A672-4CD3-949C-B6C1EDAA92B3}"/>
              </a:ext>
            </a:extLst>
          </p:cNvPr>
          <p:cNvSpPr/>
          <p:nvPr/>
        </p:nvSpPr>
        <p:spPr bwMode="auto">
          <a:xfrm>
            <a:off x="4286520" y="3945842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10,7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="" xmlns:a16="http://schemas.microsoft.com/office/drawing/2014/main" id="{E3985486-E4F9-491A-BD68-EF3F740F64CD}"/>
              </a:ext>
            </a:extLst>
          </p:cNvPr>
          <p:cNvSpPr/>
          <p:nvPr/>
        </p:nvSpPr>
        <p:spPr bwMode="auto">
          <a:xfrm>
            <a:off x="5472195" y="3945842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8,0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="" xmlns:a16="http://schemas.microsoft.com/office/drawing/2014/main" id="{DC934B5D-0A36-402C-A782-A27C7D9B76A2}"/>
              </a:ext>
            </a:extLst>
          </p:cNvPr>
          <p:cNvSpPr/>
          <p:nvPr/>
        </p:nvSpPr>
        <p:spPr bwMode="auto">
          <a:xfrm>
            <a:off x="6649415" y="3945842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5,3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="" xmlns:a16="http://schemas.microsoft.com/office/drawing/2014/main" id="{F0985F7E-18C6-467E-876D-EA08DC01DC8D}"/>
              </a:ext>
            </a:extLst>
          </p:cNvPr>
          <p:cNvSpPr/>
          <p:nvPr/>
        </p:nvSpPr>
        <p:spPr bwMode="auto">
          <a:xfrm>
            <a:off x="7798810" y="3945842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2,7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="" xmlns:a16="http://schemas.microsoft.com/office/drawing/2014/main" id="{0248E672-0092-4E30-9303-78BCEB6C8B6B}"/>
              </a:ext>
            </a:extLst>
          </p:cNvPr>
          <p:cNvSpPr/>
          <p:nvPr/>
        </p:nvSpPr>
        <p:spPr>
          <a:xfrm>
            <a:off x="394699" y="3873817"/>
            <a:ext cx="1589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filosofia, yhteis-kuntaoppi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="" xmlns:a16="http://schemas.microsoft.com/office/drawing/2014/main" id="{ED9FC884-DD33-410B-9410-C0219FEBF645}"/>
              </a:ext>
            </a:extLst>
          </p:cNvPr>
          <p:cNvSpPr/>
          <p:nvPr/>
        </p:nvSpPr>
        <p:spPr bwMode="auto">
          <a:xfrm>
            <a:off x="1930025" y="4467208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19,6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="" xmlns:a16="http://schemas.microsoft.com/office/drawing/2014/main" id="{04673188-AA98-4399-B02D-5E95B4AC83A0}"/>
              </a:ext>
            </a:extLst>
          </p:cNvPr>
          <p:cNvSpPr/>
          <p:nvPr/>
        </p:nvSpPr>
        <p:spPr bwMode="auto">
          <a:xfrm>
            <a:off x="3115700" y="4467208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16,3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="" xmlns:a16="http://schemas.microsoft.com/office/drawing/2014/main" id="{DBD95278-FC59-4E45-B40F-62CB85F57D04}"/>
              </a:ext>
            </a:extLst>
          </p:cNvPr>
          <p:cNvSpPr/>
          <p:nvPr/>
        </p:nvSpPr>
        <p:spPr bwMode="auto">
          <a:xfrm>
            <a:off x="4286521" y="4467208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13,1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="" xmlns:a16="http://schemas.microsoft.com/office/drawing/2014/main" id="{9E6BD01E-A263-4277-BCDA-6B4BC3B54568}"/>
              </a:ext>
            </a:extLst>
          </p:cNvPr>
          <p:cNvSpPr/>
          <p:nvPr/>
        </p:nvSpPr>
        <p:spPr bwMode="auto">
          <a:xfrm>
            <a:off x="5472196" y="4467208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9,8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="" xmlns:a16="http://schemas.microsoft.com/office/drawing/2014/main" id="{3E3CD6AD-935F-4465-85CE-F8F241D6A47F}"/>
              </a:ext>
            </a:extLst>
          </p:cNvPr>
          <p:cNvSpPr/>
          <p:nvPr/>
        </p:nvSpPr>
        <p:spPr bwMode="auto">
          <a:xfrm>
            <a:off x="6649416" y="4467208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6,5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="" xmlns:a16="http://schemas.microsoft.com/office/drawing/2014/main" id="{158F64D6-6478-4D47-82A9-6377F7785A86}"/>
              </a:ext>
            </a:extLst>
          </p:cNvPr>
          <p:cNvSpPr/>
          <p:nvPr/>
        </p:nvSpPr>
        <p:spPr bwMode="auto">
          <a:xfrm>
            <a:off x="7798811" y="4467208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3,3</a:t>
            </a:r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="" xmlns:a16="http://schemas.microsoft.com/office/drawing/2014/main" id="{E66F5474-91F1-4AA5-BCE3-67FED0435FC7}"/>
              </a:ext>
            </a:extLst>
          </p:cNvPr>
          <p:cNvSpPr/>
          <p:nvPr/>
        </p:nvSpPr>
        <p:spPr bwMode="auto">
          <a:xfrm>
            <a:off x="1930025" y="5485875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24,6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="" xmlns:a16="http://schemas.microsoft.com/office/drawing/2014/main" id="{59F8FA56-D8E5-491E-9F8A-05EF0C080387}"/>
              </a:ext>
            </a:extLst>
          </p:cNvPr>
          <p:cNvSpPr/>
          <p:nvPr/>
        </p:nvSpPr>
        <p:spPr bwMode="auto">
          <a:xfrm>
            <a:off x="3115700" y="5485875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20,5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="" xmlns:a16="http://schemas.microsoft.com/office/drawing/2014/main" id="{FCBC664B-EFCF-4BCB-A49E-0D7666FBBC57}"/>
              </a:ext>
            </a:extLst>
          </p:cNvPr>
          <p:cNvSpPr/>
          <p:nvPr/>
        </p:nvSpPr>
        <p:spPr bwMode="auto">
          <a:xfrm>
            <a:off x="4286521" y="5485875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16,4</a:t>
            </a: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="" xmlns:a16="http://schemas.microsoft.com/office/drawing/2014/main" id="{DAD70E6D-72BB-4768-9FC3-79143E88E8D7}"/>
              </a:ext>
            </a:extLst>
          </p:cNvPr>
          <p:cNvSpPr/>
          <p:nvPr/>
        </p:nvSpPr>
        <p:spPr bwMode="auto">
          <a:xfrm>
            <a:off x="5472196" y="5485875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12,3</a:t>
            </a:r>
          </a:p>
        </p:txBody>
      </p:sp>
      <p:sp>
        <p:nvSpPr>
          <p:cNvPr id="54" name="Suorakulmio: Pyöristetyt kulmat 53">
            <a:extLst>
              <a:ext uri="{FF2B5EF4-FFF2-40B4-BE49-F238E27FC236}">
                <a16:creationId xmlns="" xmlns:a16="http://schemas.microsoft.com/office/drawing/2014/main" id="{874146C1-3441-4EBD-B1F6-DFF31F2C193A}"/>
              </a:ext>
            </a:extLst>
          </p:cNvPr>
          <p:cNvSpPr/>
          <p:nvPr/>
        </p:nvSpPr>
        <p:spPr bwMode="auto">
          <a:xfrm>
            <a:off x="6649416" y="5485875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8,2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="" xmlns:a16="http://schemas.microsoft.com/office/drawing/2014/main" id="{2DF93A30-9DC1-47B3-B529-64D5DAF4DB9A}"/>
              </a:ext>
            </a:extLst>
          </p:cNvPr>
          <p:cNvSpPr/>
          <p:nvPr/>
        </p:nvSpPr>
        <p:spPr bwMode="auto">
          <a:xfrm>
            <a:off x="7798811" y="5485875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4,1</a:t>
            </a:r>
          </a:p>
        </p:txBody>
      </p:sp>
      <p:sp>
        <p:nvSpPr>
          <p:cNvPr id="56" name="Suorakulmio: Pyöristetyt kulmat 55">
            <a:extLst>
              <a:ext uri="{FF2B5EF4-FFF2-40B4-BE49-F238E27FC236}">
                <a16:creationId xmlns="" xmlns:a16="http://schemas.microsoft.com/office/drawing/2014/main" id="{F1702105-0426-4529-B2BE-909F0A1AFFF7}"/>
              </a:ext>
            </a:extLst>
          </p:cNvPr>
          <p:cNvSpPr/>
          <p:nvPr/>
        </p:nvSpPr>
        <p:spPr bwMode="auto">
          <a:xfrm>
            <a:off x="1930025" y="601526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13,9</a:t>
            </a:r>
          </a:p>
        </p:txBody>
      </p:sp>
      <p:sp>
        <p:nvSpPr>
          <p:cNvPr id="57" name="Suorakulmio: Pyöristetyt kulmat 56">
            <a:extLst>
              <a:ext uri="{FF2B5EF4-FFF2-40B4-BE49-F238E27FC236}">
                <a16:creationId xmlns="" xmlns:a16="http://schemas.microsoft.com/office/drawing/2014/main" id="{9AC184BE-6D4F-42B2-800C-DAE0DA689093}"/>
              </a:ext>
            </a:extLst>
          </p:cNvPr>
          <p:cNvSpPr/>
          <p:nvPr/>
        </p:nvSpPr>
        <p:spPr bwMode="auto">
          <a:xfrm>
            <a:off x="3115700" y="601526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11,5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="" xmlns:a16="http://schemas.microsoft.com/office/drawing/2014/main" id="{341FACBB-2A46-4050-BBCD-952C7199DE87}"/>
              </a:ext>
            </a:extLst>
          </p:cNvPr>
          <p:cNvSpPr/>
          <p:nvPr/>
        </p:nvSpPr>
        <p:spPr bwMode="auto">
          <a:xfrm>
            <a:off x="4286521" y="601526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9,2</a:t>
            </a: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="" xmlns:a16="http://schemas.microsoft.com/office/drawing/2014/main" id="{9A932FC0-D3CF-408C-AFEF-006BDA912671}"/>
              </a:ext>
            </a:extLst>
          </p:cNvPr>
          <p:cNvSpPr/>
          <p:nvPr/>
        </p:nvSpPr>
        <p:spPr bwMode="auto">
          <a:xfrm>
            <a:off x="5472196" y="601526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6,9</a:t>
            </a:r>
          </a:p>
        </p:txBody>
      </p:sp>
      <p:sp>
        <p:nvSpPr>
          <p:cNvPr id="60" name="Suorakulmio: Pyöristetyt kulmat 59">
            <a:extLst>
              <a:ext uri="{FF2B5EF4-FFF2-40B4-BE49-F238E27FC236}">
                <a16:creationId xmlns="" xmlns:a16="http://schemas.microsoft.com/office/drawing/2014/main" id="{827DC77F-224B-4A88-A8C7-BDD0EE8D1CFD}"/>
              </a:ext>
            </a:extLst>
          </p:cNvPr>
          <p:cNvSpPr/>
          <p:nvPr/>
        </p:nvSpPr>
        <p:spPr bwMode="auto">
          <a:xfrm>
            <a:off x="6649416" y="601526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4,6</a:t>
            </a:r>
          </a:p>
        </p:txBody>
      </p:sp>
      <p:sp>
        <p:nvSpPr>
          <p:cNvPr id="61" name="Suorakulmio: Pyöristetyt kulmat 60">
            <a:extLst>
              <a:ext uri="{FF2B5EF4-FFF2-40B4-BE49-F238E27FC236}">
                <a16:creationId xmlns="" xmlns:a16="http://schemas.microsoft.com/office/drawing/2014/main" id="{48828C75-0BC5-4A70-9919-D12E4920E840}"/>
              </a:ext>
            </a:extLst>
          </p:cNvPr>
          <p:cNvSpPr/>
          <p:nvPr/>
        </p:nvSpPr>
        <p:spPr bwMode="auto">
          <a:xfrm>
            <a:off x="7798811" y="601526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2,3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="" xmlns:a16="http://schemas.microsoft.com/office/drawing/2014/main" id="{949CBC17-011E-4873-AD31-020C48CC0D03}"/>
              </a:ext>
            </a:extLst>
          </p:cNvPr>
          <p:cNvSpPr/>
          <p:nvPr/>
        </p:nvSpPr>
        <p:spPr>
          <a:xfrm>
            <a:off x="848548" y="4414177"/>
            <a:ext cx="134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historia,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uskonto/et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="" xmlns:a16="http://schemas.microsoft.com/office/drawing/2014/main" id="{3920C283-2812-4E2A-9351-B0C1C82D993F}"/>
              </a:ext>
            </a:extLst>
          </p:cNvPr>
          <p:cNvSpPr/>
          <p:nvPr/>
        </p:nvSpPr>
        <p:spPr>
          <a:xfrm>
            <a:off x="832967" y="5474347"/>
            <a:ext cx="1121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psykologia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="" xmlns:a16="http://schemas.microsoft.com/office/drawing/2014/main" id="{A945ED57-E607-4155-83F9-E5E37A1C2A29}"/>
              </a:ext>
            </a:extLst>
          </p:cNvPr>
          <p:cNvSpPr/>
          <p:nvPr/>
        </p:nvSpPr>
        <p:spPr>
          <a:xfrm>
            <a:off x="848548" y="4997106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maantiede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="" xmlns:a16="http://schemas.microsoft.com/office/drawing/2014/main" id="{49E978DA-C999-4A42-A82A-760387CF0B1B}"/>
              </a:ext>
            </a:extLst>
          </p:cNvPr>
          <p:cNvSpPr/>
          <p:nvPr/>
        </p:nvSpPr>
        <p:spPr>
          <a:xfrm>
            <a:off x="738454" y="6031821"/>
            <a:ext cx="1216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terveystieto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="" xmlns:a16="http://schemas.microsoft.com/office/drawing/2014/main" id="{648611F3-7953-4BD9-89B5-0B3F5F30C5F8}"/>
              </a:ext>
            </a:extLst>
          </p:cNvPr>
          <p:cNvSpPr/>
          <p:nvPr/>
        </p:nvSpPr>
        <p:spPr bwMode="auto">
          <a:xfrm>
            <a:off x="1930026" y="4980552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22,0</a:t>
            </a:r>
          </a:p>
        </p:txBody>
      </p:sp>
      <p:sp>
        <p:nvSpPr>
          <p:cNvPr id="67" name="Suorakulmio: Pyöristetyt kulmat 66">
            <a:extLst>
              <a:ext uri="{FF2B5EF4-FFF2-40B4-BE49-F238E27FC236}">
                <a16:creationId xmlns="" xmlns:a16="http://schemas.microsoft.com/office/drawing/2014/main" id="{631F3B5B-16CC-49A5-BEFE-91A3598781BF}"/>
              </a:ext>
            </a:extLst>
          </p:cNvPr>
          <p:cNvSpPr/>
          <p:nvPr/>
        </p:nvSpPr>
        <p:spPr bwMode="auto">
          <a:xfrm>
            <a:off x="3115701" y="4980552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8" name="Suorakulmio: Pyöristetyt kulmat 67">
            <a:extLst>
              <a:ext uri="{FF2B5EF4-FFF2-40B4-BE49-F238E27FC236}">
                <a16:creationId xmlns="" xmlns:a16="http://schemas.microsoft.com/office/drawing/2014/main" id="{4E381CD7-89BA-438A-AC6D-365D1855F685}"/>
              </a:ext>
            </a:extLst>
          </p:cNvPr>
          <p:cNvSpPr/>
          <p:nvPr/>
        </p:nvSpPr>
        <p:spPr bwMode="auto">
          <a:xfrm>
            <a:off x="4286522" y="4980552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14,7</a:t>
            </a: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="" xmlns:a16="http://schemas.microsoft.com/office/drawing/2014/main" id="{2ED42B82-B042-40E8-8F3C-F4BD129B4987}"/>
              </a:ext>
            </a:extLst>
          </p:cNvPr>
          <p:cNvSpPr/>
          <p:nvPr/>
        </p:nvSpPr>
        <p:spPr bwMode="auto">
          <a:xfrm>
            <a:off x="5472197" y="4980552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11,0</a:t>
            </a:r>
          </a:p>
        </p:txBody>
      </p:sp>
      <p:sp>
        <p:nvSpPr>
          <p:cNvPr id="70" name="Suorakulmio: Pyöristetyt kulmat 69">
            <a:extLst>
              <a:ext uri="{FF2B5EF4-FFF2-40B4-BE49-F238E27FC236}">
                <a16:creationId xmlns="" xmlns:a16="http://schemas.microsoft.com/office/drawing/2014/main" id="{07E8ADAA-0C0F-42B4-8643-2293F46044E9}"/>
              </a:ext>
            </a:extLst>
          </p:cNvPr>
          <p:cNvSpPr/>
          <p:nvPr/>
        </p:nvSpPr>
        <p:spPr bwMode="auto">
          <a:xfrm>
            <a:off x="6649417" y="4980552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7,3</a:t>
            </a:r>
          </a:p>
        </p:txBody>
      </p:sp>
      <p:sp>
        <p:nvSpPr>
          <p:cNvPr id="71" name="Suorakulmio: Pyöristetyt kulmat 70">
            <a:extLst>
              <a:ext uri="{FF2B5EF4-FFF2-40B4-BE49-F238E27FC236}">
                <a16:creationId xmlns="" xmlns:a16="http://schemas.microsoft.com/office/drawing/2014/main" id="{4A348C6F-9C87-494F-A4FE-ED4D16EE4DAE}"/>
              </a:ext>
            </a:extLst>
          </p:cNvPr>
          <p:cNvSpPr/>
          <p:nvPr/>
        </p:nvSpPr>
        <p:spPr bwMode="auto">
          <a:xfrm>
            <a:off x="7798812" y="4980552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3,7</a:t>
            </a:r>
          </a:p>
        </p:txBody>
      </p:sp>
      <p:sp>
        <p:nvSpPr>
          <p:cNvPr id="72" name="Vuokaaviosymboli: Rajoitin 71">
            <a:extLst>
              <a:ext uri="{FF2B5EF4-FFF2-40B4-BE49-F238E27FC236}">
                <a16:creationId xmlns="" xmlns:a16="http://schemas.microsoft.com/office/drawing/2014/main" id="{FBD7F14C-0336-494F-ACAA-79E3CAF2B1E4}"/>
              </a:ext>
            </a:extLst>
          </p:cNvPr>
          <p:cNvSpPr/>
          <p:nvPr/>
        </p:nvSpPr>
        <p:spPr>
          <a:xfrm>
            <a:off x="2947107" y="2054538"/>
            <a:ext cx="1255444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Fysiikka/kemia</a:t>
            </a:r>
          </a:p>
        </p:txBody>
      </p:sp>
      <p:sp>
        <p:nvSpPr>
          <p:cNvPr id="73" name="Vuokaaviosymboli: Rajoitin 72">
            <a:extLst>
              <a:ext uri="{FF2B5EF4-FFF2-40B4-BE49-F238E27FC236}">
                <a16:creationId xmlns="" xmlns:a16="http://schemas.microsoft.com/office/drawing/2014/main" id="{7A292B78-871E-47C2-A14E-81E3F6DEDE9E}"/>
              </a:ext>
            </a:extLst>
          </p:cNvPr>
          <p:cNvSpPr/>
          <p:nvPr/>
        </p:nvSpPr>
        <p:spPr>
          <a:xfrm>
            <a:off x="41670" y="1996075"/>
            <a:ext cx="1426239" cy="411744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74" name="Vuokaaviosymboli: Rajoitin 73">
            <a:extLst>
              <a:ext uri="{FF2B5EF4-FFF2-40B4-BE49-F238E27FC236}">
                <a16:creationId xmlns="" xmlns:a16="http://schemas.microsoft.com/office/drawing/2014/main" id="{28B14DCF-6366-4E3B-B672-E65370B0EC3E}"/>
              </a:ext>
            </a:extLst>
          </p:cNvPr>
          <p:cNvSpPr/>
          <p:nvPr/>
        </p:nvSpPr>
        <p:spPr>
          <a:xfrm>
            <a:off x="57712" y="1590116"/>
            <a:ext cx="1426239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75" name="Vuokaaviosymboli: Rajoitin 74">
            <a:extLst>
              <a:ext uri="{FF2B5EF4-FFF2-40B4-BE49-F238E27FC236}">
                <a16:creationId xmlns="" xmlns:a16="http://schemas.microsoft.com/office/drawing/2014/main" id="{396D1A71-4A77-4251-99C9-A5EB6118A72E}"/>
              </a:ext>
            </a:extLst>
          </p:cNvPr>
          <p:cNvSpPr/>
          <p:nvPr/>
        </p:nvSpPr>
        <p:spPr>
          <a:xfrm>
            <a:off x="2967794" y="1608228"/>
            <a:ext cx="1255443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76" name="Vuokaaviosymboli: Rajoitin 75">
            <a:extLst>
              <a:ext uri="{FF2B5EF4-FFF2-40B4-BE49-F238E27FC236}">
                <a16:creationId xmlns="" xmlns:a16="http://schemas.microsoft.com/office/drawing/2014/main" id="{CE2D0A71-8226-439E-9612-CBDF90FE3D08}"/>
              </a:ext>
            </a:extLst>
          </p:cNvPr>
          <p:cNvSpPr/>
          <p:nvPr/>
        </p:nvSpPr>
        <p:spPr>
          <a:xfrm>
            <a:off x="5797650" y="2051540"/>
            <a:ext cx="1426239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77" name="Vuokaaviosymboli: Rajoitin 76">
            <a:extLst>
              <a:ext uri="{FF2B5EF4-FFF2-40B4-BE49-F238E27FC236}">
                <a16:creationId xmlns="" xmlns:a16="http://schemas.microsoft.com/office/drawing/2014/main" id="{4AC44A99-1C12-4126-8A92-151B5F702CD2}"/>
              </a:ext>
            </a:extLst>
          </p:cNvPr>
          <p:cNvSpPr/>
          <p:nvPr/>
        </p:nvSpPr>
        <p:spPr>
          <a:xfrm>
            <a:off x="1552858" y="1615216"/>
            <a:ext cx="1323107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78" name="Vuokaaviosymboli: Rajoitin 77">
            <a:extLst>
              <a:ext uri="{FF2B5EF4-FFF2-40B4-BE49-F238E27FC236}">
                <a16:creationId xmlns="" xmlns:a16="http://schemas.microsoft.com/office/drawing/2014/main" id="{87F299A1-8C91-4679-AB81-E4A687AFEE52}"/>
              </a:ext>
            </a:extLst>
          </p:cNvPr>
          <p:cNvSpPr/>
          <p:nvPr/>
        </p:nvSpPr>
        <p:spPr>
          <a:xfrm>
            <a:off x="1499020" y="2034587"/>
            <a:ext cx="1376945" cy="36626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80" name="Vuokaaviosymboli: Rajoitin 79">
            <a:extLst>
              <a:ext uri="{FF2B5EF4-FFF2-40B4-BE49-F238E27FC236}">
                <a16:creationId xmlns="" xmlns:a16="http://schemas.microsoft.com/office/drawing/2014/main" id="{16F0D58B-9F35-4929-8A08-0244AD62A6A8}"/>
              </a:ext>
            </a:extLst>
          </p:cNvPr>
          <p:cNvSpPr/>
          <p:nvPr/>
        </p:nvSpPr>
        <p:spPr>
          <a:xfrm>
            <a:off x="4315066" y="1605051"/>
            <a:ext cx="1428628" cy="36626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Lääketieteellinen</a:t>
            </a:r>
          </a:p>
        </p:txBody>
      </p:sp>
      <p:sp>
        <p:nvSpPr>
          <p:cNvPr id="81" name="Vuokaaviosymboli: Rajoitin 80">
            <a:extLst>
              <a:ext uri="{FF2B5EF4-FFF2-40B4-BE49-F238E27FC236}">
                <a16:creationId xmlns="" xmlns:a16="http://schemas.microsoft.com/office/drawing/2014/main" id="{C193AB43-1F26-49EF-B545-C3FE3D0C9134}"/>
              </a:ext>
            </a:extLst>
          </p:cNvPr>
          <p:cNvSpPr/>
          <p:nvPr/>
        </p:nvSpPr>
        <p:spPr>
          <a:xfrm>
            <a:off x="4242568" y="2042574"/>
            <a:ext cx="1376946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Matematiikka</a:t>
            </a:r>
          </a:p>
        </p:txBody>
      </p:sp>
      <p:sp>
        <p:nvSpPr>
          <p:cNvPr id="82" name="Vuokaaviosymboli: Rajoitin 81">
            <a:extLst>
              <a:ext uri="{FF2B5EF4-FFF2-40B4-BE49-F238E27FC236}">
                <a16:creationId xmlns="" xmlns:a16="http://schemas.microsoft.com/office/drawing/2014/main" id="{D4B1B75C-EFB1-4097-9676-1EDD3E9A6981}"/>
              </a:ext>
            </a:extLst>
          </p:cNvPr>
          <p:cNvSpPr/>
          <p:nvPr/>
        </p:nvSpPr>
        <p:spPr>
          <a:xfrm>
            <a:off x="7299244" y="2041558"/>
            <a:ext cx="1754960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83" name="Vuokaaviosymboli: Rajoitin 82">
            <a:extLst>
              <a:ext uri="{FF2B5EF4-FFF2-40B4-BE49-F238E27FC236}">
                <a16:creationId xmlns="" xmlns:a16="http://schemas.microsoft.com/office/drawing/2014/main" id="{CF12661C-DFE4-4BE3-B6ED-BB9850A21366}"/>
              </a:ext>
            </a:extLst>
          </p:cNvPr>
          <p:cNvSpPr/>
          <p:nvPr/>
        </p:nvSpPr>
        <p:spPr>
          <a:xfrm>
            <a:off x="7299244" y="1616192"/>
            <a:ext cx="1754960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84" name="Vuokaaviosymboli: Rajoitin 83">
            <a:extLst>
              <a:ext uri="{FF2B5EF4-FFF2-40B4-BE49-F238E27FC236}">
                <a16:creationId xmlns="" xmlns:a16="http://schemas.microsoft.com/office/drawing/2014/main" id="{4BE01465-FBC2-4C6F-9842-FC5749401B26}"/>
              </a:ext>
            </a:extLst>
          </p:cNvPr>
          <p:cNvSpPr/>
          <p:nvPr/>
        </p:nvSpPr>
        <p:spPr>
          <a:xfrm>
            <a:off x="5818578" y="1626217"/>
            <a:ext cx="1405311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Informaatioverk.</a:t>
            </a:r>
          </a:p>
        </p:txBody>
      </p:sp>
      <p:sp>
        <p:nvSpPr>
          <p:cNvPr id="86" name="Tekstiruutu 85">
            <a:extLst>
              <a:ext uri="{FF2B5EF4-FFF2-40B4-BE49-F238E27FC236}">
                <a16:creationId xmlns="" xmlns:a16="http://schemas.microsoft.com/office/drawing/2014/main" id="{EA967EEC-3879-4E6F-BE8C-2AA6CD92A032}"/>
              </a:ext>
            </a:extLst>
          </p:cNvPr>
          <p:cNvSpPr txBox="1"/>
          <p:nvPr/>
        </p:nvSpPr>
        <p:spPr>
          <a:xfrm>
            <a:off x="738454" y="1132163"/>
            <a:ext cx="7372793" cy="307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400" b="1" dirty="0"/>
              <a:t>Pisteskaala, mikäli muun ainereaalin koe lasketaan valinnaisena seuraavissa koulutuksissa:</a:t>
            </a:r>
          </a:p>
        </p:txBody>
      </p:sp>
    </p:spTree>
    <p:extLst>
      <p:ext uri="{BB962C8B-B14F-4D97-AF65-F5344CB8AC3E}">
        <p14:creationId xmlns:p14="http://schemas.microsoft.com/office/powerpoint/2010/main" val="17167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Muut ainereaalin pisteet 2/3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167344" y="1131835"/>
            <a:ext cx="8310910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Pisteskaala, mikäli muun ainereaalin koe lasketaan valinnaisena seuraavissa koulutuksissa: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=""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3565753"/>
            <a:ext cx="8763280" cy="676416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3766015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=""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370427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=""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370427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=""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370427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=""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370427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=""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370427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=""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370427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=""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4330849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22,4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=""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4330849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=""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4330849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14,9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=""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4330849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11,2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=""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4330849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7,5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=""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4330849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3,7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=""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1089839" y="4382778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biologia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="" xmlns:a16="http://schemas.microsoft.com/office/drawing/2014/main" id="{4676502B-EFCB-457E-AFCC-7BDCD50A5F7C}"/>
              </a:ext>
            </a:extLst>
          </p:cNvPr>
          <p:cNvSpPr/>
          <p:nvPr/>
        </p:nvSpPr>
        <p:spPr bwMode="auto">
          <a:xfrm>
            <a:off x="1930024" y="478804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20,0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="" xmlns:a16="http://schemas.microsoft.com/office/drawing/2014/main" id="{52213A3D-FCA3-4139-A615-BE68AC2F634B}"/>
              </a:ext>
            </a:extLst>
          </p:cNvPr>
          <p:cNvSpPr/>
          <p:nvPr/>
        </p:nvSpPr>
        <p:spPr bwMode="auto">
          <a:xfrm>
            <a:off x="3115699" y="478804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16,7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="" xmlns:a16="http://schemas.microsoft.com/office/drawing/2014/main" id="{BF22897C-A672-4CD3-949C-B6C1EDAA92B3}"/>
              </a:ext>
            </a:extLst>
          </p:cNvPr>
          <p:cNvSpPr/>
          <p:nvPr/>
        </p:nvSpPr>
        <p:spPr bwMode="auto">
          <a:xfrm>
            <a:off x="4286520" y="478804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13,3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="" xmlns:a16="http://schemas.microsoft.com/office/drawing/2014/main" id="{E3985486-E4F9-491A-BD68-EF3F740F64CD}"/>
              </a:ext>
            </a:extLst>
          </p:cNvPr>
          <p:cNvSpPr/>
          <p:nvPr/>
        </p:nvSpPr>
        <p:spPr bwMode="auto">
          <a:xfrm>
            <a:off x="5472195" y="478804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10,0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="" xmlns:a16="http://schemas.microsoft.com/office/drawing/2014/main" id="{DC934B5D-0A36-402C-A782-A27C7D9B76A2}"/>
              </a:ext>
            </a:extLst>
          </p:cNvPr>
          <p:cNvSpPr/>
          <p:nvPr/>
        </p:nvSpPr>
        <p:spPr bwMode="auto">
          <a:xfrm>
            <a:off x="6649415" y="478804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6,7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="" xmlns:a16="http://schemas.microsoft.com/office/drawing/2014/main" id="{F0985F7E-18C6-467E-876D-EA08DC01DC8D}"/>
              </a:ext>
            </a:extLst>
          </p:cNvPr>
          <p:cNvSpPr/>
          <p:nvPr/>
        </p:nvSpPr>
        <p:spPr bwMode="auto">
          <a:xfrm>
            <a:off x="7798810" y="478804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3,3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="" xmlns:a16="http://schemas.microsoft.com/office/drawing/2014/main" id="{0248E672-0092-4E30-9303-78BCEB6C8B6B}"/>
              </a:ext>
            </a:extLst>
          </p:cNvPr>
          <p:cNvSpPr/>
          <p:nvPr/>
        </p:nvSpPr>
        <p:spPr>
          <a:xfrm>
            <a:off x="287916" y="4754943"/>
            <a:ext cx="1640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filosofia, maantiede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yhteiskuntaoppi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="" xmlns:a16="http://schemas.microsoft.com/office/drawing/2014/main" id="{ED9FC884-DD33-410B-9410-C0219FEBF645}"/>
              </a:ext>
            </a:extLst>
          </p:cNvPr>
          <p:cNvSpPr/>
          <p:nvPr/>
        </p:nvSpPr>
        <p:spPr bwMode="auto">
          <a:xfrm>
            <a:off x="1930025" y="5253266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24,5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="" xmlns:a16="http://schemas.microsoft.com/office/drawing/2014/main" id="{04673188-AA98-4399-B02D-5E95B4AC83A0}"/>
              </a:ext>
            </a:extLst>
          </p:cNvPr>
          <p:cNvSpPr/>
          <p:nvPr/>
        </p:nvSpPr>
        <p:spPr bwMode="auto">
          <a:xfrm>
            <a:off x="3115700" y="5253266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20,4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="" xmlns:a16="http://schemas.microsoft.com/office/drawing/2014/main" id="{DBD95278-FC59-4E45-B40F-62CB85F57D04}"/>
              </a:ext>
            </a:extLst>
          </p:cNvPr>
          <p:cNvSpPr/>
          <p:nvPr/>
        </p:nvSpPr>
        <p:spPr bwMode="auto">
          <a:xfrm>
            <a:off x="4286521" y="5253266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16,3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="" xmlns:a16="http://schemas.microsoft.com/office/drawing/2014/main" id="{9E6BD01E-A263-4277-BCDA-6B4BC3B54568}"/>
              </a:ext>
            </a:extLst>
          </p:cNvPr>
          <p:cNvSpPr/>
          <p:nvPr/>
        </p:nvSpPr>
        <p:spPr bwMode="auto">
          <a:xfrm>
            <a:off x="5472196" y="5253266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12,2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="" xmlns:a16="http://schemas.microsoft.com/office/drawing/2014/main" id="{3E3CD6AD-935F-4465-85CE-F8F241D6A47F}"/>
              </a:ext>
            </a:extLst>
          </p:cNvPr>
          <p:cNvSpPr/>
          <p:nvPr/>
        </p:nvSpPr>
        <p:spPr bwMode="auto">
          <a:xfrm>
            <a:off x="6649416" y="5253266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8,2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="" xmlns:a16="http://schemas.microsoft.com/office/drawing/2014/main" id="{158F64D6-6478-4D47-82A9-6377F7785A86}"/>
              </a:ext>
            </a:extLst>
          </p:cNvPr>
          <p:cNvSpPr/>
          <p:nvPr/>
        </p:nvSpPr>
        <p:spPr bwMode="auto">
          <a:xfrm>
            <a:off x="7798811" y="5253266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4,4</a:t>
            </a:r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="" xmlns:a16="http://schemas.microsoft.com/office/drawing/2014/main" id="{E66F5474-91F1-4AA5-BCE3-67FED0435FC7}"/>
              </a:ext>
            </a:extLst>
          </p:cNvPr>
          <p:cNvSpPr/>
          <p:nvPr/>
        </p:nvSpPr>
        <p:spPr bwMode="auto">
          <a:xfrm>
            <a:off x="1930025" y="5710463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22,4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="" xmlns:a16="http://schemas.microsoft.com/office/drawing/2014/main" id="{59F8FA56-D8E5-491E-9F8A-05EF0C080387}"/>
              </a:ext>
            </a:extLst>
          </p:cNvPr>
          <p:cNvSpPr/>
          <p:nvPr/>
        </p:nvSpPr>
        <p:spPr bwMode="auto">
          <a:xfrm>
            <a:off x="3115700" y="5710463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="" xmlns:a16="http://schemas.microsoft.com/office/drawing/2014/main" id="{FCBC664B-EFCF-4BCB-A49E-0D7666FBBC57}"/>
              </a:ext>
            </a:extLst>
          </p:cNvPr>
          <p:cNvSpPr/>
          <p:nvPr/>
        </p:nvSpPr>
        <p:spPr bwMode="auto">
          <a:xfrm>
            <a:off x="4286521" y="5710463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14,9</a:t>
            </a: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="" xmlns:a16="http://schemas.microsoft.com/office/drawing/2014/main" id="{DAD70E6D-72BB-4768-9FC3-79143E88E8D7}"/>
              </a:ext>
            </a:extLst>
          </p:cNvPr>
          <p:cNvSpPr/>
          <p:nvPr/>
        </p:nvSpPr>
        <p:spPr bwMode="auto">
          <a:xfrm>
            <a:off x="5472196" y="5710463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11,2</a:t>
            </a:r>
          </a:p>
        </p:txBody>
      </p:sp>
      <p:sp>
        <p:nvSpPr>
          <p:cNvPr id="54" name="Suorakulmio: Pyöristetyt kulmat 53">
            <a:extLst>
              <a:ext uri="{FF2B5EF4-FFF2-40B4-BE49-F238E27FC236}">
                <a16:creationId xmlns="" xmlns:a16="http://schemas.microsoft.com/office/drawing/2014/main" id="{874146C1-3441-4EBD-B1F6-DFF31F2C193A}"/>
              </a:ext>
            </a:extLst>
          </p:cNvPr>
          <p:cNvSpPr/>
          <p:nvPr/>
        </p:nvSpPr>
        <p:spPr bwMode="auto">
          <a:xfrm>
            <a:off x="6649416" y="5710463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7,5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="" xmlns:a16="http://schemas.microsoft.com/office/drawing/2014/main" id="{2DF93A30-9DC1-47B3-B529-64D5DAF4DB9A}"/>
              </a:ext>
            </a:extLst>
          </p:cNvPr>
          <p:cNvSpPr/>
          <p:nvPr/>
        </p:nvSpPr>
        <p:spPr bwMode="auto">
          <a:xfrm>
            <a:off x="7798811" y="5710463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3,7</a:t>
            </a:r>
          </a:p>
        </p:txBody>
      </p:sp>
      <p:sp>
        <p:nvSpPr>
          <p:cNvPr id="56" name="Suorakulmio: Pyöristetyt kulmat 55">
            <a:extLst>
              <a:ext uri="{FF2B5EF4-FFF2-40B4-BE49-F238E27FC236}">
                <a16:creationId xmlns="" xmlns:a16="http://schemas.microsoft.com/office/drawing/2014/main" id="{F1702105-0426-4529-B2BE-909F0A1AFFF7}"/>
              </a:ext>
            </a:extLst>
          </p:cNvPr>
          <p:cNvSpPr/>
          <p:nvPr/>
        </p:nvSpPr>
        <p:spPr bwMode="auto">
          <a:xfrm>
            <a:off x="1930025" y="617568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17,3</a:t>
            </a:r>
          </a:p>
        </p:txBody>
      </p:sp>
      <p:sp>
        <p:nvSpPr>
          <p:cNvPr id="57" name="Suorakulmio: Pyöristetyt kulmat 56">
            <a:extLst>
              <a:ext uri="{FF2B5EF4-FFF2-40B4-BE49-F238E27FC236}">
                <a16:creationId xmlns="" xmlns:a16="http://schemas.microsoft.com/office/drawing/2014/main" id="{9AC184BE-6D4F-42B2-800C-DAE0DA689093}"/>
              </a:ext>
            </a:extLst>
          </p:cNvPr>
          <p:cNvSpPr/>
          <p:nvPr/>
        </p:nvSpPr>
        <p:spPr bwMode="auto">
          <a:xfrm>
            <a:off x="3115700" y="617568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14,4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="" xmlns:a16="http://schemas.microsoft.com/office/drawing/2014/main" id="{341FACBB-2A46-4050-BBCD-952C7199DE87}"/>
              </a:ext>
            </a:extLst>
          </p:cNvPr>
          <p:cNvSpPr/>
          <p:nvPr/>
        </p:nvSpPr>
        <p:spPr bwMode="auto">
          <a:xfrm>
            <a:off x="4286521" y="617568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11,5</a:t>
            </a: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="" xmlns:a16="http://schemas.microsoft.com/office/drawing/2014/main" id="{9A932FC0-D3CF-408C-AFEF-006BDA912671}"/>
              </a:ext>
            </a:extLst>
          </p:cNvPr>
          <p:cNvSpPr/>
          <p:nvPr/>
        </p:nvSpPr>
        <p:spPr bwMode="auto">
          <a:xfrm>
            <a:off x="5472196" y="617568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8,7</a:t>
            </a:r>
          </a:p>
        </p:txBody>
      </p:sp>
      <p:sp>
        <p:nvSpPr>
          <p:cNvPr id="60" name="Suorakulmio: Pyöristetyt kulmat 59">
            <a:extLst>
              <a:ext uri="{FF2B5EF4-FFF2-40B4-BE49-F238E27FC236}">
                <a16:creationId xmlns="" xmlns:a16="http://schemas.microsoft.com/office/drawing/2014/main" id="{827DC77F-224B-4A88-A8C7-BDD0EE8D1CFD}"/>
              </a:ext>
            </a:extLst>
          </p:cNvPr>
          <p:cNvSpPr/>
          <p:nvPr/>
        </p:nvSpPr>
        <p:spPr bwMode="auto">
          <a:xfrm>
            <a:off x="6649416" y="617568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5,8</a:t>
            </a:r>
          </a:p>
        </p:txBody>
      </p:sp>
      <p:sp>
        <p:nvSpPr>
          <p:cNvPr id="61" name="Suorakulmio: Pyöristetyt kulmat 60">
            <a:extLst>
              <a:ext uri="{FF2B5EF4-FFF2-40B4-BE49-F238E27FC236}">
                <a16:creationId xmlns="" xmlns:a16="http://schemas.microsoft.com/office/drawing/2014/main" id="{48828C75-0BC5-4A70-9919-D12E4920E840}"/>
              </a:ext>
            </a:extLst>
          </p:cNvPr>
          <p:cNvSpPr/>
          <p:nvPr/>
        </p:nvSpPr>
        <p:spPr bwMode="auto">
          <a:xfrm>
            <a:off x="7798811" y="617568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2,9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="" xmlns:a16="http://schemas.microsoft.com/office/drawing/2014/main" id="{949CBC17-011E-4873-AD31-020C48CC0D03}"/>
              </a:ext>
            </a:extLst>
          </p:cNvPr>
          <p:cNvSpPr/>
          <p:nvPr/>
        </p:nvSpPr>
        <p:spPr>
          <a:xfrm>
            <a:off x="744763" y="5257939"/>
            <a:ext cx="113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historia,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uskonto/et</a:t>
            </a: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="" xmlns:a16="http://schemas.microsoft.com/office/drawing/2014/main" id="{3920C283-2812-4E2A-9351-B0C1C82D993F}"/>
              </a:ext>
            </a:extLst>
          </p:cNvPr>
          <p:cNvSpPr/>
          <p:nvPr/>
        </p:nvSpPr>
        <p:spPr>
          <a:xfrm>
            <a:off x="846632" y="5802311"/>
            <a:ext cx="1121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psykologia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="" xmlns:a16="http://schemas.microsoft.com/office/drawing/2014/main" id="{A945ED57-E607-4155-83F9-E5E37A1C2A29}"/>
              </a:ext>
            </a:extLst>
          </p:cNvPr>
          <p:cNvSpPr/>
          <p:nvPr/>
        </p:nvSpPr>
        <p:spPr>
          <a:xfrm>
            <a:off x="752119" y="6213556"/>
            <a:ext cx="1216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terveystieto</a:t>
            </a:r>
          </a:p>
        </p:txBody>
      </p:sp>
      <p:sp>
        <p:nvSpPr>
          <p:cNvPr id="65" name="Vuokaaviosymboli: Rajoitin 64">
            <a:extLst>
              <a:ext uri="{FF2B5EF4-FFF2-40B4-BE49-F238E27FC236}">
                <a16:creationId xmlns="" xmlns:a16="http://schemas.microsoft.com/office/drawing/2014/main" id="{3A2E7CF8-DF2E-4A0C-BBF7-13CDCC873752}"/>
              </a:ext>
            </a:extLst>
          </p:cNvPr>
          <p:cNvSpPr/>
          <p:nvPr/>
        </p:nvSpPr>
        <p:spPr>
          <a:xfrm>
            <a:off x="5352172" y="2513016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Kirjallisuustieteet</a:t>
            </a:r>
          </a:p>
        </p:txBody>
      </p:sp>
      <p:sp>
        <p:nvSpPr>
          <p:cNvPr id="66" name="Vuokaaviosymboli: Rajoitin 65">
            <a:extLst>
              <a:ext uri="{FF2B5EF4-FFF2-40B4-BE49-F238E27FC236}">
                <a16:creationId xmlns="" xmlns:a16="http://schemas.microsoft.com/office/drawing/2014/main" id="{72F06CBC-52C9-497E-B801-A2AA7A450715}"/>
              </a:ext>
            </a:extLst>
          </p:cNvPr>
          <p:cNvSpPr/>
          <p:nvPr/>
        </p:nvSpPr>
        <p:spPr>
          <a:xfrm>
            <a:off x="557133" y="1660639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Biolääketiede</a:t>
            </a:r>
          </a:p>
        </p:txBody>
      </p:sp>
      <p:sp>
        <p:nvSpPr>
          <p:cNvPr id="67" name="Vuokaaviosymboli: Rajoitin 66">
            <a:extLst>
              <a:ext uri="{FF2B5EF4-FFF2-40B4-BE49-F238E27FC236}">
                <a16:creationId xmlns="" xmlns:a16="http://schemas.microsoft.com/office/drawing/2014/main" id="{2229A043-9FC9-4040-9623-96CAAFE7545C}"/>
              </a:ext>
            </a:extLst>
          </p:cNvPr>
          <p:cNvSpPr/>
          <p:nvPr/>
        </p:nvSpPr>
        <p:spPr>
          <a:xfrm>
            <a:off x="5352172" y="2936557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Metsätieteet</a:t>
            </a:r>
          </a:p>
        </p:txBody>
      </p:sp>
      <p:sp>
        <p:nvSpPr>
          <p:cNvPr id="68" name="Vuokaaviosymboli: Rajoitin 67">
            <a:extLst>
              <a:ext uri="{FF2B5EF4-FFF2-40B4-BE49-F238E27FC236}">
                <a16:creationId xmlns="" xmlns:a16="http://schemas.microsoft.com/office/drawing/2014/main" id="{33F53E12-E2F2-42FC-9DB6-6EFE39B535CC}"/>
              </a:ext>
            </a:extLst>
          </p:cNvPr>
          <p:cNvSpPr/>
          <p:nvPr/>
        </p:nvSpPr>
        <p:spPr>
          <a:xfrm>
            <a:off x="5352172" y="1660639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Taloustiede</a:t>
            </a:r>
          </a:p>
        </p:txBody>
      </p:sp>
      <p:sp>
        <p:nvSpPr>
          <p:cNvPr id="69" name="Vuokaaviosymboli: Rajoitin 68">
            <a:extLst>
              <a:ext uri="{FF2B5EF4-FFF2-40B4-BE49-F238E27FC236}">
                <a16:creationId xmlns="" xmlns:a16="http://schemas.microsoft.com/office/drawing/2014/main" id="{3CFBBC78-D917-42CE-9DD9-3774C2AF4709}"/>
              </a:ext>
            </a:extLst>
          </p:cNvPr>
          <p:cNvSpPr/>
          <p:nvPr/>
        </p:nvSpPr>
        <p:spPr>
          <a:xfrm>
            <a:off x="557133" y="2089311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Farmasia</a:t>
            </a:r>
          </a:p>
        </p:txBody>
      </p:sp>
      <p:sp>
        <p:nvSpPr>
          <p:cNvPr id="70" name="Vuokaaviosymboli: Rajoitin 69">
            <a:extLst>
              <a:ext uri="{FF2B5EF4-FFF2-40B4-BE49-F238E27FC236}">
                <a16:creationId xmlns="" xmlns:a16="http://schemas.microsoft.com/office/drawing/2014/main" id="{200A7092-4073-4C4D-8DA7-54B403140DC8}"/>
              </a:ext>
            </a:extLst>
          </p:cNvPr>
          <p:cNvSpPr/>
          <p:nvPr/>
        </p:nvSpPr>
        <p:spPr>
          <a:xfrm>
            <a:off x="557133" y="2513016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Terveystieteet</a:t>
            </a:r>
          </a:p>
        </p:txBody>
      </p:sp>
      <p:sp>
        <p:nvSpPr>
          <p:cNvPr id="71" name="Vuokaaviosymboli: Rajoitin 70">
            <a:extLst>
              <a:ext uri="{FF2B5EF4-FFF2-40B4-BE49-F238E27FC236}">
                <a16:creationId xmlns="" xmlns:a16="http://schemas.microsoft.com/office/drawing/2014/main" id="{E0C1A8C9-6ED7-4B03-A7CA-30F346E65D6E}"/>
              </a:ext>
            </a:extLst>
          </p:cNvPr>
          <p:cNvSpPr/>
          <p:nvPr/>
        </p:nvSpPr>
        <p:spPr>
          <a:xfrm>
            <a:off x="557133" y="2936557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Filosofia</a:t>
            </a:r>
          </a:p>
        </p:txBody>
      </p:sp>
      <p:sp>
        <p:nvSpPr>
          <p:cNvPr id="79" name="Vuokaaviosymboli: Rajoitin 78">
            <a:extLst>
              <a:ext uri="{FF2B5EF4-FFF2-40B4-BE49-F238E27FC236}">
                <a16:creationId xmlns="" xmlns:a16="http://schemas.microsoft.com/office/drawing/2014/main" id="{073D58DC-2155-44B5-84C7-E3F1561E9DEA}"/>
              </a:ext>
            </a:extLst>
          </p:cNvPr>
          <p:cNvSpPr/>
          <p:nvPr/>
        </p:nvSpPr>
        <p:spPr>
          <a:xfrm>
            <a:off x="2128917" y="1660639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Historia</a:t>
            </a:r>
          </a:p>
        </p:txBody>
      </p:sp>
      <p:sp>
        <p:nvSpPr>
          <p:cNvPr id="80" name="Vuokaaviosymboli: Rajoitin 79">
            <a:extLst>
              <a:ext uri="{FF2B5EF4-FFF2-40B4-BE49-F238E27FC236}">
                <a16:creationId xmlns="" xmlns:a16="http://schemas.microsoft.com/office/drawing/2014/main" id="{C0BAAAAD-E51C-4009-B33B-96F13A49FDA3}"/>
              </a:ext>
            </a:extLst>
          </p:cNvPr>
          <p:cNvSpPr/>
          <p:nvPr/>
        </p:nvSpPr>
        <p:spPr>
          <a:xfrm>
            <a:off x="6921147" y="1594285"/>
            <a:ext cx="1901728" cy="454472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Kulttuurintutkimus ja taiteen tutkimus</a:t>
            </a:r>
          </a:p>
        </p:txBody>
      </p:sp>
      <p:sp>
        <p:nvSpPr>
          <p:cNvPr id="81" name="Vuokaaviosymboli: Rajoitin 80">
            <a:extLst>
              <a:ext uri="{FF2B5EF4-FFF2-40B4-BE49-F238E27FC236}">
                <a16:creationId xmlns="" xmlns:a16="http://schemas.microsoft.com/office/drawing/2014/main" id="{534B72CB-794E-4647-B392-ED4BCF2CB265}"/>
              </a:ext>
            </a:extLst>
          </p:cNvPr>
          <p:cNvSpPr/>
          <p:nvPr/>
        </p:nvSpPr>
        <p:spPr>
          <a:xfrm>
            <a:off x="6921147" y="2936557"/>
            <a:ext cx="1822451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Yhteiskuntatieteet</a:t>
            </a:r>
          </a:p>
        </p:txBody>
      </p:sp>
      <p:sp>
        <p:nvSpPr>
          <p:cNvPr id="82" name="Vuokaaviosymboli: Rajoitin 81">
            <a:extLst>
              <a:ext uri="{FF2B5EF4-FFF2-40B4-BE49-F238E27FC236}">
                <a16:creationId xmlns="" xmlns:a16="http://schemas.microsoft.com/office/drawing/2014/main" id="{10895479-24AE-41A4-897E-AFEFDE628951}"/>
              </a:ext>
            </a:extLst>
          </p:cNvPr>
          <p:cNvSpPr/>
          <p:nvPr/>
        </p:nvSpPr>
        <p:spPr>
          <a:xfrm>
            <a:off x="6921147" y="2513016"/>
            <a:ext cx="185378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Viestintätieteet</a:t>
            </a:r>
          </a:p>
        </p:txBody>
      </p:sp>
      <p:sp>
        <p:nvSpPr>
          <p:cNvPr id="83" name="Vuokaaviosymboli: Rajoitin 82">
            <a:extLst>
              <a:ext uri="{FF2B5EF4-FFF2-40B4-BE49-F238E27FC236}">
                <a16:creationId xmlns="" xmlns:a16="http://schemas.microsoft.com/office/drawing/2014/main" id="{CE6567FC-D6CD-462C-8BD1-6BF09A9745D8}"/>
              </a:ext>
            </a:extLst>
          </p:cNvPr>
          <p:cNvSpPr/>
          <p:nvPr/>
        </p:nvSpPr>
        <p:spPr>
          <a:xfrm>
            <a:off x="3690438" y="2936557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Oikeustiede</a:t>
            </a:r>
          </a:p>
        </p:txBody>
      </p:sp>
      <p:sp>
        <p:nvSpPr>
          <p:cNvPr id="84" name="Vuokaaviosymboli: Rajoitin 83">
            <a:extLst>
              <a:ext uri="{FF2B5EF4-FFF2-40B4-BE49-F238E27FC236}">
                <a16:creationId xmlns="" xmlns:a16="http://schemas.microsoft.com/office/drawing/2014/main" id="{4748169A-112A-4340-9A67-2343906ED062}"/>
              </a:ext>
            </a:extLst>
          </p:cNvPr>
          <p:cNvSpPr/>
          <p:nvPr/>
        </p:nvSpPr>
        <p:spPr>
          <a:xfrm>
            <a:off x="3690438" y="2513016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Kauppatieteet</a:t>
            </a:r>
          </a:p>
        </p:txBody>
      </p:sp>
      <p:sp>
        <p:nvSpPr>
          <p:cNvPr id="85" name="Vuokaaviosymboli: Rajoitin 84">
            <a:extLst>
              <a:ext uri="{FF2B5EF4-FFF2-40B4-BE49-F238E27FC236}">
                <a16:creationId xmlns="" xmlns:a16="http://schemas.microsoft.com/office/drawing/2014/main" id="{17A9BD50-F3EE-4CEB-BF7C-17E7CD88BB94}"/>
              </a:ext>
            </a:extLst>
          </p:cNvPr>
          <p:cNvSpPr/>
          <p:nvPr/>
        </p:nvSpPr>
        <p:spPr>
          <a:xfrm>
            <a:off x="3690438" y="1660639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Psykologia</a:t>
            </a:r>
          </a:p>
        </p:txBody>
      </p:sp>
      <p:sp>
        <p:nvSpPr>
          <p:cNvPr id="86" name="Vuokaaviosymboli: Rajoitin 85">
            <a:extLst>
              <a:ext uri="{FF2B5EF4-FFF2-40B4-BE49-F238E27FC236}">
                <a16:creationId xmlns="" xmlns:a16="http://schemas.microsoft.com/office/drawing/2014/main" id="{1EF8D21F-44A1-405D-940B-95EAEB940035}"/>
              </a:ext>
            </a:extLst>
          </p:cNvPr>
          <p:cNvSpPr/>
          <p:nvPr/>
        </p:nvSpPr>
        <p:spPr>
          <a:xfrm>
            <a:off x="3690438" y="2089311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Logopedia</a:t>
            </a:r>
          </a:p>
        </p:txBody>
      </p:sp>
      <p:sp>
        <p:nvSpPr>
          <p:cNvPr id="87" name="Vuokaaviosymboli: Rajoitin 86">
            <a:extLst>
              <a:ext uri="{FF2B5EF4-FFF2-40B4-BE49-F238E27FC236}">
                <a16:creationId xmlns="" xmlns:a16="http://schemas.microsoft.com/office/drawing/2014/main" id="{EB37FCB4-A791-4B28-840A-46EF3989ED86}"/>
              </a:ext>
            </a:extLst>
          </p:cNvPr>
          <p:cNvSpPr/>
          <p:nvPr/>
        </p:nvSpPr>
        <p:spPr>
          <a:xfrm>
            <a:off x="2128917" y="2936557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Kasvatusala</a:t>
            </a:r>
          </a:p>
        </p:txBody>
      </p:sp>
      <p:sp>
        <p:nvSpPr>
          <p:cNvPr id="88" name="Vuokaaviosymboli: Rajoitin 87">
            <a:extLst>
              <a:ext uri="{FF2B5EF4-FFF2-40B4-BE49-F238E27FC236}">
                <a16:creationId xmlns="" xmlns:a16="http://schemas.microsoft.com/office/drawing/2014/main" id="{CC2B50DB-A63B-40C0-A835-EABC27860401}"/>
              </a:ext>
            </a:extLst>
          </p:cNvPr>
          <p:cNvSpPr/>
          <p:nvPr/>
        </p:nvSpPr>
        <p:spPr>
          <a:xfrm>
            <a:off x="2128917" y="2513016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Maantiede</a:t>
            </a:r>
          </a:p>
        </p:txBody>
      </p:sp>
      <p:sp>
        <p:nvSpPr>
          <p:cNvPr id="89" name="Vuokaaviosymboli: Rajoitin 88">
            <a:extLst>
              <a:ext uri="{FF2B5EF4-FFF2-40B4-BE49-F238E27FC236}">
                <a16:creationId xmlns="" xmlns:a16="http://schemas.microsoft.com/office/drawing/2014/main" id="{CCC27FC7-1FDB-457C-9986-EFC69D9B19DA}"/>
              </a:ext>
            </a:extLst>
          </p:cNvPr>
          <p:cNvSpPr/>
          <p:nvPr/>
        </p:nvSpPr>
        <p:spPr>
          <a:xfrm>
            <a:off x="2128917" y="2089311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Teologia</a:t>
            </a:r>
          </a:p>
        </p:txBody>
      </p:sp>
      <p:sp>
        <p:nvSpPr>
          <p:cNvPr id="90" name="Vuokaaviosymboli: Rajoitin 89">
            <a:extLst>
              <a:ext uri="{FF2B5EF4-FFF2-40B4-BE49-F238E27FC236}">
                <a16:creationId xmlns="" xmlns:a16="http://schemas.microsoft.com/office/drawing/2014/main" id="{7E8A5450-39A4-4266-B88F-572DA9434050}"/>
              </a:ext>
            </a:extLst>
          </p:cNvPr>
          <p:cNvSpPr/>
          <p:nvPr/>
        </p:nvSpPr>
        <p:spPr>
          <a:xfrm>
            <a:off x="5352172" y="2089311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Kielet</a:t>
            </a:r>
          </a:p>
        </p:txBody>
      </p:sp>
      <p:sp>
        <p:nvSpPr>
          <p:cNvPr id="91" name="Vuokaaviosymboli: Rajoitin 90">
            <a:extLst>
              <a:ext uri="{FF2B5EF4-FFF2-40B4-BE49-F238E27FC236}">
                <a16:creationId xmlns="" xmlns:a16="http://schemas.microsoft.com/office/drawing/2014/main" id="{8D4E18C6-40D8-4D83-8769-D6DA9D609987}"/>
              </a:ext>
            </a:extLst>
          </p:cNvPr>
          <p:cNvSpPr/>
          <p:nvPr/>
        </p:nvSpPr>
        <p:spPr>
          <a:xfrm>
            <a:off x="6921147" y="2089311"/>
            <a:ext cx="190172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Liikunnan koulutus</a:t>
            </a:r>
          </a:p>
        </p:txBody>
      </p:sp>
      <p:sp>
        <p:nvSpPr>
          <p:cNvPr id="72" name="Vuokaaviosymboli: Rajoitin 71">
            <a:extLst>
              <a:ext uri="{FF2B5EF4-FFF2-40B4-BE49-F238E27FC236}">
                <a16:creationId xmlns="" xmlns:a16="http://schemas.microsoft.com/office/drawing/2014/main" id="{DD4D0B7B-594D-483F-961E-7C89B552CC32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kstiruutu 72">
            <a:extLst>
              <a:ext uri="{FF2B5EF4-FFF2-40B4-BE49-F238E27FC236}">
                <a16:creationId xmlns="" xmlns:a16="http://schemas.microsoft.com/office/drawing/2014/main" id="{2CC45EA7-D179-46F3-914C-602989B7861E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8265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Muut ainereaalin pisteet 3/3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=""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2603233"/>
            <a:ext cx="8763280" cy="676416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2803495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=""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274175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=""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274175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=""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274175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=""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274175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=""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274175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=""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274175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72" name="Suorakulmio: Pyöristetyt kulmat 71">
            <a:extLst>
              <a:ext uri="{FF2B5EF4-FFF2-40B4-BE49-F238E27FC236}">
                <a16:creationId xmlns="" xmlns:a16="http://schemas.microsoft.com/office/drawing/2014/main" id="{BD8E4F29-862E-4C51-A04C-FF0C02AA83B3}"/>
              </a:ext>
            </a:extLst>
          </p:cNvPr>
          <p:cNvSpPr/>
          <p:nvPr/>
        </p:nvSpPr>
        <p:spPr bwMode="auto">
          <a:xfrm>
            <a:off x="1930026" y="3352283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34,0</a:t>
            </a:r>
          </a:p>
        </p:txBody>
      </p:sp>
      <p:sp>
        <p:nvSpPr>
          <p:cNvPr id="73" name="Suorakulmio: Pyöristetyt kulmat 72">
            <a:extLst>
              <a:ext uri="{FF2B5EF4-FFF2-40B4-BE49-F238E27FC236}">
                <a16:creationId xmlns="" xmlns:a16="http://schemas.microsoft.com/office/drawing/2014/main" id="{875E0100-12A9-4D8F-B0AC-E8D7371DC0EF}"/>
              </a:ext>
            </a:extLst>
          </p:cNvPr>
          <p:cNvSpPr/>
          <p:nvPr/>
        </p:nvSpPr>
        <p:spPr bwMode="auto">
          <a:xfrm>
            <a:off x="3115701" y="3352283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28,3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4" name="Suorakulmio: Pyöristetyt kulmat 73">
            <a:extLst>
              <a:ext uri="{FF2B5EF4-FFF2-40B4-BE49-F238E27FC236}">
                <a16:creationId xmlns="" xmlns:a16="http://schemas.microsoft.com/office/drawing/2014/main" id="{FC3E010B-BF94-42CB-BCE6-51F554CF0071}"/>
              </a:ext>
            </a:extLst>
          </p:cNvPr>
          <p:cNvSpPr/>
          <p:nvPr/>
        </p:nvSpPr>
        <p:spPr bwMode="auto">
          <a:xfrm>
            <a:off x="4286522" y="3352283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22,7</a:t>
            </a:r>
          </a:p>
        </p:txBody>
      </p:sp>
      <p:sp>
        <p:nvSpPr>
          <p:cNvPr id="75" name="Suorakulmio: Pyöristetyt kulmat 74">
            <a:extLst>
              <a:ext uri="{FF2B5EF4-FFF2-40B4-BE49-F238E27FC236}">
                <a16:creationId xmlns="" xmlns:a16="http://schemas.microsoft.com/office/drawing/2014/main" id="{9A84145E-36F7-4B8F-ABD5-CFFDA445CFE2}"/>
              </a:ext>
            </a:extLst>
          </p:cNvPr>
          <p:cNvSpPr/>
          <p:nvPr/>
        </p:nvSpPr>
        <p:spPr bwMode="auto">
          <a:xfrm>
            <a:off x="5472197" y="3352283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17,0</a:t>
            </a:r>
          </a:p>
        </p:txBody>
      </p:sp>
      <p:sp>
        <p:nvSpPr>
          <p:cNvPr id="76" name="Suorakulmio: Pyöristetyt kulmat 75">
            <a:extLst>
              <a:ext uri="{FF2B5EF4-FFF2-40B4-BE49-F238E27FC236}">
                <a16:creationId xmlns="" xmlns:a16="http://schemas.microsoft.com/office/drawing/2014/main" id="{5A277A3C-143F-48C4-9DED-E2438A174C4C}"/>
              </a:ext>
            </a:extLst>
          </p:cNvPr>
          <p:cNvSpPr/>
          <p:nvPr/>
        </p:nvSpPr>
        <p:spPr bwMode="auto">
          <a:xfrm>
            <a:off x="6649417" y="3352283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11,3</a:t>
            </a:r>
          </a:p>
        </p:txBody>
      </p:sp>
      <p:sp>
        <p:nvSpPr>
          <p:cNvPr id="77" name="Suorakulmio: Pyöristetyt kulmat 76">
            <a:extLst>
              <a:ext uri="{FF2B5EF4-FFF2-40B4-BE49-F238E27FC236}">
                <a16:creationId xmlns="" xmlns:a16="http://schemas.microsoft.com/office/drawing/2014/main" id="{F199ACF5-002A-40C1-B314-A13A461A085D}"/>
              </a:ext>
            </a:extLst>
          </p:cNvPr>
          <p:cNvSpPr/>
          <p:nvPr/>
        </p:nvSpPr>
        <p:spPr bwMode="auto">
          <a:xfrm>
            <a:off x="7798812" y="3352283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5,7</a:t>
            </a:r>
          </a:p>
        </p:txBody>
      </p:sp>
      <p:sp>
        <p:nvSpPr>
          <p:cNvPr id="78" name="Tekstiruutu 77">
            <a:extLst>
              <a:ext uri="{FF2B5EF4-FFF2-40B4-BE49-F238E27FC236}">
                <a16:creationId xmlns="" xmlns:a16="http://schemas.microsoft.com/office/drawing/2014/main" id="{603624CC-7D6F-40D9-BFA4-D20FC9263B3E}"/>
              </a:ext>
            </a:extLst>
          </p:cNvPr>
          <p:cNvSpPr txBox="1"/>
          <p:nvPr/>
        </p:nvSpPr>
        <p:spPr>
          <a:xfrm>
            <a:off x="406388" y="1148287"/>
            <a:ext cx="7884462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Pisteskaala, mikäli muu ainereaali lasketaan </a:t>
            </a:r>
            <a:r>
              <a:rPr lang="fi-FI" sz="1600" b="1" u="sng" dirty="0">
                <a:solidFill>
                  <a:srgbClr val="C00000"/>
                </a:solidFill>
              </a:rPr>
              <a:t>aina huomioitaviin </a:t>
            </a:r>
            <a:r>
              <a:rPr lang="fi-FI" sz="1600" b="1" dirty="0"/>
              <a:t>kokeisiin seuraavilla aloilla:</a:t>
            </a:r>
          </a:p>
        </p:txBody>
      </p:sp>
      <p:sp>
        <p:nvSpPr>
          <p:cNvPr id="65" name="Suorakulmio: Pyöristetyt kulmat 64">
            <a:extLst>
              <a:ext uri="{FF2B5EF4-FFF2-40B4-BE49-F238E27FC236}">
                <a16:creationId xmlns="" xmlns:a16="http://schemas.microsoft.com/office/drawing/2014/main" id="{967F74E7-3F63-416F-BD5F-4048CAAAE12C}"/>
              </a:ext>
            </a:extLst>
          </p:cNvPr>
          <p:cNvSpPr/>
          <p:nvPr/>
        </p:nvSpPr>
        <p:spPr bwMode="auto">
          <a:xfrm>
            <a:off x="1946069" y="4956493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32,3</a:t>
            </a: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="" xmlns:a16="http://schemas.microsoft.com/office/drawing/2014/main" id="{54D0FEAE-9841-42AC-9DFE-6BCAB754C8D0}"/>
              </a:ext>
            </a:extLst>
          </p:cNvPr>
          <p:cNvSpPr/>
          <p:nvPr/>
        </p:nvSpPr>
        <p:spPr bwMode="auto">
          <a:xfrm>
            <a:off x="3131744" y="4956493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26,9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7" name="Suorakulmio: Pyöristetyt kulmat 66">
            <a:extLst>
              <a:ext uri="{FF2B5EF4-FFF2-40B4-BE49-F238E27FC236}">
                <a16:creationId xmlns="" xmlns:a16="http://schemas.microsoft.com/office/drawing/2014/main" id="{893D2602-AA2C-4206-81D9-22770B4DDC8F}"/>
              </a:ext>
            </a:extLst>
          </p:cNvPr>
          <p:cNvSpPr/>
          <p:nvPr/>
        </p:nvSpPr>
        <p:spPr bwMode="auto">
          <a:xfrm>
            <a:off x="4302565" y="4956493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21,5</a:t>
            </a:r>
          </a:p>
        </p:txBody>
      </p:sp>
      <p:sp>
        <p:nvSpPr>
          <p:cNvPr id="68" name="Suorakulmio: Pyöristetyt kulmat 67">
            <a:extLst>
              <a:ext uri="{FF2B5EF4-FFF2-40B4-BE49-F238E27FC236}">
                <a16:creationId xmlns="" xmlns:a16="http://schemas.microsoft.com/office/drawing/2014/main" id="{6D016092-4571-4426-84BB-FC4B859C5BDF}"/>
              </a:ext>
            </a:extLst>
          </p:cNvPr>
          <p:cNvSpPr/>
          <p:nvPr/>
        </p:nvSpPr>
        <p:spPr bwMode="auto">
          <a:xfrm>
            <a:off x="5488240" y="4956493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16,2</a:t>
            </a: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="" xmlns:a16="http://schemas.microsoft.com/office/drawing/2014/main" id="{A16137C6-A20A-4F62-B7FA-911EF9B50122}"/>
              </a:ext>
            </a:extLst>
          </p:cNvPr>
          <p:cNvSpPr/>
          <p:nvPr/>
        </p:nvSpPr>
        <p:spPr bwMode="auto">
          <a:xfrm>
            <a:off x="6665460" y="4956493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10,8</a:t>
            </a:r>
          </a:p>
        </p:txBody>
      </p:sp>
      <p:sp>
        <p:nvSpPr>
          <p:cNvPr id="70" name="Suorakulmio: Pyöristetyt kulmat 69">
            <a:extLst>
              <a:ext uri="{FF2B5EF4-FFF2-40B4-BE49-F238E27FC236}">
                <a16:creationId xmlns="" xmlns:a16="http://schemas.microsoft.com/office/drawing/2014/main" id="{9AB0AEA1-7732-4980-9DC6-42DE39354B37}"/>
              </a:ext>
            </a:extLst>
          </p:cNvPr>
          <p:cNvSpPr/>
          <p:nvPr/>
        </p:nvSpPr>
        <p:spPr bwMode="auto">
          <a:xfrm>
            <a:off x="7814855" y="4956493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5,4</a:t>
            </a:r>
          </a:p>
        </p:txBody>
      </p:sp>
      <p:sp>
        <p:nvSpPr>
          <p:cNvPr id="71" name="Vuokaaviosymboli: Rajoitin 70">
            <a:extLst>
              <a:ext uri="{FF2B5EF4-FFF2-40B4-BE49-F238E27FC236}">
                <a16:creationId xmlns="" xmlns:a16="http://schemas.microsoft.com/office/drawing/2014/main" id="{AA0BD2BC-F863-4142-8C9C-FA84D93935BE}"/>
              </a:ext>
            </a:extLst>
          </p:cNvPr>
          <p:cNvSpPr/>
          <p:nvPr/>
        </p:nvSpPr>
        <p:spPr>
          <a:xfrm>
            <a:off x="240597" y="4509468"/>
            <a:ext cx="1475907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79" name="Vuokaaviosymboli: Rajoitin 78">
            <a:extLst>
              <a:ext uri="{FF2B5EF4-FFF2-40B4-BE49-F238E27FC236}">
                <a16:creationId xmlns="" xmlns:a16="http://schemas.microsoft.com/office/drawing/2014/main" id="{E77E7279-A43D-4199-A9F3-D7479039C7A5}"/>
              </a:ext>
            </a:extLst>
          </p:cNvPr>
          <p:cNvSpPr/>
          <p:nvPr/>
        </p:nvSpPr>
        <p:spPr>
          <a:xfrm>
            <a:off x="3253400" y="4509468"/>
            <a:ext cx="1826656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80" name="Vuokaaviosymboli: Rajoitin 79">
            <a:extLst>
              <a:ext uri="{FF2B5EF4-FFF2-40B4-BE49-F238E27FC236}">
                <a16:creationId xmlns="" xmlns:a16="http://schemas.microsoft.com/office/drawing/2014/main" id="{DCCC4E1E-0BD7-4A77-BF46-5C9E95AFE157}"/>
              </a:ext>
            </a:extLst>
          </p:cNvPr>
          <p:cNvSpPr/>
          <p:nvPr/>
        </p:nvSpPr>
        <p:spPr>
          <a:xfrm>
            <a:off x="5148899" y="4509468"/>
            <a:ext cx="1826656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81" name="Vuokaaviosymboli: Rajoitin 80">
            <a:extLst>
              <a:ext uri="{FF2B5EF4-FFF2-40B4-BE49-F238E27FC236}">
                <a16:creationId xmlns="" xmlns:a16="http://schemas.microsoft.com/office/drawing/2014/main" id="{F3037107-A2A5-4D0D-A451-D338E0828C42}"/>
              </a:ext>
            </a:extLst>
          </p:cNvPr>
          <p:cNvSpPr/>
          <p:nvPr/>
        </p:nvSpPr>
        <p:spPr>
          <a:xfrm>
            <a:off x="1793850" y="4509468"/>
            <a:ext cx="1370159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82" name="Vuokaaviosymboli: Rajoitin 81">
            <a:extLst>
              <a:ext uri="{FF2B5EF4-FFF2-40B4-BE49-F238E27FC236}">
                <a16:creationId xmlns="" xmlns:a16="http://schemas.microsoft.com/office/drawing/2014/main" id="{58953777-5AC1-41DD-B859-EB7C5D64358A}"/>
              </a:ext>
            </a:extLst>
          </p:cNvPr>
          <p:cNvSpPr/>
          <p:nvPr/>
        </p:nvSpPr>
        <p:spPr>
          <a:xfrm>
            <a:off x="7057143" y="4547257"/>
            <a:ext cx="1900989" cy="33118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</a:t>
            </a:r>
          </a:p>
        </p:txBody>
      </p:sp>
      <p:sp>
        <p:nvSpPr>
          <p:cNvPr id="83" name="Tekstiruutu 82">
            <a:extLst>
              <a:ext uri="{FF2B5EF4-FFF2-40B4-BE49-F238E27FC236}">
                <a16:creationId xmlns="" xmlns:a16="http://schemas.microsoft.com/office/drawing/2014/main" id="{D039663B-E764-4655-810E-352A7974F793}"/>
              </a:ext>
            </a:extLst>
          </p:cNvPr>
          <p:cNvSpPr txBox="1"/>
          <p:nvPr/>
        </p:nvSpPr>
        <p:spPr>
          <a:xfrm>
            <a:off x="246458" y="4058120"/>
            <a:ext cx="4665157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Biologian poikkeava pisteytys seuraavilla aloilla:</a:t>
            </a:r>
          </a:p>
        </p:txBody>
      </p:sp>
      <p:sp>
        <p:nvSpPr>
          <p:cNvPr id="84" name="Vuokaaviosymboli: Rajoitin 83">
            <a:extLst>
              <a:ext uri="{FF2B5EF4-FFF2-40B4-BE49-F238E27FC236}">
                <a16:creationId xmlns="" xmlns:a16="http://schemas.microsoft.com/office/drawing/2014/main" id="{3AA2628D-9876-4A3C-9F7A-D8D2E1180490}"/>
              </a:ext>
            </a:extLst>
          </p:cNvPr>
          <p:cNvSpPr/>
          <p:nvPr/>
        </p:nvSpPr>
        <p:spPr>
          <a:xfrm>
            <a:off x="374147" y="1685459"/>
            <a:ext cx="1636497" cy="372078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86" name="Vuokaaviosymboli: Rajoitin 85">
            <a:extLst>
              <a:ext uri="{FF2B5EF4-FFF2-40B4-BE49-F238E27FC236}">
                <a16:creationId xmlns="" xmlns:a16="http://schemas.microsoft.com/office/drawing/2014/main" id="{C88ED6B0-5B12-42FE-9B01-CFA2243ABC6A}"/>
              </a:ext>
            </a:extLst>
          </p:cNvPr>
          <p:cNvSpPr/>
          <p:nvPr/>
        </p:nvSpPr>
        <p:spPr>
          <a:xfrm>
            <a:off x="374149" y="2146725"/>
            <a:ext cx="1636496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87" name="Vuokaaviosymboli: Rajoitin 86">
            <a:extLst>
              <a:ext uri="{FF2B5EF4-FFF2-40B4-BE49-F238E27FC236}">
                <a16:creationId xmlns="" xmlns:a16="http://schemas.microsoft.com/office/drawing/2014/main" id="{13BF1228-CF54-4331-9090-7923845F9521}"/>
              </a:ext>
            </a:extLst>
          </p:cNvPr>
          <p:cNvSpPr/>
          <p:nvPr/>
        </p:nvSpPr>
        <p:spPr>
          <a:xfrm>
            <a:off x="2119789" y="1688387"/>
            <a:ext cx="1287074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88" name="Vuokaaviosymboli: Rajoitin 87">
            <a:extLst>
              <a:ext uri="{FF2B5EF4-FFF2-40B4-BE49-F238E27FC236}">
                <a16:creationId xmlns="" xmlns:a16="http://schemas.microsoft.com/office/drawing/2014/main" id="{B6529DDD-7688-4B71-BACC-7EB76673B99D}"/>
              </a:ext>
            </a:extLst>
          </p:cNvPr>
          <p:cNvSpPr/>
          <p:nvPr/>
        </p:nvSpPr>
        <p:spPr>
          <a:xfrm>
            <a:off x="2119789" y="2129991"/>
            <a:ext cx="1287074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89" name="Vuokaaviosymboli: Rajoitin 88">
            <a:extLst>
              <a:ext uri="{FF2B5EF4-FFF2-40B4-BE49-F238E27FC236}">
                <a16:creationId xmlns="" xmlns:a16="http://schemas.microsoft.com/office/drawing/2014/main" id="{FFDB4133-C4EF-4F5E-930C-49215F29E3A8}"/>
              </a:ext>
            </a:extLst>
          </p:cNvPr>
          <p:cNvSpPr/>
          <p:nvPr/>
        </p:nvSpPr>
        <p:spPr>
          <a:xfrm>
            <a:off x="6769140" y="1730302"/>
            <a:ext cx="1972291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90" name="Vuokaaviosymboli: Rajoitin 89">
            <a:extLst>
              <a:ext uri="{FF2B5EF4-FFF2-40B4-BE49-F238E27FC236}">
                <a16:creationId xmlns="" xmlns:a16="http://schemas.microsoft.com/office/drawing/2014/main" id="{FF2A9DED-9297-4F37-BD1E-5E0315BA622D}"/>
              </a:ext>
            </a:extLst>
          </p:cNvPr>
          <p:cNvSpPr/>
          <p:nvPr/>
        </p:nvSpPr>
        <p:spPr>
          <a:xfrm>
            <a:off x="4931434" y="2160264"/>
            <a:ext cx="1776969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91" name="Vuokaaviosymboli: Rajoitin 90">
            <a:extLst>
              <a:ext uri="{FF2B5EF4-FFF2-40B4-BE49-F238E27FC236}">
                <a16:creationId xmlns="" xmlns:a16="http://schemas.microsoft.com/office/drawing/2014/main" id="{BA10498C-653A-49B1-9276-9273718B3700}"/>
              </a:ext>
            </a:extLst>
          </p:cNvPr>
          <p:cNvSpPr/>
          <p:nvPr/>
        </p:nvSpPr>
        <p:spPr>
          <a:xfrm>
            <a:off x="3516008" y="1685459"/>
            <a:ext cx="1287073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92" name="Vuokaaviosymboli: Rajoitin 91">
            <a:extLst>
              <a:ext uri="{FF2B5EF4-FFF2-40B4-BE49-F238E27FC236}">
                <a16:creationId xmlns="" xmlns:a16="http://schemas.microsoft.com/office/drawing/2014/main" id="{66368A86-A18A-43C1-87C2-5B0C3ABC4CCA}"/>
              </a:ext>
            </a:extLst>
          </p:cNvPr>
          <p:cNvSpPr/>
          <p:nvPr/>
        </p:nvSpPr>
        <p:spPr>
          <a:xfrm>
            <a:off x="4911615" y="1700712"/>
            <a:ext cx="1776969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93" name="Vuokaaviosymboli: Rajoitin 92">
            <a:extLst>
              <a:ext uri="{FF2B5EF4-FFF2-40B4-BE49-F238E27FC236}">
                <a16:creationId xmlns="" xmlns:a16="http://schemas.microsoft.com/office/drawing/2014/main" id="{A0DD76AC-B1DB-4076-8F82-79EE318DE336}"/>
              </a:ext>
            </a:extLst>
          </p:cNvPr>
          <p:cNvSpPr/>
          <p:nvPr/>
        </p:nvSpPr>
        <p:spPr>
          <a:xfrm>
            <a:off x="3516007" y="2151398"/>
            <a:ext cx="1287074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97" name="Vuokaaviosymboli: Rajoitin 96">
            <a:extLst>
              <a:ext uri="{FF2B5EF4-FFF2-40B4-BE49-F238E27FC236}">
                <a16:creationId xmlns="" xmlns:a16="http://schemas.microsoft.com/office/drawing/2014/main" id="{04D6E5F3-E02D-41B6-B56B-3FD9B858FECD}"/>
              </a:ext>
            </a:extLst>
          </p:cNvPr>
          <p:cNvSpPr/>
          <p:nvPr/>
        </p:nvSpPr>
        <p:spPr>
          <a:xfrm>
            <a:off x="6769140" y="2138766"/>
            <a:ext cx="1972291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koulutus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="" xmlns:a16="http://schemas.microsoft.com/office/drawing/2014/main" id="{9084D983-D3C7-441F-97C4-B85821BE26EA}"/>
              </a:ext>
            </a:extLst>
          </p:cNvPr>
          <p:cNvSpPr/>
          <p:nvPr/>
        </p:nvSpPr>
        <p:spPr bwMode="auto">
          <a:xfrm>
            <a:off x="1954091" y="6271939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32,3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="" xmlns:a16="http://schemas.microsoft.com/office/drawing/2014/main" id="{C6980B53-49DA-4B4E-9EBE-7BACBAF64B8A}"/>
              </a:ext>
            </a:extLst>
          </p:cNvPr>
          <p:cNvSpPr/>
          <p:nvPr/>
        </p:nvSpPr>
        <p:spPr bwMode="auto">
          <a:xfrm>
            <a:off x="3139766" y="6271939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26,9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="" xmlns:a16="http://schemas.microsoft.com/office/drawing/2014/main" id="{3F49BB65-37A2-4123-A6EE-8BCAF602C92B}"/>
              </a:ext>
            </a:extLst>
          </p:cNvPr>
          <p:cNvSpPr/>
          <p:nvPr/>
        </p:nvSpPr>
        <p:spPr bwMode="auto">
          <a:xfrm>
            <a:off x="4310587" y="6271939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21,5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="" xmlns:a16="http://schemas.microsoft.com/office/drawing/2014/main" id="{266A6985-A9D4-4A65-8534-890A50D324C1}"/>
              </a:ext>
            </a:extLst>
          </p:cNvPr>
          <p:cNvSpPr/>
          <p:nvPr/>
        </p:nvSpPr>
        <p:spPr bwMode="auto">
          <a:xfrm>
            <a:off x="5496262" y="6271939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16,2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="" xmlns:a16="http://schemas.microsoft.com/office/drawing/2014/main" id="{7D5C2967-44E6-4692-9241-B9B923E704AE}"/>
              </a:ext>
            </a:extLst>
          </p:cNvPr>
          <p:cNvSpPr/>
          <p:nvPr/>
        </p:nvSpPr>
        <p:spPr bwMode="auto">
          <a:xfrm>
            <a:off x="6673482" y="6271939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10,8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="" xmlns:a16="http://schemas.microsoft.com/office/drawing/2014/main" id="{D19AC95C-E1A4-40B5-9CCF-A04BB0E7F4B6}"/>
              </a:ext>
            </a:extLst>
          </p:cNvPr>
          <p:cNvSpPr/>
          <p:nvPr/>
        </p:nvSpPr>
        <p:spPr bwMode="auto">
          <a:xfrm>
            <a:off x="7822877" y="6271939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5,4</a:t>
            </a:r>
          </a:p>
        </p:txBody>
      </p:sp>
      <p:sp>
        <p:nvSpPr>
          <p:cNvPr id="52" name="Vuokaaviosymboli: Rajoitin 51">
            <a:extLst>
              <a:ext uri="{FF2B5EF4-FFF2-40B4-BE49-F238E27FC236}">
                <a16:creationId xmlns="" xmlns:a16="http://schemas.microsoft.com/office/drawing/2014/main" id="{D48A57DE-88EB-42EF-BE09-B33D971D7B3F}"/>
              </a:ext>
            </a:extLst>
          </p:cNvPr>
          <p:cNvSpPr/>
          <p:nvPr/>
        </p:nvSpPr>
        <p:spPr>
          <a:xfrm>
            <a:off x="5470720" y="5736168"/>
            <a:ext cx="1561273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53" name="Vuokaaviosymboli: Rajoitin 52">
            <a:extLst>
              <a:ext uri="{FF2B5EF4-FFF2-40B4-BE49-F238E27FC236}">
                <a16:creationId xmlns="" xmlns:a16="http://schemas.microsoft.com/office/drawing/2014/main" id="{A702B3AB-73B3-4D2C-89E5-860FF9778694}"/>
              </a:ext>
            </a:extLst>
          </p:cNvPr>
          <p:cNvSpPr/>
          <p:nvPr/>
        </p:nvSpPr>
        <p:spPr>
          <a:xfrm>
            <a:off x="7166531" y="5729110"/>
            <a:ext cx="1826656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="" xmlns:a16="http://schemas.microsoft.com/office/drawing/2014/main" id="{5B570616-6891-47F6-B68B-F8F0B6F2C465}"/>
              </a:ext>
            </a:extLst>
          </p:cNvPr>
          <p:cNvSpPr txBox="1"/>
          <p:nvPr/>
        </p:nvSpPr>
        <p:spPr>
          <a:xfrm>
            <a:off x="238438" y="5758574"/>
            <a:ext cx="5105631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4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Terveystiedon poikkeava pisteytys seuraavilla aloilla:</a:t>
            </a:r>
          </a:p>
        </p:txBody>
      </p:sp>
      <p:sp>
        <p:nvSpPr>
          <p:cNvPr id="54" name="Vuokaaviosymboli: Rajoitin 53">
            <a:extLst>
              <a:ext uri="{FF2B5EF4-FFF2-40B4-BE49-F238E27FC236}">
                <a16:creationId xmlns="" xmlns:a16="http://schemas.microsoft.com/office/drawing/2014/main" id="{3FFDFF2B-D741-4A1C-829B-7E88FCFA9F3A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kstiruutu 54">
            <a:extLst>
              <a:ext uri="{FF2B5EF4-FFF2-40B4-BE49-F238E27FC236}">
                <a16:creationId xmlns="" xmlns:a16="http://schemas.microsoft.com/office/drawing/2014/main" id="{903C5024-5589-49B8-BC30-72C5D47D2B95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143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525" y="79190"/>
            <a:ext cx="5689109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Reaalikokeiden maksimimäärä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=""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898909" y="2870315"/>
            <a:ext cx="3545306" cy="192648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=""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59116"/>
            <a:ext cx="2149642" cy="411225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=""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28378" y="4984698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=""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=""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=""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92315" y="5447282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=""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=""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=""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32962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=""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=""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=""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=""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=""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=""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=""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=""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60219" y="5001544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=""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Matemaattiset 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=""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70786" y="6345414"/>
            <a:ext cx="2143956" cy="39308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Yhteiskuntatieteet</a:t>
            </a:r>
            <a:endParaRPr lang="fi-FI" sz="1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Vuokaaviosymboli: Rajoitin 26">
            <a:extLst>
              <a:ext uri="{FF2B5EF4-FFF2-40B4-BE49-F238E27FC236}">
                <a16:creationId xmlns=""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67357" y="6345455"/>
            <a:ext cx="2205790" cy="39308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=""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=""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=""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=""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=""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=""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=""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=""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=""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=""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=""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Teologia</a:t>
            </a:r>
            <a:r>
              <a:rPr lang="fi-FI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=""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98733" y="5480113"/>
            <a:ext cx="213141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=""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98733" y="5905212"/>
            <a:ext cx="205703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=""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54036" y="5866005"/>
            <a:ext cx="2209800" cy="41385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=""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1759" y="5889301"/>
            <a:ext cx="2205790" cy="387756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4" name="Vuokaaviosymboli: Rajoitin 43">
            <a:extLst>
              <a:ext uri="{FF2B5EF4-FFF2-40B4-BE49-F238E27FC236}">
                <a16:creationId xmlns=""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497706" y="3107511"/>
            <a:ext cx="2307578" cy="3235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4 reaalikoetta maksimissaan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6" name="Vuokaaviosymboli: Rajoitin 105">
            <a:extLst>
              <a:ext uri="{FF2B5EF4-FFF2-40B4-BE49-F238E27FC236}">
                <a16:creationId xmlns="" xmlns:a16="http://schemas.microsoft.com/office/drawing/2014/main" id="{482A96F3-63D4-48AB-8E19-C4CEC1DC6FCA}"/>
              </a:ext>
            </a:extLst>
          </p:cNvPr>
          <p:cNvSpPr/>
          <p:nvPr/>
        </p:nvSpPr>
        <p:spPr>
          <a:xfrm>
            <a:off x="3497706" y="3901606"/>
            <a:ext cx="2307578" cy="32354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2 reaalikoetta maksimissaan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2" name="Vuokaaviosymboli: Rajoitin 121">
            <a:extLst>
              <a:ext uri="{FF2B5EF4-FFF2-40B4-BE49-F238E27FC236}">
                <a16:creationId xmlns="" xmlns:a16="http://schemas.microsoft.com/office/drawing/2014/main" id="{6609E2CA-5CE4-4E3B-AD4B-4F3809301121}"/>
              </a:ext>
            </a:extLst>
          </p:cNvPr>
          <p:cNvSpPr/>
          <p:nvPr/>
        </p:nvSpPr>
        <p:spPr>
          <a:xfrm>
            <a:off x="3497706" y="4297295"/>
            <a:ext cx="2307578" cy="323548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1 reaalikoetta maksimissaan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3" name="Vuokaaviosymboli: Rajoitin 122">
            <a:extLst>
              <a:ext uri="{FF2B5EF4-FFF2-40B4-BE49-F238E27FC236}">
                <a16:creationId xmlns="" xmlns:a16="http://schemas.microsoft.com/office/drawing/2014/main" id="{938D3A4F-E8A4-4E8F-BF1E-6B557A46F0C4}"/>
              </a:ext>
            </a:extLst>
          </p:cNvPr>
          <p:cNvSpPr/>
          <p:nvPr/>
        </p:nvSpPr>
        <p:spPr>
          <a:xfrm>
            <a:off x="3497706" y="3505291"/>
            <a:ext cx="2307578" cy="323548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3 reaalikoetta maksimissaan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="" xmlns:a16="http://schemas.microsoft.com/office/drawing/2014/main" id="{23ADCE17-61DF-42C2-8057-9E5E9838CCB1}"/>
              </a:ext>
            </a:extLst>
          </p:cNvPr>
          <p:cNvSpPr txBox="1"/>
          <p:nvPr/>
        </p:nvSpPr>
        <p:spPr>
          <a:xfrm>
            <a:off x="3024915" y="2197896"/>
            <a:ext cx="354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Reaalikokeita voidaan huomioida eri määrä (0-4) riippuen koulutuksesta</a:t>
            </a:r>
          </a:p>
        </p:txBody>
      </p:sp>
      <p:sp>
        <p:nvSpPr>
          <p:cNvPr id="47" name="Vuokaaviosymboli: Rajoitin 46">
            <a:extLst>
              <a:ext uri="{FF2B5EF4-FFF2-40B4-BE49-F238E27FC236}">
                <a16:creationId xmlns="" xmlns:a16="http://schemas.microsoft.com/office/drawing/2014/main" id="{D9DB47DC-AE7E-4349-9384-5D9F3463AFED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kstiruutu 47">
            <a:extLst>
              <a:ext uri="{FF2B5EF4-FFF2-40B4-BE49-F238E27FC236}">
                <a16:creationId xmlns="" xmlns:a16="http://schemas.microsoft.com/office/drawing/2014/main" id="{BA0283FB-1E51-4D43-8AC7-ED474DB45FB2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34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8" grpId="0" animBg="1"/>
      <p:bldP spid="39" grpId="0" animBg="1"/>
      <p:bldP spid="40" grpId="0" animBg="1"/>
      <p:bldP spid="44" grpId="0" animBg="1"/>
      <p:bldP spid="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Korkeakoulututkinnot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="" xmlns:a16="http://schemas.microsoft.com/office/drawing/2014/main" id="{FEF371ED-5039-474B-88C8-BBEB34FE6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113715"/>
              </p:ext>
            </p:extLst>
          </p:nvPr>
        </p:nvGraphicFramePr>
        <p:xfrm>
          <a:off x="129390" y="11323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Ryhmä 9">
            <a:extLst>
              <a:ext uri="{FF2B5EF4-FFF2-40B4-BE49-F238E27FC236}">
                <a16:creationId xmlns="" xmlns:a16="http://schemas.microsoft.com/office/drawing/2014/main" id="{A486331B-EF3C-4FAB-8F90-99D15AE7189A}"/>
              </a:ext>
            </a:extLst>
          </p:cNvPr>
          <p:cNvGrpSpPr/>
          <p:nvPr/>
        </p:nvGrpSpPr>
        <p:grpSpPr>
          <a:xfrm>
            <a:off x="6448927" y="3541322"/>
            <a:ext cx="2213810" cy="1412428"/>
            <a:chOff x="6448927" y="3316734"/>
            <a:chExt cx="2213810" cy="1412428"/>
          </a:xfrm>
          <a:solidFill>
            <a:srgbClr val="7030A0"/>
          </a:solidFill>
        </p:grpSpPr>
        <p:sp>
          <p:nvSpPr>
            <p:cNvPr id="5" name="Vuokaaviosymboli: Rajoitin 4">
              <a:hlinkClick r:id="rId7" action="ppaction://hlinksldjump" tooltip="Siirry yliopistojen opiskelijavalintaan"/>
              <a:extLst>
                <a:ext uri="{FF2B5EF4-FFF2-40B4-BE49-F238E27FC236}">
                  <a16:creationId xmlns="" xmlns:a16="http://schemas.microsoft.com/office/drawing/2014/main" id="{1E99EFF7-6ADD-431F-8090-73030BB7DEDE}"/>
                </a:ext>
              </a:extLst>
            </p:cNvPr>
            <p:cNvSpPr/>
            <p:nvPr/>
          </p:nvSpPr>
          <p:spPr>
            <a:xfrm>
              <a:off x="6448927" y="3316734"/>
              <a:ext cx="2213810" cy="1412428"/>
            </a:xfrm>
            <a:prstGeom prst="flowChartTerminator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kstiruutu 5">
              <a:hlinkClick r:id="rId7" action="ppaction://hlinksldjump" tooltip="Siirry yliopistojen opiskelijavalintaan"/>
              <a:extLst>
                <a:ext uri="{FF2B5EF4-FFF2-40B4-BE49-F238E27FC236}">
                  <a16:creationId xmlns="" xmlns:a16="http://schemas.microsoft.com/office/drawing/2014/main" id="{3E39CE8A-C806-4C4B-A5F4-CA47940C703D}"/>
                </a:ext>
              </a:extLst>
            </p:cNvPr>
            <p:cNvSpPr txBox="1"/>
            <p:nvPr/>
          </p:nvSpPr>
          <p:spPr>
            <a:xfrm>
              <a:off x="6754761" y="3515116"/>
              <a:ext cx="16021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Katso lisää: Yliopistojen </a:t>
              </a:r>
              <a:r>
                <a:rPr kumimoji="0" lang="fi-FI" sz="16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opiskelijavalinta</a:t>
              </a:r>
              <a:r>
                <a:rPr kumimoji="0" lang="fi-FI" sz="14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 2020-</a:t>
              </a: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="" xmlns:a16="http://schemas.microsoft.com/office/drawing/2014/main" id="{1FDC932C-35EF-4936-AB1C-4139B89064A1}"/>
              </a:ext>
            </a:extLst>
          </p:cNvPr>
          <p:cNvGrpSpPr/>
          <p:nvPr/>
        </p:nvGrpSpPr>
        <p:grpSpPr>
          <a:xfrm>
            <a:off x="6392431" y="1291391"/>
            <a:ext cx="2270306" cy="1478378"/>
            <a:chOff x="6392431" y="1291391"/>
            <a:chExt cx="2270306" cy="1478378"/>
          </a:xfrm>
          <a:solidFill>
            <a:schemeClr val="accent1"/>
          </a:solidFill>
        </p:grpSpPr>
        <p:sp>
          <p:nvSpPr>
            <p:cNvPr id="7" name="Vuokaaviosymboli: Rajoitin 6">
              <a:hlinkClick r:id="rId8" action="ppaction://hlinksldjump" tooltip="Siirry amk-valintoihin"/>
              <a:extLst>
                <a:ext uri="{FF2B5EF4-FFF2-40B4-BE49-F238E27FC236}">
                  <a16:creationId xmlns="" xmlns:a16="http://schemas.microsoft.com/office/drawing/2014/main" id="{D1D8D530-C368-4113-8B2A-C545FC0F39F9}"/>
                </a:ext>
              </a:extLst>
            </p:cNvPr>
            <p:cNvSpPr/>
            <p:nvPr/>
          </p:nvSpPr>
          <p:spPr>
            <a:xfrm>
              <a:off x="6392431" y="1291391"/>
              <a:ext cx="2270306" cy="1478378"/>
            </a:xfrm>
            <a:prstGeom prst="flowChartTerminator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kstiruutu 7">
              <a:hlinkClick r:id="rId8" action="ppaction://hlinksldjump" tooltip="Siirry amk-valintoihin"/>
              <a:extLst>
                <a:ext uri="{FF2B5EF4-FFF2-40B4-BE49-F238E27FC236}">
                  <a16:creationId xmlns="" xmlns:a16="http://schemas.microsoft.com/office/drawing/2014/main" id="{ED527F34-2BCB-49D2-88F9-FF19DB988000}"/>
                </a:ext>
              </a:extLst>
            </p:cNvPr>
            <p:cNvSpPr txBox="1"/>
            <p:nvPr/>
          </p:nvSpPr>
          <p:spPr>
            <a:xfrm>
              <a:off x="6726513" y="1491971"/>
              <a:ext cx="16021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Katso lisää: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Amk- </a:t>
              </a:r>
              <a:r>
                <a:rPr kumimoji="0" lang="fi-FI" sz="16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opiskelijavalinta</a:t>
              </a:r>
              <a:r>
                <a:rPr kumimoji="0" lang="fi-FI" sz="14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 2020-</a:t>
              </a:r>
            </a:p>
          </p:txBody>
        </p:sp>
      </p:grpSp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0FFDF6A7-7AB2-40C5-97B4-A9505B08BB46}"/>
              </a:ext>
            </a:extLst>
          </p:cNvPr>
          <p:cNvSpPr txBox="1"/>
          <p:nvPr/>
        </p:nvSpPr>
        <p:spPr>
          <a:xfrm>
            <a:off x="192505" y="5366029"/>
            <a:ext cx="8767011" cy="120032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u="sng" dirty="0"/>
              <a:t>yhteishaussa</a:t>
            </a:r>
            <a:r>
              <a:rPr lang="fi-FI" b="1" dirty="0"/>
              <a:t> varataan yhä suurempi osuus ensimmäistä opiskelupaikkaa hakeville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/>
              <a:t>yliopistoissa opiskeluoikeus saadaan yleensä sekä alempaan että ylempään tutkintoon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/>
              <a:t>ammattikorkeakouluissa opiskeluoikeus saadaan ensin ammattikorkeakoulututkintoon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/>
              <a:t>ylempään amk-tutkintoon vaaditaan alan 3 vuoden työkokemus ja soveltuva tutkinto </a:t>
            </a:r>
          </a:p>
        </p:txBody>
      </p:sp>
    </p:spTree>
    <p:extLst>
      <p:ext uri="{BB962C8B-B14F-4D97-AF65-F5344CB8AC3E}">
        <p14:creationId xmlns:p14="http://schemas.microsoft.com/office/powerpoint/2010/main" val="20019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105" y="118310"/>
            <a:ext cx="6047873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Linkit valintakriteereihin</a:t>
            </a:r>
          </a:p>
        </p:txBody>
      </p:sp>
      <p:sp>
        <p:nvSpPr>
          <p:cNvPr id="6" name="Vuokaaviosymboli: Rajoitin 5">
            <a:hlinkClick r:id="rId2" tooltip="Katso lisää"/>
            <a:extLst>
              <a:ext uri="{FF2B5EF4-FFF2-40B4-BE49-F238E27FC236}">
                <a16:creationId xmlns=""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hlinkClick r:id="rId3" tooltip="Katso lisää"/>
            <a:extLst>
              <a:ext uri="{FF2B5EF4-FFF2-40B4-BE49-F238E27FC236}">
                <a16:creationId xmlns=""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56148" y="1462294"/>
            <a:ext cx="2149642" cy="418202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hlinkClick r:id="rId4" tooltip="Katso lisää"/>
            <a:extLst>
              <a:ext uri="{FF2B5EF4-FFF2-40B4-BE49-F238E27FC236}">
                <a16:creationId xmlns=""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54178" y="4985957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hlinkClick r:id="rId5" tooltip="Katso lisää"/>
            <a:extLst>
              <a:ext uri="{FF2B5EF4-FFF2-40B4-BE49-F238E27FC236}">
                <a16:creationId xmlns=""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hlinkClick r:id="rId6" tooltip="Katso lisää"/>
            <a:extLst>
              <a:ext uri="{FF2B5EF4-FFF2-40B4-BE49-F238E27FC236}">
                <a16:creationId xmlns=""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Biokemia</a:t>
            </a:r>
          </a:p>
        </p:txBody>
      </p:sp>
      <p:sp>
        <p:nvSpPr>
          <p:cNvPr id="12" name="Vuokaaviosymboli: Rajoitin 11">
            <a:hlinkClick r:id="rId7" tooltip="Katso lisää"/>
            <a:extLst>
              <a:ext uri="{FF2B5EF4-FFF2-40B4-BE49-F238E27FC236}">
                <a16:creationId xmlns=""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44187" y="544009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hlinkClick r:id="rId8" tooltip="Katso lisää"/>
            <a:extLst>
              <a:ext uri="{FF2B5EF4-FFF2-40B4-BE49-F238E27FC236}">
                <a16:creationId xmlns=""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Taloustiede</a:t>
            </a:r>
          </a:p>
        </p:txBody>
      </p:sp>
      <p:sp>
        <p:nvSpPr>
          <p:cNvPr id="14" name="Vuokaaviosymboli: Rajoitin 13">
            <a:hlinkClick r:id="rId9" tooltip="Katso lisää"/>
            <a:extLst>
              <a:ext uri="{FF2B5EF4-FFF2-40B4-BE49-F238E27FC236}">
                <a16:creationId xmlns=""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Geotieteet</a:t>
            </a:r>
          </a:p>
        </p:txBody>
      </p:sp>
      <p:sp>
        <p:nvSpPr>
          <p:cNvPr id="15" name="Vuokaaviosymboli: Rajoitin 14">
            <a:hlinkClick r:id="rId10" tooltip="Katso lisää"/>
            <a:extLst>
              <a:ext uri="{FF2B5EF4-FFF2-40B4-BE49-F238E27FC236}">
                <a16:creationId xmlns=""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4112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hlinkClick r:id="rId11" tooltip="Katso lisää"/>
            <a:extLst>
              <a:ext uri="{FF2B5EF4-FFF2-40B4-BE49-F238E27FC236}">
                <a16:creationId xmlns=""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hlinkClick r:id="rId12" tooltip="Katso lisää"/>
            <a:extLst>
              <a:ext uri="{FF2B5EF4-FFF2-40B4-BE49-F238E27FC236}">
                <a16:creationId xmlns=""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hlinkClick r:id="rId13" tooltip="Katso lisää"/>
            <a:extLst>
              <a:ext uri="{FF2B5EF4-FFF2-40B4-BE49-F238E27FC236}">
                <a16:creationId xmlns=""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hlinkClick r:id="rId14" tooltip="Katso lisää"/>
            <a:extLst>
              <a:ext uri="{FF2B5EF4-FFF2-40B4-BE49-F238E27FC236}">
                <a16:creationId xmlns=""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Farmasia</a:t>
            </a:r>
          </a:p>
        </p:txBody>
      </p:sp>
      <p:sp>
        <p:nvSpPr>
          <p:cNvPr id="20" name="Vuokaaviosymboli: Rajoitin 19">
            <a:hlinkClick r:id="rId15" tooltip="Katso lisää"/>
            <a:extLst>
              <a:ext uri="{FF2B5EF4-FFF2-40B4-BE49-F238E27FC236}">
                <a16:creationId xmlns=""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Lääketieteelliset alat</a:t>
            </a:r>
          </a:p>
        </p:txBody>
      </p:sp>
      <p:sp>
        <p:nvSpPr>
          <p:cNvPr id="21" name="Vuokaaviosymboli: Rajoitin 20">
            <a:hlinkClick r:id="rId16" tooltip="Katso lisää"/>
            <a:extLst>
              <a:ext uri="{FF2B5EF4-FFF2-40B4-BE49-F238E27FC236}">
                <a16:creationId xmlns=""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30591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hlinkClick r:id="rId17" tooltip="Katso lisää"/>
            <a:extLst>
              <a:ext uri="{FF2B5EF4-FFF2-40B4-BE49-F238E27FC236}">
                <a16:creationId xmlns=""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Filosofia</a:t>
            </a:r>
          </a:p>
        </p:txBody>
      </p:sp>
      <p:sp>
        <p:nvSpPr>
          <p:cNvPr id="23" name="Vuokaaviosymboli: Rajoitin 22">
            <a:hlinkClick r:id="rId18" tooltip="Katso lisää"/>
            <a:extLst>
              <a:ext uri="{FF2B5EF4-FFF2-40B4-BE49-F238E27FC236}">
                <a16:creationId xmlns=""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Historia</a:t>
            </a:r>
          </a:p>
        </p:txBody>
      </p:sp>
      <p:sp>
        <p:nvSpPr>
          <p:cNvPr id="24" name="Vuokaaviosymboli: Rajoitin 23">
            <a:hlinkClick r:id="rId19" tooltip="Katso lisää"/>
            <a:extLst>
              <a:ext uri="{FF2B5EF4-FFF2-40B4-BE49-F238E27FC236}">
                <a16:creationId xmlns=""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41322" y="5008335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hlinkClick r:id="rId20" tooltip="Katso lisää"/>
            <a:extLst>
              <a:ext uri="{FF2B5EF4-FFF2-40B4-BE49-F238E27FC236}">
                <a16:creationId xmlns=""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hlinkClick r:id="rId21" tooltip="Katso lisää"/>
            <a:extLst>
              <a:ext uri="{FF2B5EF4-FFF2-40B4-BE49-F238E27FC236}">
                <a16:creationId xmlns=""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68252" y="633850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hlinkClick r:id="rId22" tooltip="Katso lisää"/>
            <a:extLst>
              <a:ext uri="{FF2B5EF4-FFF2-40B4-BE49-F238E27FC236}">
                <a16:creationId xmlns=""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98293" y="632455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hlinkClick r:id="rId23" tooltip="Katso lisää"/>
            <a:extLst>
              <a:ext uri="{FF2B5EF4-FFF2-40B4-BE49-F238E27FC236}">
                <a16:creationId xmlns=""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Oikeustiede</a:t>
            </a:r>
          </a:p>
        </p:txBody>
      </p:sp>
      <p:sp>
        <p:nvSpPr>
          <p:cNvPr id="29" name="Vuokaaviosymboli: Rajoitin 28">
            <a:hlinkClick r:id="rId24" tooltip="Katso lisää"/>
            <a:extLst>
              <a:ext uri="{FF2B5EF4-FFF2-40B4-BE49-F238E27FC236}">
                <a16:creationId xmlns=""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hlinkClick r:id="rId25" tooltip="Katso lisää"/>
            <a:extLst>
              <a:ext uri="{FF2B5EF4-FFF2-40B4-BE49-F238E27FC236}">
                <a16:creationId xmlns=""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Psykologia</a:t>
            </a:r>
          </a:p>
        </p:txBody>
      </p:sp>
      <p:sp>
        <p:nvSpPr>
          <p:cNvPr id="31" name="Vuokaaviosymboli: Rajoitin 30">
            <a:hlinkClick r:id="rId26" tooltip="Katso lisää"/>
            <a:extLst>
              <a:ext uri="{FF2B5EF4-FFF2-40B4-BE49-F238E27FC236}">
                <a16:creationId xmlns=""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Logopedia</a:t>
            </a:r>
          </a:p>
        </p:txBody>
      </p:sp>
      <p:sp>
        <p:nvSpPr>
          <p:cNvPr id="32" name="Vuokaaviosymboli: Rajoitin 31">
            <a:hlinkClick r:id="rId27" tooltip="Katso lisää"/>
            <a:extLst>
              <a:ext uri="{FF2B5EF4-FFF2-40B4-BE49-F238E27FC236}">
                <a16:creationId xmlns=""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Kasvatusala</a:t>
            </a:r>
          </a:p>
        </p:txBody>
      </p:sp>
      <p:sp>
        <p:nvSpPr>
          <p:cNvPr id="33" name="Vuokaaviosymboli: Rajoitin 32">
            <a:hlinkClick r:id="rId28" tooltip="Katso lisää"/>
            <a:extLst>
              <a:ext uri="{FF2B5EF4-FFF2-40B4-BE49-F238E27FC236}">
                <a16:creationId xmlns=""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hlinkClick r:id="rId29" tooltip="Katso lisää"/>
            <a:extLst>
              <a:ext uri="{FF2B5EF4-FFF2-40B4-BE49-F238E27FC236}">
                <a16:creationId xmlns=""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hlinkClick r:id="rId30" tooltip="Katso lisää"/>
            <a:extLst>
              <a:ext uri="{FF2B5EF4-FFF2-40B4-BE49-F238E27FC236}">
                <a16:creationId xmlns=""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hlinkClick r:id="rId31" tooltip="Katso lisää"/>
            <a:extLst>
              <a:ext uri="{FF2B5EF4-FFF2-40B4-BE49-F238E27FC236}">
                <a16:creationId xmlns=""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Maantiede</a:t>
            </a:r>
          </a:p>
        </p:txBody>
      </p:sp>
      <p:sp>
        <p:nvSpPr>
          <p:cNvPr id="37" name="Vuokaaviosymboli: Rajoitin 36">
            <a:hlinkClick r:id="rId32" tooltip="Katso lisää"/>
            <a:extLst>
              <a:ext uri="{FF2B5EF4-FFF2-40B4-BE49-F238E27FC236}">
                <a16:creationId xmlns=""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Kemia</a:t>
            </a:r>
          </a:p>
        </p:txBody>
      </p:sp>
      <p:sp>
        <p:nvSpPr>
          <p:cNvPr id="38" name="Vuokaaviosymboli: Rajoitin 37">
            <a:hlinkClick r:id="rId33" tooltip="Katso lisää"/>
            <a:extLst>
              <a:ext uri="{FF2B5EF4-FFF2-40B4-BE49-F238E27FC236}">
                <a16:creationId xmlns=""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Teologia</a:t>
            </a:r>
          </a:p>
        </p:txBody>
      </p:sp>
      <p:sp>
        <p:nvSpPr>
          <p:cNvPr id="39" name="Vuokaaviosymboli: Rajoitin 38">
            <a:hlinkClick r:id="rId34" tooltip="Katso lisää"/>
            <a:extLst>
              <a:ext uri="{FF2B5EF4-FFF2-40B4-BE49-F238E27FC236}">
                <a16:creationId xmlns=""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Kielet</a:t>
            </a:r>
          </a:p>
        </p:txBody>
      </p:sp>
      <p:sp>
        <p:nvSpPr>
          <p:cNvPr id="40" name="Vuokaaviosymboli: Rajoitin 39">
            <a:hlinkClick r:id="rId35" tooltip="Katso lisää"/>
            <a:extLst>
              <a:ext uri="{FF2B5EF4-FFF2-40B4-BE49-F238E27FC236}">
                <a16:creationId xmlns=""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55524" y="5912120"/>
            <a:ext cx="2143448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hlinkClick r:id="rId36" tooltip="Katso lisää"/>
            <a:extLst>
              <a:ext uri="{FF2B5EF4-FFF2-40B4-BE49-F238E27FC236}">
                <a16:creationId xmlns=""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81326" y="5882839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hlinkClick r:id="rId37" tooltip="Katso lisää"/>
            <a:extLst>
              <a:ext uri="{FF2B5EF4-FFF2-40B4-BE49-F238E27FC236}">
                <a16:creationId xmlns=""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1322" y="589724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Liikuntabiologia</a:t>
            </a:r>
          </a:p>
        </p:txBody>
      </p:sp>
      <p:sp>
        <p:nvSpPr>
          <p:cNvPr id="48" name="Vuokaaviosymboli: Rajoitin 47">
            <a:extLst>
              <a:ext uri="{FF2B5EF4-FFF2-40B4-BE49-F238E27FC236}">
                <a16:creationId xmlns="" xmlns:a16="http://schemas.microsoft.com/office/drawing/2014/main" id="{5B5A160B-BB18-4140-80AB-BE31534F1079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="" xmlns:a16="http://schemas.microsoft.com/office/drawing/2014/main" id="{87A2156E-4321-4C95-B24B-C8B4E4556E2F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="" xmlns:a16="http://schemas.microsoft.com/office/drawing/2014/main" id="{42AE4E23-B4EB-4BBE-A241-78A53A0C729C}"/>
              </a:ext>
            </a:extLst>
          </p:cNvPr>
          <p:cNvSpPr/>
          <p:nvPr/>
        </p:nvSpPr>
        <p:spPr>
          <a:xfrm>
            <a:off x="3080084" y="2307707"/>
            <a:ext cx="2871537" cy="2231831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C00000"/>
                </a:solidFill>
              </a:rPr>
              <a:t>Klikkaa koulutusta niin pääset Opintopolun alan  valintakriteereihin</a:t>
            </a:r>
          </a:p>
        </p:txBody>
      </p:sp>
    </p:spTree>
    <p:extLst>
      <p:ext uri="{BB962C8B-B14F-4D97-AF65-F5344CB8AC3E}">
        <p14:creationId xmlns:p14="http://schemas.microsoft.com/office/powerpoint/2010/main" val="10775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/>
              <a:t>Kynnysehtoja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Vuokaaviosymboli: Rajoitin 10">
            <a:extLst>
              <a:ext uri="{FF2B5EF4-FFF2-40B4-BE49-F238E27FC236}">
                <a16:creationId xmlns=""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29796" y="2209625"/>
            <a:ext cx="1509741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=""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29796" y="2648541"/>
            <a:ext cx="1517134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836696" y="2209626"/>
            <a:ext cx="1501769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=""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4808622" y="2670706"/>
            <a:ext cx="1536354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48" name="Tekstiruutu 34">
            <a:extLst>
              <a:ext uri="{FF2B5EF4-FFF2-40B4-BE49-F238E27FC236}">
                <a16:creationId xmlns="" xmlns:a16="http://schemas.microsoft.com/office/drawing/2014/main" id="{7AF0BFAD-DD88-43F5-B38E-3FBF2AC68F24}"/>
              </a:ext>
            </a:extLst>
          </p:cNvPr>
          <p:cNvSpPr txBox="1"/>
          <p:nvPr/>
        </p:nvSpPr>
        <p:spPr>
          <a:xfrm>
            <a:off x="468135" y="1092631"/>
            <a:ext cx="7678342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u="sng" dirty="0"/>
              <a:t>todistusvalinnassa</a:t>
            </a:r>
            <a:r>
              <a:rPr lang="fi-FI" sz="1600" b="1" dirty="0"/>
              <a:t> koulutus on voinut asettaa yhden tai useamman kynnysehdon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dirty="0"/>
              <a:t>kynnysehdot voivat olla erilaiset eri yliopistoilla ja muuttua myöhemmin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="" xmlns:a16="http://schemas.microsoft.com/office/drawing/2014/main" id="{8C0211C4-A762-4046-8A26-BB7D579543A3}"/>
              </a:ext>
            </a:extLst>
          </p:cNvPr>
          <p:cNvSpPr txBox="1"/>
          <p:nvPr/>
        </p:nvSpPr>
        <p:spPr>
          <a:xfrm>
            <a:off x="1532760" y="2240456"/>
            <a:ext cx="321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biologia suoritettu hyväksytysti (</a:t>
            </a:r>
            <a:r>
              <a:rPr lang="fi-FI" sz="1400" b="1" dirty="0" err="1"/>
              <a:t>Hki</a:t>
            </a:r>
            <a:r>
              <a:rPr lang="fi-FI" sz="1400" b="1" dirty="0"/>
              <a:t>)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="" xmlns:a16="http://schemas.microsoft.com/office/drawing/2014/main" id="{E9721193-E7BC-4C3E-AA6D-843D22993755}"/>
              </a:ext>
            </a:extLst>
          </p:cNvPr>
          <p:cNvSpPr txBox="1"/>
          <p:nvPr/>
        </p:nvSpPr>
        <p:spPr>
          <a:xfrm>
            <a:off x="1515979" y="2655590"/>
            <a:ext cx="338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suoritettu hyväksytysti 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="" xmlns:a16="http://schemas.microsoft.com/office/drawing/2014/main" id="{ACD80ED7-9AC9-4BA4-B3C0-BAEC74C12215}"/>
              </a:ext>
            </a:extLst>
          </p:cNvPr>
          <p:cNvSpPr/>
          <p:nvPr/>
        </p:nvSpPr>
        <p:spPr>
          <a:xfrm>
            <a:off x="55231" y="1785048"/>
            <a:ext cx="4560416" cy="30777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fi-FI" sz="1400" b="1" dirty="0"/>
              <a:t>Tietyn ylioppilaskokeen hyväksytty suoritus </a:t>
            </a:r>
            <a:r>
              <a:rPr lang="fi-FI" sz="1400" b="1" u="sng" dirty="0"/>
              <a:t>(esimerkkejä): </a:t>
            </a:r>
            <a:endParaRPr lang="fi-FI" sz="1400" u="sng" dirty="0"/>
          </a:p>
        </p:txBody>
      </p:sp>
      <p:sp>
        <p:nvSpPr>
          <p:cNvPr id="50" name="Tekstiruutu 49">
            <a:extLst>
              <a:ext uri="{FF2B5EF4-FFF2-40B4-BE49-F238E27FC236}">
                <a16:creationId xmlns="" xmlns:a16="http://schemas.microsoft.com/office/drawing/2014/main" id="{0714DB57-AA09-4FEA-BCCF-AE701C75D84F}"/>
              </a:ext>
            </a:extLst>
          </p:cNvPr>
          <p:cNvSpPr txBox="1"/>
          <p:nvPr/>
        </p:nvSpPr>
        <p:spPr>
          <a:xfrm>
            <a:off x="6321795" y="2156386"/>
            <a:ext cx="253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matematiikka ja kemia suoritettu hyväksytysti 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="" xmlns:a16="http://schemas.microsoft.com/office/drawing/2014/main" id="{EDB7F16C-B85F-4BA5-8AE0-70DE8E2533D8}"/>
              </a:ext>
            </a:extLst>
          </p:cNvPr>
          <p:cNvSpPr txBox="1"/>
          <p:nvPr/>
        </p:nvSpPr>
        <p:spPr>
          <a:xfrm>
            <a:off x="6321795" y="2735744"/>
            <a:ext cx="269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matematiikka (pitkä tai lyhyt) suoritettu hyväksytysti 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="" xmlns:a16="http://schemas.microsoft.com/office/drawing/2014/main" id="{B66D395A-952E-4BEA-9A90-1FC6A76AC97F}"/>
              </a:ext>
            </a:extLst>
          </p:cNvPr>
          <p:cNvGrpSpPr/>
          <p:nvPr/>
        </p:nvGrpSpPr>
        <p:grpSpPr>
          <a:xfrm>
            <a:off x="22358" y="3221854"/>
            <a:ext cx="9240193" cy="3534185"/>
            <a:chOff x="22358" y="3221854"/>
            <a:chExt cx="9240193" cy="3534185"/>
          </a:xfrm>
        </p:grpSpPr>
        <p:sp>
          <p:nvSpPr>
            <p:cNvPr id="6" name="Vuokaaviosymboli: Rajoitin 5">
              <a:extLst>
                <a:ext uri="{FF2B5EF4-FFF2-40B4-BE49-F238E27FC236}">
                  <a16:creationId xmlns="" xmlns:a16="http://schemas.microsoft.com/office/drawing/2014/main" id="{318E4759-1B45-48BC-A20C-77FCFC95FB00}"/>
                </a:ext>
              </a:extLst>
            </p:cNvPr>
            <p:cNvSpPr/>
            <p:nvPr/>
          </p:nvSpPr>
          <p:spPr>
            <a:xfrm>
              <a:off x="4789147" y="4561335"/>
              <a:ext cx="1460030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Fysiikka/Kemia</a:t>
              </a:r>
            </a:p>
          </p:txBody>
        </p:sp>
        <p:sp>
          <p:nvSpPr>
            <p:cNvPr id="8" name="Vuokaaviosymboli: Rajoitin 7">
              <a:extLst>
                <a:ext uri="{FF2B5EF4-FFF2-40B4-BE49-F238E27FC236}">
                  <a16:creationId xmlns="" xmlns:a16="http://schemas.microsoft.com/office/drawing/2014/main" id="{0DFA2A8A-4B0C-4EFE-A1F5-A9DCB8FD92CD}"/>
                </a:ext>
              </a:extLst>
            </p:cNvPr>
            <p:cNvSpPr/>
            <p:nvPr/>
          </p:nvSpPr>
          <p:spPr>
            <a:xfrm>
              <a:off x="4789147" y="3647924"/>
              <a:ext cx="1476131" cy="395250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Biologia ja ympäristötieteet</a:t>
              </a:r>
            </a:p>
          </p:txBody>
        </p:sp>
        <p:sp>
          <p:nvSpPr>
            <p:cNvPr id="9" name="Vuokaaviosymboli: Rajoitin 8">
              <a:extLst>
                <a:ext uri="{FF2B5EF4-FFF2-40B4-BE49-F238E27FC236}">
                  <a16:creationId xmlns="" xmlns:a16="http://schemas.microsoft.com/office/drawing/2014/main" id="{4A1EF8EE-331C-473C-ACF8-9A16C3A164B9}"/>
                </a:ext>
              </a:extLst>
            </p:cNvPr>
            <p:cNvSpPr/>
            <p:nvPr/>
          </p:nvSpPr>
          <p:spPr>
            <a:xfrm>
              <a:off x="29796" y="5401058"/>
              <a:ext cx="153961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Kirjallisuustieteet</a:t>
              </a:r>
            </a:p>
          </p:txBody>
        </p:sp>
        <p:sp>
          <p:nvSpPr>
            <p:cNvPr id="10" name="Vuokaaviosymboli: Rajoitin 9">
              <a:extLst>
                <a:ext uri="{FF2B5EF4-FFF2-40B4-BE49-F238E27FC236}">
                  <a16:creationId xmlns="" xmlns:a16="http://schemas.microsoft.com/office/drawing/2014/main" id="{2123A5D7-A159-46C9-A352-6AFB8453FC3C}"/>
                </a:ext>
              </a:extLst>
            </p:cNvPr>
            <p:cNvSpPr/>
            <p:nvPr/>
          </p:nvSpPr>
          <p:spPr>
            <a:xfrm>
              <a:off x="4789148" y="4119789"/>
              <a:ext cx="1488574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Biolääketiede</a:t>
              </a:r>
            </a:p>
          </p:txBody>
        </p:sp>
        <p:sp>
          <p:nvSpPr>
            <p:cNvPr id="12" name="Vuokaaviosymboli: Rajoitin 11">
              <a:extLst>
                <a:ext uri="{FF2B5EF4-FFF2-40B4-BE49-F238E27FC236}">
                  <a16:creationId xmlns="" xmlns:a16="http://schemas.microsoft.com/office/drawing/2014/main" id="{2911538D-CC64-46AB-9184-9077474DBD59}"/>
                </a:ext>
              </a:extLst>
            </p:cNvPr>
            <p:cNvSpPr/>
            <p:nvPr/>
          </p:nvSpPr>
          <p:spPr>
            <a:xfrm>
              <a:off x="4789148" y="6339819"/>
              <a:ext cx="1489316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Metsätieteet</a:t>
              </a:r>
            </a:p>
          </p:txBody>
        </p:sp>
        <p:sp>
          <p:nvSpPr>
            <p:cNvPr id="22" name="Vuokaaviosymboli: Rajoitin 21">
              <a:extLst>
                <a:ext uri="{FF2B5EF4-FFF2-40B4-BE49-F238E27FC236}">
                  <a16:creationId xmlns="" xmlns:a16="http://schemas.microsoft.com/office/drawing/2014/main" id="{4CAFDBD5-64B3-4DBD-97D6-39666A3C7B79}"/>
                </a:ext>
              </a:extLst>
            </p:cNvPr>
            <p:cNvSpPr/>
            <p:nvPr/>
          </p:nvSpPr>
          <p:spPr>
            <a:xfrm>
              <a:off x="29796" y="3690248"/>
              <a:ext cx="153961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Filosofia</a:t>
              </a:r>
            </a:p>
          </p:txBody>
        </p:sp>
        <p:sp>
          <p:nvSpPr>
            <p:cNvPr id="23" name="Vuokaaviosymboli: Rajoitin 22">
              <a:extLst>
                <a:ext uri="{FF2B5EF4-FFF2-40B4-BE49-F238E27FC236}">
                  <a16:creationId xmlns="" xmlns:a16="http://schemas.microsoft.com/office/drawing/2014/main" id="{990A152B-D337-497D-82AE-307250CED745}"/>
                </a:ext>
              </a:extLst>
            </p:cNvPr>
            <p:cNvSpPr/>
            <p:nvPr/>
          </p:nvSpPr>
          <p:spPr>
            <a:xfrm>
              <a:off x="29797" y="4115963"/>
              <a:ext cx="152457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Historia</a:t>
              </a:r>
            </a:p>
          </p:txBody>
        </p:sp>
        <p:sp>
          <p:nvSpPr>
            <p:cNvPr id="25" name="Vuokaaviosymboli: Rajoitin 24">
              <a:extLst>
                <a:ext uri="{FF2B5EF4-FFF2-40B4-BE49-F238E27FC236}">
                  <a16:creationId xmlns="" xmlns:a16="http://schemas.microsoft.com/office/drawing/2014/main" id="{CF40EE7E-298F-450F-BB8C-02235E6722FB}"/>
                </a:ext>
              </a:extLst>
            </p:cNvPr>
            <p:cNvSpPr/>
            <p:nvPr/>
          </p:nvSpPr>
          <p:spPr>
            <a:xfrm>
              <a:off x="4789147" y="5009276"/>
              <a:ext cx="1508585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26" name="Vuokaaviosymboli: Rajoitin 25">
              <a:extLst>
                <a:ext uri="{FF2B5EF4-FFF2-40B4-BE49-F238E27FC236}">
                  <a16:creationId xmlns="" xmlns:a16="http://schemas.microsoft.com/office/drawing/2014/main" id="{5F712012-5EE2-4466-829D-4F875FCFB7A9}"/>
                </a:ext>
              </a:extLst>
            </p:cNvPr>
            <p:cNvSpPr/>
            <p:nvPr/>
          </p:nvSpPr>
          <p:spPr>
            <a:xfrm>
              <a:off x="22358" y="5846153"/>
              <a:ext cx="152457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Yhteiskuntatieteet</a:t>
              </a:r>
            </a:p>
          </p:txBody>
        </p:sp>
        <p:sp>
          <p:nvSpPr>
            <p:cNvPr id="27" name="Vuokaaviosymboli: Rajoitin 26">
              <a:extLst>
                <a:ext uri="{FF2B5EF4-FFF2-40B4-BE49-F238E27FC236}">
                  <a16:creationId xmlns="" xmlns:a16="http://schemas.microsoft.com/office/drawing/2014/main" id="{7F8985A5-E207-414F-A4E4-E62FC1B0BD9E}"/>
                </a:ext>
              </a:extLst>
            </p:cNvPr>
            <p:cNvSpPr/>
            <p:nvPr/>
          </p:nvSpPr>
          <p:spPr>
            <a:xfrm>
              <a:off x="29797" y="6294302"/>
              <a:ext cx="153961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Viestintätieteet</a:t>
              </a:r>
            </a:p>
          </p:txBody>
        </p:sp>
        <p:sp>
          <p:nvSpPr>
            <p:cNvPr id="31" name="Vuokaaviosymboli: Rajoitin 30">
              <a:extLst>
                <a:ext uri="{FF2B5EF4-FFF2-40B4-BE49-F238E27FC236}">
                  <a16:creationId xmlns="" xmlns:a16="http://schemas.microsoft.com/office/drawing/2014/main" id="{A2796B9E-1E7F-4ED3-8D59-5E902D09C0B0}"/>
                </a:ext>
              </a:extLst>
            </p:cNvPr>
            <p:cNvSpPr/>
            <p:nvPr/>
          </p:nvSpPr>
          <p:spPr>
            <a:xfrm>
              <a:off x="29797" y="4966870"/>
              <a:ext cx="152457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Logopedia</a:t>
              </a:r>
            </a:p>
          </p:txBody>
        </p:sp>
        <p:sp>
          <p:nvSpPr>
            <p:cNvPr id="34" name="Vuokaaviosymboli: Rajoitin 33">
              <a:extLst>
                <a:ext uri="{FF2B5EF4-FFF2-40B4-BE49-F238E27FC236}">
                  <a16:creationId xmlns="" xmlns:a16="http://schemas.microsoft.com/office/drawing/2014/main" id="{9DAD57E0-6431-4D6A-A52C-D6A62830CEC2}"/>
                </a:ext>
              </a:extLst>
            </p:cNvPr>
            <p:cNvSpPr/>
            <p:nvPr/>
          </p:nvSpPr>
          <p:spPr>
            <a:xfrm>
              <a:off x="4789147" y="5454323"/>
              <a:ext cx="1494701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Tietojen-käsittelytiede</a:t>
              </a:r>
            </a:p>
          </p:txBody>
        </p:sp>
        <p:sp>
          <p:nvSpPr>
            <p:cNvPr id="35" name="Vuokaaviosymboli: Rajoitin 34">
              <a:extLst>
                <a:ext uri="{FF2B5EF4-FFF2-40B4-BE49-F238E27FC236}">
                  <a16:creationId xmlns="" xmlns:a16="http://schemas.microsoft.com/office/drawing/2014/main" id="{83DEAF4F-4D25-42DC-AAB9-EF6B003A4562}"/>
                </a:ext>
              </a:extLst>
            </p:cNvPr>
            <p:cNvSpPr/>
            <p:nvPr/>
          </p:nvSpPr>
          <p:spPr>
            <a:xfrm>
              <a:off x="29797" y="4541048"/>
              <a:ext cx="152457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Informaatio- verkostot</a:t>
              </a:r>
            </a:p>
          </p:txBody>
        </p:sp>
        <p:sp>
          <p:nvSpPr>
            <p:cNvPr id="39" name="Vuokaaviosymboli: Rajoitin 38">
              <a:extLst>
                <a:ext uri="{FF2B5EF4-FFF2-40B4-BE49-F238E27FC236}">
                  <a16:creationId xmlns="" xmlns:a16="http://schemas.microsoft.com/office/drawing/2014/main" id="{4CA91B53-5AC6-4558-81C5-7938CB4317DA}"/>
                </a:ext>
              </a:extLst>
            </p:cNvPr>
            <p:cNvSpPr/>
            <p:nvPr/>
          </p:nvSpPr>
          <p:spPr>
            <a:xfrm>
              <a:off x="4789147" y="5904861"/>
              <a:ext cx="145858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Kielet</a:t>
              </a:r>
            </a:p>
          </p:txBody>
        </p:sp>
        <p:sp>
          <p:nvSpPr>
            <p:cNvPr id="51" name="Tekstiruutu 50">
              <a:extLst>
                <a:ext uri="{FF2B5EF4-FFF2-40B4-BE49-F238E27FC236}">
                  <a16:creationId xmlns="" xmlns:a16="http://schemas.microsoft.com/office/drawing/2014/main" id="{D5D31787-2DF1-422F-A451-B185E853BA57}"/>
                </a:ext>
              </a:extLst>
            </p:cNvPr>
            <p:cNvSpPr txBox="1"/>
            <p:nvPr/>
          </p:nvSpPr>
          <p:spPr>
            <a:xfrm>
              <a:off x="1539306" y="3699062"/>
              <a:ext cx="3024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C (Turun yliopisto)</a:t>
              </a:r>
            </a:p>
          </p:txBody>
        </p:sp>
        <p:sp>
          <p:nvSpPr>
            <p:cNvPr id="52" name="Tekstiruutu 51">
              <a:extLst>
                <a:ext uri="{FF2B5EF4-FFF2-40B4-BE49-F238E27FC236}">
                  <a16:creationId xmlns="" xmlns:a16="http://schemas.microsoft.com/office/drawing/2014/main" id="{00855288-529E-4CB7-94E9-2150B165556B}"/>
                </a:ext>
              </a:extLst>
            </p:cNvPr>
            <p:cNvSpPr txBox="1"/>
            <p:nvPr/>
          </p:nvSpPr>
          <p:spPr>
            <a:xfrm>
              <a:off x="1539306" y="4125462"/>
              <a:ext cx="2956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C (</a:t>
              </a:r>
              <a:r>
                <a:rPr lang="fi-FI" sz="1400" b="1" dirty="0" err="1"/>
                <a:t>Tku</a:t>
              </a:r>
              <a:r>
                <a:rPr lang="fi-FI" sz="1400" b="1" dirty="0"/>
                <a:t>, </a:t>
              </a:r>
              <a:r>
                <a:rPr lang="fi-FI" sz="1400" b="1" dirty="0" err="1"/>
                <a:t>Jkl</a:t>
              </a:r>
              <a:r>
                <a:rPr lang="fi-FI" sz="1400" b="1" dirty="0"/>
                <a:t>, Oulu, Tre, Itä-Suomi)</a:t>
              </a:r>
            </a:p>
          </p:txBody>
        </p:sp>
        <p:sp>
          <p:nvSpPr>
            <p:cNvPr id="53" name="Tekstiruutu 52">
              <a:extLst>
                <a:ext uri="{FF2B5EF4-FFF2-40B4-BE49-F238E27FC236}">
                  <a16:creationId xmlns="" xmlns:a16="http://schemas.microsoft.com/office/drawing/2014/main" id="{4DC9DE8F-74BF-43C3-AE87-6DAB594292BA}"/>
                </a:ext>
              </a:extLst>
            </p:cNvPr>
            <p:cNvSpPr txBox="1"/>
            <p:nvPr/>
          </p:nvSpPr>
          <p:spPr>
            <a:xfrm>
              <a:off x="1539306" y="4591254"/>
              <a:ext cx="3243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E ja pitkä matematiikka arvosanalla L</a:t>
              </a:r>
            </a:p>
          </p:txBody>
        </p:sp>
        <p:sp>
          <p:nvSpPr>
            <p:cNvPr id="54" name="Tekstiruutu 53">
              <a:extLst>
                <a:ext uri="{FF2B5EF4-FFF2-40B4-BE49-F238E27FC236}">
                  <a16:creationId xmlns="" xmlns:a16="http://schemas.microsoft.com/office/drawing/2014/main" id="{362639B4-710E-49B7-B22E-6B373C639F7A}"/>
                </a:ext>
              </a:extLst>
            </p:cNvPr>
            <p:cNvSpPr txBox="1"/>
            <p:nvPr/>
          </p:nvSpPr>
          <p:spPr>
            <a:xfrm>
              <a:off x="1539306" y="5048460"/>
              <a:ext cx="3059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M</a:t>
              </a:r>
            </a:p>
          </p:txBody>
        </p:sp>
        <p:sp>
          <p:nvSpPr>
            <p:cNvPr id="56" name="Tekstiruutu 55">
              <a:extLst>
                <a:ext uri="{FF2B5EF4-FFF2-40B4-BE49-F238E27FC236}">
                  <a16:creationId xmlns="" xmlns:a16="http://schemas.microsoft.com/office/drawing/2014/main" id="{D17F655A-38A0-4528-B7B7-74992C1FB689}"/>
                </a:ext>
              </a:extLst>
            </p:cNvPr>
            <p:cNvSpPr txBox="1"/>
            <p:nvPr/>
          </p:nvSpPr>
          <p:spPr>
            <a:xfrm>
              <a:off x="1539306" y="5464343"/>
              <a:ext cx="3079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M</a:t>
              </a:r>
            </a:p>
          </p:txBody>
        </p:sp>
        <p:sp>
          <p:nvSpPr>
            <p:cNvPr id="57" name="Tekstiruutu 56">
              <a:extLst>
                <a:ext uri="{FF2B5EF4-FFF2-40B4-BE49-F238E27FC236}">
                  <a16:creationId xmlns="" xmlns:a16="http://schemas.microsoft.com/office/drawing/2014/main" id="{0C5E5D83-B275-4860-83D6-B7F53FB825A3}"/>
                </a:ext>
              </a:extLst>
            </p:cNvPr>
            <p:cNvSpPr txBox="1"/>
            <p:nvPr/>
          </p:nvSpPr>
          <p:spPr>
            <a:xfrm>
              <a:off x="6208356" y="6294374"/>
              <a:ext cx="3054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200" b="1" dirty="0"/>
                <a:t>pitkä matematiikka suoritettu hyväksytysti tai lyhyestä C (Itä-Suomi)</a:t>
              </a:r>
            </a:p>
          </p:txBody>
        </p:sp>
        <p:sp>
          <p:nvSpPr>
            <p:cNvPr id="58" name="Tekstiruutu 57">
              <a:extLst>
                <a:ext uri="{FF2B5EF4-FFF2-40B4-BE49-F238E27FC236}">
                  <a16:creationId xmlns="" xmlns:a16="http://schemas.microsoft.com/office/drawing/2014/main" id="{98882F74-A0E3-46A7-B49F-9F37E0ABB47E}"/>
                </a:ext>
              </a:extLst>
            </p:cNvPr>
            <p:cNvSpPr txBox="1"/>
            <p:nvPr/>
          </p:nvSpPr>
          <p:spPr>
            <a:xfrm>
              <a:off x="1547365" y="6288608"/>
              <a:ext cx="3079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C </a:t>
              </a:r>
            </a:p>
          </p:txBody>
        </p:sp>
        <p:sp>
          <p:nvSpPr>
            <p:cNvPr id="59" name="Tekstiruutu 58">
              <a:extLst>
                <a:ext uri="{FF2B5EF4-FFF2-40B4-BE49-F238E27FC236}">
                  <a16:creationId xmlns="" xmlns:a16="http://schemas.microsoft.com/office/drawing/2014/main" id="{7FC2C8DC-F8AF-463F-8898-2CDCD6C684F2}"/>
                </a:ext>
              </a:extLst>
            </p:cNvPr>
            <p:cNvSpPr txBox="1"/>
            <p:nvPr/>
          </p:nvSpPr>
          <p:spPr>
            <a:xfrm>
              <a:off x="1558590" y="5899005"/>
              <a:ext cx="300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C </a:t>
              </a:r>
            </a:p>
          </p:txBody>
        </p:sp>
        <p:sp>
          <p:nvSpPr>
            <p:cNvPr id="60" name="Suorakulmio 59">
              <a:extLst>
                <a:ext uri="{FF2B5EF4-FFF2-40B4-BE49-F238E27FC236}">
                  <a16:creationId xmlns="" xmlns:a16="http://schemas.microsoft.com/office/drawing/2014/main" id="{7FCF009F-FB36-4EC4-95BC-10E0FC2E7AE0}"/>
                </a:ext>
              </a:extLst>
            </p:cNvPr>
            <p:cNvSpPr/>
            <p:nvPr/>
          </p:nvSpPr>
          <p:spPr>
            <a:xfrm>
              <a:off x="47388" y="3221854"/>
              <a:ext cx="5141344" cy="307777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fi-FI" sz="1400" b="1" dirty="0"/>
                <a:t>Tietyn ylioppilaskokeen suoritus tietyllä arvosanalla </a:t>
              </a:r>
              <a:r>
                <a:rPr lang="fi-FI" sz="1400" b="1" u="sng" dirty="0"/>
                <a:t>(esimerkkejä): </a:t>
              </a:r>
              <a:endParaRPr lang="fi-FI" sz="1400" u="sng" dirty="0"/>
            </a:p>
          </p:txBody>
        </p:sp>
        <p:sp>
          <p:nvSpPr>
            <p:cNvPr id="61" name="Tekstiruutu 60">
              <a:extLst>
                <a:ext uri="{FF2B5EF4-FFF2-40B4-BE49-F238E27FC236}">
                  <a16:creationId xmlns="" xmlns:a16="http://schemas.microsoft.com/office/drawing/2014/main" id="{BBD13F14-A36A-4916-B1E9-FDDB7FB10978}"/>
                </a:ext>
              </a:extLst>
            </p:cNvPr>
            <p:cNvSpPr txBox="1"/>
            <p:nvPr/>
          </p:nvSpPr>
          <p:spPr>
            <a:xfrm>
              <a:off x="6208356" y="3617212"/>
              <a:ext cx="2916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biologia vähintään arvosanalla C  ja kemia hyväksytysti (</a:t>
              </a:r>
              <a:r>
                <a:rPr lang="fi-FI" sz="1400" b="1" dirty="0" err="1"/>
                <a:t>Hki</a:t>
              </a:r>
              <a:r>
                <a:rPr lang="fi-FI" sz="1400" b="1" dirty="0"/>
                <a:t>)</a:t>
              </a:r>
            </a:p>
          </p:txBody>
        </p:sp>
        <p:sp>
          <p:nvSpPr>
            <p:cNvPr id="62" name="Tekstiruutu 61">
              <a:extLst>
                <a:ext uri="{FF2B5EF4-FFF2-40B4-BE49-F238E27FC236}">
                  <a16:creationId xmlns="" xmlns:a16="http://schemas.microsoft.com/office/drawing/2014/main" id="{85929F72-DEF7-497D-A52F-3C89519928B8}"/>
                </a:ext>
              </a:extLst>
            </p:cNvPr>
            <p:cNvSpPr txBox="1"/>
            <p:nvPr/>
          </p:nvSpPr>
          <p:spPr>
            <a:xfrm>
              <a:off x="6208356" y="4095012"/>
              <a:ext cx="2969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biologia ja kemia vähintään arvosanalla C</a:t>
              </a:r>
            </a:p>
          </p:txBody>
        </p:sp>
        <p:sp>
          <p:nvSpPr>
            <p:cNvPr id="63" name="Tekstiruutu 62">
              <a:extLst>
                <a:ext uri="{FF2B5EF4-FFF2-40B4-BE49-F238E27FC236}">
                  <a16:creationId xmlns="" xmlns:a16="http://schemas.microsoft.com/office/drawing/2014/main" id="{D35CD7FB-58AF-4DBB-B176-C1D13083BC60}"/>
                </a:ext>
              </a:extLst>
            </p:cNvPr>
            <p:cNvSpPr txBox="1"/>
            <p:nvPr/>
          </p:nvSpPr>
          <p:spPr>
            <a:xfrm>
              <a:off x="6208356" y="4553493"/>
              <a:ext cx="305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pitkä matematiikka C tai lyhyt E lisäksi kemia tai fysiikka M (</a:t>
              </a:r>
              <a:r>
                <a:rPr lang="fi-FI" sz="1400" b="1" dirty="0" err="1"/>
                <a:t>Hki</a:t>
              </a:r>
              <a:r>
                <a:rPr lang="fi-FI" sz="1400" b="1" dirty="0"/>
                <a:t>)</a:t>
              </a:r>
            </a:p>
          </p:txBody>
        </p:sp>
        <p:sp>
          <p:nvSpPr>
            <p:cNvPr id="64" name="Tekstiruutu 63">
              <a:extLst>
                <a:ext uri="{FF2B5EF4-FFF2-40B4-BE49-F238E27FC236}">
                  <a16:creationId xmlns="" xmlns:a16="http://schemas.microsoft.com/office/drawing/2014/main" id="{FF00BCAC-D66F-4370-A690-7B32EEE4C6C3}"/>
                </a:ext>
              </a:extLst>
            </p:cNvPr>
            <p:cNvSpPr txBox="1"/>
            <p:nvPr/>
          </p:nvSpPr>
          <p:spPr>
            <a:xfrm>
              <a:off x="6208356" y="5026243"/>
              <a:ext cx="30541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pitkä matematiikka C (</a:t>
              </a:r>
              <a:r>
                <a:rPr lang="fi-FI" sz="1400" b="1" dirty="0" err="1"/>
                <a:t>Jkl</a:t>
              </a:r>
              <a:r>
                <a:rPr lang="fi-FI" sz="1400" b="1" dirty="0"/>
                <a:t>, Tre)</a:t>
              </a:r>
            </a:p>
          </p:txBody>
        </p:sp>
        <p:sp>
          <p:nvSpPr>
            <p:cNvPr id="65" name="Tekstiruutu 64">
              <a:extLst>
                <a:ext uri="{FF2B5EF4-FFF2-40B4-BE49-F238E27FC236}">
                  <a16:creationId xmlns="" xmlns:a16="http://schemas.microsoft.com/office/drawing/2014/main" id="{48D4A521-BEC4-4486-A5CD-1D4E3B104C1C}"/>
                </a:ext>
              </a:extLst>
            </p:cNvPr>
            <p:cNvSpPr txBox="1"/>
            <p:nvPr/>
          </p:nvSpPr>
          <p:spPr>
            <a:xfrm>
              <a:off x="6208356" y="5350255"/>
              <a:ext cx="277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pitkä matematiikka B tai lyhyt C ( Itä-Suomi)</a:t>
              </a:r>
            </a:p>
          </p:txBody>
        </p:sp>
        <p:sp>
          <p:nvSpPr>
            <p:cNvPr id="66" name="Tekstiruutu 65">
              <a:extLst>
                <a:ext uri="{FF2B5EF4-FFF2-40B4-BE49-F238E27FC236}">
                  <a16:creationId xmlns="" xmlns:a16="http://schemas.microsoft.com/office/drawing/2014/main" id="{2E9A1676-5EEA-4832-A0EB-ED85B12D807A}"/>
                </a:ext>
              </a:extLst>
            </p:cNvPr>
            <p:cNvSpPr txBox="1"/>
            <p:nvPr/>
          </p:nvSpPr>
          <p:spPr>
            <a:xfrm>
              <a:off x="6208356" y="5832637"/>
              <a:ext cx="277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usein ko. kieli M tai E ja äidinkieli M </a:t>
              </a:r>
            </a:p>
          </p:txBody>
        </p:sp>
      </p:grpSp>
      <p:sp>
        <p:nvSpPr>
          <p:cNvPr id="44" name="Vuokaaviosymboli: Rajoitin 43">
            <a:extLst>
              <a:ext uri="{FF2B5EF4-FFF2-40B4-BE49-F238E27FC236}">
                <a16:creationId xmlns="" xmlns:a16="http://schemas.microsoft.com/office/drawing/2014/main" id="{6D97AAF0-4F17-421C-B7BD-D9A058279AAA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kstiruutu 44">
            <a:extLst>
              <a:ext uri="{FF2B5EF4-FFF2-40B4-BE49-F238E27FC236}">
                <a16:creationId xmlns="" xmlns:a16="http://schemas.microsoft.com/office/drawing/2014/main" id="{DF2B8B75-1E92-493E-9273-68349E6741C2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4710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/>
              <a:t>Suoravalintoja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Vuokaaviosymboli: Rajoitin 5">
            <a:extLst>
              <a:ext uri="{FF2B5EF4-FFF2-40B4-BE49-F238E27FC236}">
                <a16:creationId xmlns=""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158836" y="3096544"/>
            <a:ext cx="142131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Fysiikka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=""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158837" y="4204431"/>
            <a:ext cx="142131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Matematiikka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=""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160420" y="5484951"/>
            <a:ext cx="1419901" cy="61104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Ranska</a:t>
            </a: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Saksa</a:t>
            </a: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Venäjä</a:t>
            </a:r>
          </a:p>
        </p:txBody>
      </p:sp>
      <p:sp>
        <p:nvSpPr>
          <p:cNvPr id="48" name="Tekstiruutu 34">
            <a:extLst>
              <a:ext uri="{FF2B5EF4-FFF2-40B4-BE49-F238E27FC236}">
                <a16:creationId xmlns="" xmlns:a16="http://schemas.microsoft.com/office/drawing/2014/main" id="{7AF0BFAD-DD88-43F5-B38E-3FBF2AC68F24}"/>
              </a:ext>
            </a:extLst>
          </p:cNvPr>
          <p:cNvSpPr txBox="1"/>
          <p:nvPr/>
        </p:nvSpPr>
        <p:spPr>
          <a:xfrm>
            <a:off x="468135" y="1092631"/>
            <a:ext cx="767834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u="sng" dirty="0"/>
              <a:t>todistusvalinnan sijaan tai rinnalla voi olla suoravalinta</a:t>
            </a:r>
            <a:endParaRPr lang="fi-FI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dirty="0"/>
              <a:t>tutkinnon suoritusoikeus annetaan suoraan tietyn arvosanan perusteella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dirty="0"/>
              <a:t>vaihtelee koulutuksittain ja yliopistoittain ja ne voivat muuttua myöhemmin 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="" xmlns:a16="http://schemas.microsoft.com/office/drawing/2014/main" id="{7FCF009F-FB36-4EC4-95BC-10E0FC2E7AE0}"/>
              </a:ext>
            </a:extLst>
          </p:cNvPr>
          <p:cNvSpPr/>
          <p:nvPr/>
        </p:nvSpPr>
        <p:spPr>
          <a:xfrm>
            <a:off x="234036" y="2438851"/>
            <a:ext cx="6773264" cy="33855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i-FI" sz="1600" b="1" dirty="0"/>
              <a:t>Tietyn ylioppilaskokeen suoritus vähintään tietyllä arvosanalla </a:t>
            </a:r>
            <a:r>
              <a:rPr lang="fi-FI" sz="1600" b="1" u="sng" dirty="0"/>
              <a:t>(esimerkkejä): </a:t>
            </a:r>
            <a:endParaRPr lang="fi-FI" sz="1600" u="sng" dirty="0"/>
          </a:p>
        </p:txBody>
      </p:sp>
      <p:sp>
        <p:nvSpPr>
          <p:cNvPr id="44" name="Tekstiruutu 43">
            <a:extLst>
              <a:ext uri="{FF2B5EF4-FFF2-40B4-BE49-F238E27FC236}">
                <a16:creationId xmlns="" xmlns:a16="http://schemas.microsoft.com/office/drawing/2014/main" id="{200AFFFC-3233-45A7-B6E5-FEC3FB2DC11D}"/>
              </a:ext>
            </a:extLst>
          </p:cNvPr>
          <p:cNvSpPr txBox="1"/>
          <p:nvPr/>
        </p:nvSpPr>
        <p:spPr>
          <a:xfrm>
            <a:off x="1658197" y="3082017"/>
            <a:ext cx="385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arvosanalla E (Itä-Suomi)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fysiikka arvosanalla E (Jyväskylä)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="" xmlns:a16="http://schemas.microsoft.com/office/drawing/2014/main" id="{589EDA15-6220-49FE-9B29-9C297F08BBE1}"/>
              </a:ext>
            </a:extLst>
          </p:cNvPr>
          <p:cNvSpPr/>
          <p:nvPr/>
        </p:nvSpPr>
        <p:spPr>
          <a:xfrm>
            <a:off x="158836" y="3642796"/>
            <a:ext cx="142131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="" xmlns:a16="http://schemas.microsoft.com/office/drawing/2014/main" id="{FA08EF22-B173-4BF7-9399-A9F60759738F}"/>
              </a:ext>
            </a:extLst>
          </p:cNvPr>
          <p:cNvSpPr txBox="1"/>
          <p:nvPr/>
        </p:nvSpPr>
        <p:spPr>
          <a:xfrm>
            <a:off x="1658197" y="3625760"/>
            <a:ext cx="385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kemia arvosanalla E (Jyväskylä)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="" xmlns:a16="http://schemas.microsoft.com/office/drawing/2014/main" id="{BC84769B-4B8B-449F-AFAA-26752761BFBA}"/>
              </a:ext>
            </a:extLst>
          </p:cNvPr>
          <p:cNvSpPr txBox="1"/>
          <p:nvPr/>
        </p:nvSpPr>
        <p:spPr>
          <a:xfrm>
            <a:off x="1650175" y="4063007"/>
            <a:ext cx="74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joko pitkä matematiikka/fysiikka/kemia arvosanalla E tai näistä kaksi arvosanalla M </a:t>
            </a:r>
            <a:r>
              <a:rPr lang="fi-FI" sz="1200" b="1" dirty="0"/>
              <a:t>(Itä-Suomi</a:t>
            </a:r>
            <a:r>
              <a:rPr lang="fi-FI" sz="1400" b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arvosanalla E (Jyväskylä, Tampere)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tai fysiikka arvosanalla E (Oulu)</a:t>
            </a:r>
          </a:p>
        </p:txBody>
      </p:sp>
      <p:sp>
        <p:nvSpPr>
          <p:cNvPr id="67" name="Vuokaaviosymboli: Rajoitin 66">
            <a:extLst>
              <a:ext uri="{FF2B5EF4-FFF2-40B4-BE49-F238E27FC236}">
                <a16:creationId xmlns="" xmlns:a16="http://schemas.microsoft.com/office/drawing/2014/main" id="{C75C92F7-338F-4CF1-AA69-864D73E2673E}"/>
              </a:ext>
            </a:extLst>
          </p:cNvPr>
          <p:cNvSpPr/>
          <p:nvPr/>
        </p:nvSpPr>
        <p:spPr>
          <a:xfrm>
            <a:off x="158836" y="4810059"/>
            <a:ext cx="1455062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Tietojen-käsittelytiede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="" xmlns:a16="http://schemas.microsoft.com/office/drawing/2014/main" id="{E3023650-1C98-4FD9-B849-00E6A002B267}"/>
              </a:ext>
            </a:extLst>
          </p:cNvPr>
          <p:cNvSpPr txBox="1"/>
          <p:nvPr/>
        </p:nvSpPr>
        <p:spPr>
          <a:xfrm>
            <a:off x="1658197" y="4874497"/>
            <a:ext cx="385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arvosanalla E (Itä-Suomi)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="" xmlns:a16="http://schemas.microsoft.com/office/drawing/2014/main" id="{CDBDBCB3-25FD-4E98-829F-A45E63570F78}"/>
              </a:ext>
            </a:extLst>
          </p:cNvPr>
          <p:cNvSpPr txBox="1"/>
          <p:nvPr/>
        </p:nvSpPr>
        <p:spPr>
          <a:xfrm>
            <a:off x="1658197" y="5551589"/>
            <a:ext cx="659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ko. kieli arvosanalla M tai lyhyt ko. kieli arvosanalla E ja lisäksi äidinkieli arvosanalla M (Jyväskylä)</a:t>
            </a:r>
          </a:p>
        </p:txBody>
      </p:sp>
      <p:sp>
        <p:nvSpPr>
          <p:cNvPr id="70" name="Vuokaaviosymboli: Rajoitin 69">
            <a:extLst>
              <a:ext uri="{FF2B5EF4-FFF2-40B4-BE49-F238E27FC236}">
                <a16:creationId xmlns="" xmlns:a16="http://schemas.microsoft.com/office/drawing/2014/main" id="{43A8D390-2A2A-40E5-BEB3-C4120F5744A4}"/>
              </a:ext>
            </a:extLst>
          </p:cNvPr>
          <p:cNvSpPr/>
          <p:nvPr/>
        </p:nvSpPr>
        <p:spPr>
          <a:xfrm>
            <a:off x="160420" y="6190962"/>
            <a:ext cx="1419901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Ruotsi</a:t>
            </a:r>
          </a:p>
        </p:txBody>
      </p:sp>
      <p:sp>
        <p:nvSpPr>
          <p:cNvPr id="71" name="Tekstiruutu 70">
            <a:extLst>
              <a:ext uri="{FF2B5EF4-FFF2-40B4-BE49-F238E27FC236}">
                <a16:creationId xmlns="" xmlns:a16="http://schemas.microsoft.com/office/drawing/2014/main" id="{6F360BED-DA6C-40DA-B1FB-1C0A717F12D4}"/>
              </a:ext>
            </a:extLst>
          </p:cNvPr>
          <p:cNvSpPr txBox="1"/>
          <p:nvPr/>
        </p:nvSpPr>
        <p:spPr>
          <a:xfrm>
            <a:off x="1658197" y="6236946"/>
            <a:ext cx="679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ruotsi arvosanalla M tai keskipitkä ruotsi arvosanalla L ja lisäksi äidinkieli arvosanalla M (Jyväskylä)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E191E58-B09E-4034-9623-35C0198F5D96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="" xmlns:a16="http://schemas.microsoft.com/office/drawing/2014/main" id="{06B768FD-10EA-4A5B-AD26-CA6E64D194A8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7154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92172"/>
            <a:ext cx="6697579" cy="574258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Opintojen suunnittelu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="" xmlns:a16="http://schemas.microsoft.com/office/drawing/2014/main" id="{E9B70E8E-B09E-45A4-B84A-BA4EE2E42343}"/>
              </a:ext>
            </a:extLst>
          </p:cNvPr>
          <p:cNvSpPr txBox="1"/>
          <p:nvPr/>
        </p:nvSpPr>
        <p:spPr>
          <a:xfrm>
            <a:off x="3642873" y="869365"/>
            <a:ext cx="719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="" xmlns:a16="http://schemas.microsoft.com/office/drawing/2014/main" id="{167D8D94-1ABB-43D7-9F7A-199CD33047BB}"/>
              </a:ext>
            </a:extLst>
          </p:cNvPr>
          <p:cNvSpPr/>
          <p:nvPr/>
        </p:nvSpPr>
        <p:spPr>
          <a:xfrm>
            <a:off x="488623" y="1822820"/>
            <a:ext cx="8125987" cy="292387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tarkista:</a:t>
            </a:r>
            <a:r>
              <a:rPr lang="fi-FI" sz="2400" b="1" dirty="0">
                <a:ln>
                  <a:solidFill>
                    <a:schemeClr val="tx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/>
              <a:t>mistä kokeista pisteitä voit saada sinua kiinnostavalla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tutki: </a:t>
            </a:r>
            <a:r>
              <a:rPr lang="fi-FI" sz="2000" b="1" dirty="0"/>
              <a:t>parantaako viisi tai kuusi yo-koetta pääsymahdollisuuksiasi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mieti: </a:t>
            </a:r>
            <a:r>
              <a:rPr lang="fi-FI" sz="2000" b="1" dirty="0"/>
              <a:t>matematiikan valintaa ja yo-koetta pisteiden kannalta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muista: </a:t>
            </a:r>
            <a:r>
              <a:rPr lang="fi-FI" sz="2000" b="1" dirty="0"/>
              <a:t>yo-koe perustuu pakollisiin ja syventäviin opintoihin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vertaile: </a:t>
            </a:r>
            <a:r>
              <a:rPr lang="fi-FI" sz="2000" b="1" dirty="0"/>
              <a:t>eri reaaliaineiden pisteytystä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pohdi: </a:t>
            </a:r>
            <a:r>
              <a:rPr lang="fi-FI" sz="2000" b="1" dirty="0"/>
              <a:t>tavoitteletko suoravalintaa ja tähtäätkö kynnysehdon ylitykseen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="" xmlns:a16="http://schemas.microsoft.com/office/drawing/2014/main" id="{741DF691-0A14-47EA-B19D-87092AB4E887}"/>
              </a:ext>
            </a:extLst>
          </p:cNvPr>
          <p:cNvSpPr/>
          <p:nvPr/>
        </p:nvSpPr>
        <p:spPr>
          <a:xfrm>
            <a:off x="128297" y="1211179"/>
            <a:ext cx="3128250" cy="78745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Huomioi opintojen suunnittelussa: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="" xmlns:a16="http://schemas.microsoft.com/office/drawing/2014/main" id="{0A217D1B-1C61-4178-A576-D5F2E8C910D2}"/>
              </a:ext>
            </a:extLst>
          </p:cNvPr>
          <p:cNvSpPr txBox="1"/>
          <p:nvPr/>
        </p:nvSpPr>
        <p:spPr>
          <a:xfrm>
            <a:off x="626770" y="4900863"/>
            <a:ext cx="388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rgbClr val="FF0000"/>
                </a:solidFill>
              </a:rPr>
              <a:t>HUOM! </a:t>
            </a:r>
            <a:r>
              <a:rPr lang="fi-FI" b="1" dirty="0"/>
              <a:t>Todistusvalinta ei ole ainoa tie yliopistoon. Tarkista aina Opintopolusta viimeiset tiedot:</a:t>
            </a:r>
          </a:p>
        </p:txBody>
      </p:sp>
      <p:pic>
        <p:nvPicPr>
          <p:cNvPr id="22" name="Kuva 21">
            <a:hlinkClick r:id="rId2" tooltip="Katso lisää"/>
            <a:extLst>
              <a:ext uri="{FF2B5EF4-FFF2-40B4-BE49-F238E27FC236}">
                <a16:creationId xmlns="" xmlns:a16="http://schemas.microsoft.com/office/drawing/2014/main" id="{BD2C3B5C-8B58-4F06-B0DA-B7214E66C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73" y="4900863"/>
            <a:ext cx="3073400" cy="1625600"/>
          </a:xfrm>
          <a:prstGeom prst="rect">
            <a:avLst/>
          </a:prstGeom>
        </p:spPr>
      </p:pic>
      <p:pic>
        <p:nvPicPr>
          <p:cNvPr id="24" name="Kuva 23">
            <a:hlinkClick r:id="rId4" tooltip="Katso lisää"/>
            <a:extLst>
              <a:ext uri="{FF2B5EF4-FFF2-40B4-BE49-F238E27FC236}">
                <a16:creationId xmlns="" xmlns:a16="http://schemas.microsoft.com/office/drawing/2014/main" id="{87C57E34-6A0C-405C-8C06-A30352DA5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48" y="5824193"/>
            <a:ext cx="2143125" cy="476250"/>
          </a:xfrm>
          <a:prstGeom prst="rect">
            <a:avLst/>
          </a:prstGeom>
        </p:spPr>
      </p:pic>
      <p:sp>
        <p:nvSpPr>
          <p:cNvPr id="16" name="Vuokaaviosymboli: Rajoitin 15">
            <a:extLst>
              <a:ext uri="{FF2B5EF4-FFF2-40B4-BE49-F238E27FC236}">
                <a16:creationId xmlns="" xmlns:a16="http://schemas.microsoft.com/office/drawing/2014/main" id="{249C7B9C-E601-4D92-849C-1C1A74475AC3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DF8F0948-C227-4EA2-9591-89BA550299C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28272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="" xmlns:a16="http://schemas.microsoft.com/office/drawing/2014/main" id="{5AA5F897-17CE-46FA-B2DF-DC410D4857E3}"/>
              </a:ext>
            </a:extLst>
          </p:cNvPr>
          <p:cNvSpPr/>
          <p:nvPr/>
        </p:nvSpPr>
        <p:spPr>
          <a:xfrm>
            <a:off x="2107304" y="1753593"/>
            <a:ext cx="4331454" cy="4130842"/>
          </a:xfrm>
          <a:prstGeom prst="ellipse">
            <a:avLst/>
          </a:prstGeom>
          <a:noFill/>
          <a:ln w="1905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Valintakokeet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6" name="Ryhmä 5">
            <a:extLst>
              <a:ext uri="{FF2B5EF4-FFF2-40B4-BE49-F238E27FC236}">
                <a16:creationId xmlns="" xmlns:a16="http://schemas.microsoft.com/office/drawing/2014/main" id="{16B19222-39E1-4E87-9943-615944BF8226}"/>
              </a:ext>
            </a:extLst>
          </p:cNvPr>
          <p:cNvGrpSpPr/>
          <p:nvPr/>
        </p:nvGrpSpPr>
        <p:grpSpPr>
          <a:xfrm>
            <a:off x="2922810" y="2622884"/>
            <a:ext cx="2671011" cy="2419967"/>
            <a:chOff x="1017984" y="1984"/>
            <a:chExt cx="4060031" cy="40600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Ellipsi 6">
              <a:extLst>
                <a:ext uri="{FF2B5EF4-FFF2-40B4-BE49-F238E27FC236}">
                  <a16:creationId xmlns="" xmlns:a16="http://schemas.microsoft.com/office/drawing/2014/main" id="{535B976F-041B-4EEE-BCD5-A3C167F26637}"/>
                </a:ext>
              </a:extLst>
            </p:cNvPr>
            <p:cNvSpPr/>
            <p:nvPr/>
          </p:nvSpPr>
          <p:spPr>
            <a:xfrm>
              <a:off x="1017984" y="1984"/>
              <a:ext cx="4060031" cy="406003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i 4">
              <a:extLst>
                <a:ext uri="{FF2B5EF4-FFF2-40B4-BE49-F238E27FC236}">
                  <a16:creationId xmlns="" xmlns:a16="http://schemas.microsoft.com/office/drawing/2014/main" id="{CEA96829-9A8D-48F6-A80F-BBD2888F698C}"/>
                </a:ext>
              </a:extLst>
            </p:cNvPr>
            <p:cNvSpPr txBox="1"/>
            <p:nvPr/>
          </p:nvSpPr>
          <p:spPr>
            <a:xfrm>
              <a:off x="1612562" y="596562"/>
              <a:ext cx="2870875" cy="2870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kern="1200" dirty="0"/>
                <a:t>Valintakokeet uudistuvat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kern="1200" dirty="0"/>
                <a:t>osin 2019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dirty="0"/>
                <a:t>ja 2020</a:t>
              </a:r>
              <a:endParaRPr lang="fi-FI" kern="1200" dirty="0"/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="" xmlns:a16="http://schemas.microsoft.com/office/drawing/2014/main" id="{367D076A-84E3-4DA9-8850-9DBEA85F40BC}"/>
              </a:ext>
            </a:extLst>
          </p:cNvPr>
          <p:cNvGrpSpPr/>
          <p:nvPr/>
        </p:nvGrpSpPr>
        <p:grpSpPr>
          <a:xfrm>
            <a:off x="2912797" y="1013768"/>
            <a:ext cx="2819217" cy="1007417"/>
            <a:chOff x="1638391" y="1843"/>
            <a:chExt cx="2819217" cy="10074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Suorakulmio: Pyöristetyt kulmat 9">
              <a:extLst>
                <a:ext uri="{FF2B5EF4-FFF2-40B4-BE49-F238E27FC236}">
                  <a16:creationId xmlns="" xmlns:a16="http://schemas.microsoft.com/office/drawing/2014/main" id="{E85E5190-C4F6-433D-8F07-7489A3F44C84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uorakulmio: Pyöristetyt kulmat 4">
              <a:extLst>
                <a:ext uri="{FF2B5EF4-FFF2-40B4-BE49-F238E27FC236}">
                  <a16:creationId xmlns="" xmlns:a16="http://schemas.microsoft.com/office/drawing/2014/main" id="{71189732-BCF2-41CB-B331-66D8941278FA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/>
                <a:t>Ei tarvita pitkää valmistautumista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="" xmlns:a16="http://schemas.microsoft.com/office/drawing/2014/main" id="{459382CB-F11F-4CF9-9144-93D8BDA5342A}"/>
              </a:ext>
            </a:extLst>
          </p:cNvPr>
          <p:cNvGrpSpPr/>
          <p:nvPr/>
        </p:nvGrpSpPr>
        <p:grpSpPr>
          <a:xfrm>
            <a:off x="296778" y="2687052"/>
            <a:ext cx="2202787" cy="1007417"/>
            <a:chOff x="1638391" y="1843"/>
            <a:chExt cx="2819217" cy="1007417"/>
          </a:xfrm>
          <a:solidFill>
            <a:srgbClr val="9966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Suorakulmio: Pyöristetyt kulmat 12">
              <a:extLst>
                <a:ext uri="{FF2B5EF4-FFF2-40B4-BE49-F238E27FC236}">
                  <a16:creationId xmlns="" xmlns:a16="http://schemas.microsoft.com/office/drawing/2014/main" id="{4EE76214-3EB3-4633-9235-5DF80B08F2CB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uorakulmio: Pyöristetyt kulmat 4">
              <a:extLst>
                <a:ext uri="{FF2B5EF4-FFF2-40B4-BE49-F238E27FC236}">
                  <a16:creationId xmlns="" xmlns:a16="http://schemas.microsoft.com/office/drawing/2014/main" id="{5980EA44-B560-4D52-B393-543B69916BA2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tx1"/>
                  </a:solidFill>
                </a:rPr>
                <a:t>Edelleen toiseksi yleisin väylä</a:t>
              </a: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="" xmlns:a16="http://schemas.microsoft.com/office/drawing/2014/main" id="{B1DED80A-FEF2-41CC-812D-8D85B76156AB}"/>
              </a:ext>
            </a:extLst>
          </p:cNvPr>
          <p:cNvGrpSpPr/>
          <p:nvPr/>
        </p:nvGrpSpPr>
        <p:grpSpPr>
          <a:xfrm>
            <a:off x="5170577" y="5152571"/>
            <a:ext cx="3263336" cy="1007417"/>
            <a:chOff x="1638391" y="1843"/>
            <a:chExt cx="2819217" cy="1007417"/>
          </a:xfrm>
          <a:solidFill>
            <a:srgbClr val="9966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Suorakulmio: Pyöristetyt kulmat 15">
              <a:extLst>
                <a:ext uri="{FF2B5EF4-FFF2-40B4-BE49-F238E27FC236}">
                  <a16:creationId xmlns="" xmlns:a16="http://schemas.microsoft.com/office/drawing/2014/main" id="{9A0FFA33-5CC2-4E7C-8D62-29B412283014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uorakulmio: Pyöristetyt kulmat 4">
              <a:extLst>
                <a:ext uri="{FF2B5EF4-FFF2-40B4-BE49-F238E27FC236}">
                  <a16:creationId xmlns="" xmlns:a16="http://schemas.microsoft.com/office/drawing/2014/main" id="{50B9A3CB-68AC-44A0-80F9-9482E72627D9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tx1"/>
                  </a:solidFill>
                </a:rPr>
                <a:t>Koulutuksilla valintayhteistyötä enemmän</a:t>
              </a:r>
            </a:p>
          </p:txBody>
        </p:sp>
      </p:grpSp>
      <p:grpSp>
        <p:nvGrpSpPr>
          <p:cNvPr id="18" name="Ryhmä 17">
            <a:extLst>
              <a:ext uri="{FF2B5EF4-FFF2-40B4-BE49-F238E27FC236}">
                <a16:creationId xmlns="" xmlns:a16="http://schemas.microsoft.com/office/drawing/2014/main" id="{BF00AD24-3953-40C5-91C6-9BBCC7FAF4AA}"/>
              </a:ext>
            </a:extLst>
          </p:cNvPr>
          <p:cNvGrpSpPr/>
          <p:nvPr/>
        </p:nvGrpSpPr>
        <p:grpSpPr>
          <a:xfrm>
            <a:off x="6137785" y="2687051"/>
            <a:ext cx="2671012" cy="1007417"/>
            <a:chOff x="1638391" y="1843"/>
            <a:chExt cx="2819217" cy="10074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Suorakulmio: Pyöristetyt kulmat 18">
              <a:extLst>
                <a:ext uri="{FF2B5EF4-FFF2-40B4-BE49-F238E27FC236}">
                  <a16:creationId xmlns="" xmlns:a16="http://schemas.microsoft.com/office/drawing/2014/main" id="{26BC2CE1-7A59-4748-ACAA-91C80DBA9ADB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uorakulmio: Pyöristetyt kulmat 4">
              <a:extLst>
                <a:ext uri="{FF2B5EF4-FFF2-40B4-BE49-F238E27FC236}">
                  <a16:creationId xmlns="" xmlns:a16="http://schemas.microsoft.com/office/drawing/2014/main" id="{5633A0D5-5827-4A83-BFF8-C4496B63CB26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/>
                <a:t>Valmennuskurssien merkitys vähenee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="" xmlns:a16="http://schemas.microsoft.com/office/drawing/2014/main" id="{A804DB41-96D1-4541-A918-563377135FAB}"/>
              </a:ext>
            </a:extLst>
          </p:cNvPr>
          <p:cNvGrpSpPr/>
          <p:nvPr/>
        </p:nvGrpSpPr>
        <p:grpSpPr>
          <a:xfrm>
            <a:off x="565344" y="5152572"/>
            <a:ext cx="2759159" cy="1007417"/>
            <a:chOff x="1638391" y="1843"/>
            <a:chExt cx="2819217" cy="1007417"/>
          </a:xfrm>
          <a:solidFill>
            <a:srgbClr val="9966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Suorakulmio: Pyöristetyt kulmat 22">
              <a:extLst>
                <a:ext uri="{FF2B5EF4-FFF2-40B4-BE49-F238E27FC236}">
                  <a16:creationId xmlns="" xmlns:a16="http://schemas.microsoft.com/office/drawing/2014/main" id="{644AD12D-EE91-4E72-9070-1AA9BB5B59AD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uorakulmio: Pyöristetyt kulmat 4">
              <a:extLst>
                <a:ext uri="{FF2B5EF4-FFF2-40B4-BE49-F238E27FC236}">
                  <a16:creationId xmlns="" xmlns:a16="http://schemas.microsoft.com/office/drawing/2014/main" id="{02F1D7E2-79A5-41A5-BD5F-2EBBE55EFED2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tx1"/>
                  </a:solidFill>
                </a:rPr>
                <a:t>Mahdollisuus yo-tutkinnossa heikommin pärjänneille</a:t>
              </a:r>
            </a:p>
          </p:txBody>
        </p:sp>
      </p:grpSp>
      <p:sp>
        <p:nvSpPr>
          <p:cNvPr id="27" name="Vuokaaviosymboli: Rajoitin 26">
            <a:extLst>
              <a:ext uri="{FF2B5EF4-FFF2-40B4-BE49-F238E27FC236}">
                <a16:creationId xmlns="" xmlns:a16="http://schemas.microsoft.com/office/drawing/2014/main" id="{058C33A2-10E7-4DA9-A6CB-17F256485616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="" xmlns:a16="http://schemas.microsoft.com/office/drawing/2014/main" id="{2F53CAD7-24D2-456A-A7C2-C20F01409EA6}"/>
              </a:ext>
            </a:extLst>
          </p:cNvPr>
          <p:cNvSpPr txBox="1"/>
          <p:nvPr/>
        </p:nvSpPr>
        <p:spPr>
          <a:xfrm>
            <a:off x="7508054" y="59606"/>
            <a:ext cx="160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valintakokeet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8864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="" xmlns:a16="http://schemas.microsoft.com/office/drawing/2014/main" id="{5AA5F897-17CE-46FA-B2DF-DC410D4857E3}"/>
              </a:ext>
            </a:extLst>
          </p:cNvPr>
          <p:cNvSpPr/>
          <p:nvPr/>
        </p:nvSpPr>
        <p:spPr>
          <a:xfrm>
            <a:off x="2476273" y="2186729"/>
            <a:ext cx="3579622" cy="3315712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Valintakoeyhteistyö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6" name="Ryhmä 5">
            <a:extLst>
              <a:ext uri="{FF2B5EF4-FFF2-40B4-BE49-F238E27FC236}">
                <a16:creationId xmlns="" xmlns:a16="http://schemas.microsoft.com/office/drawing/2014/main" id="{16B19222-39E1-4E87-9943-615944BF8226}"/>
              </a:ext>
            </a:extLst>
          </p:cNvPr>
          <p:cNvGrpSpPr/>
          <p:nvPr/>
        </p:nvGrpSpPr>
        <p:grpSpPr>
          <a:xfrm>
            <a:off x="3064043" y="2689038"/>
            <a:ext cx="2498186" cy="2259952"/>
            <a:chOff x="1017984" y="1984"/>
            <a:chExt cx="4060031" cy="4060031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Ellipsi 6">
              <a:extLst>
                <a:ext uri="{FF2B5EF4-FFF2-40B4-BE49-F238E27FC236}">
                  <a16:creationId xmlns="" xmlns:a16="http://schemas.microsoft.com/office/drawing/2014/main" id="{535B976F-041B-4EEE-BCD5-A3C167F26637}"/>
                </a:ext>
              </a:extLst>
            </p:cNvPr>
            <p:cNvSpPr/>
            <p:nvPr/>
          </p:nvSpPr>
          <p:spPr>
            <a:xfrm>
              <a:off x="1017984" y="1984"/>
              <a:ext cx="4060031" cy="406003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i 4">
              <a:extLst>
                <a:ext uri="{FF2B5EF4-FFF2-40B4-BE49-F238E27FC236}">
                  <a16:creationId xmlns="" xmlns:a16="http://schemas.microsoft.com/office/drawing/2014/main" id="{CEA96829-9A8D-48F6-A80F-BBD2888F698C}"/>
                </a:ext>
              </a:extLst>
            </p:cNvPr>
            <p:cNvSpPr txBox="1"/>
            <p:nvPr/>
          </p:nvSpPr>
          <p:spPr>
            <a:xfrm>
              <a:off x="1612562" y="596562"/>
              <a:ext cx="2870875" cy="28708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/>
                <a:t>Yliopistot kehittävät yhteisiä valintakokeita</a:t>
              </a:r>
            </a:p>
          </p:txBody>
        </p:sp>
      </p:grpSp>
      <p:sp>
        <p:nvSpPr>
          <p:cNvPr id="27" name="Vuokaaviosymboli: Rajoitin 26">
            <a:extLst>
              <a:ext uri="{FF2B5EF4-FFF2-40B4-BE49-F238E27FC236}">
                <a16:creationId xmlns="" xmlns:a16="http://schemas.microsoft.com/office/drawing/2014/main" id="{058C33A2-10E7-4DA9-A6CB-17F256485616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="" xmlns:a16="http://schemas.microsoft.com/office/drawing/2014/main" id="{2F53CAD7-24D2-456A-A7C2-C20F01409EA6}"/>
              </a:ext>
            </a:extLst>
          </p:cNvPr>
          <p:cNvSpPr txBox="1"/>
          <p:nvPr/>
        </p:nvSpPr>
        <p:spPr>
          <a:xfrm>
            <a:off x="7508054" y="59606"/>
            <a:ext cx="160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valintakokeet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pic>
        <p:nvPicPr>
          <p:cNvPr id="25" name="Kuva 24">
            <a:hlinkClick r:id="rId2" tooltip="Katso tarkemmin"/>
            <a:extLst>
              <a:ext uri="{FF2B5EF4-FFF2-40B4-BE49-F238E27FC236}">
                <a16:creationId xmlns="" xmlns:a16="http://schemas.microsoft.com/office/drawing/2014/main" id="{D3ED1198-5C45-4301-A642-4CACF12ED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6" y="1925652"/>
            <a:ext cx="1276122" cy="84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Kuva 25">
            <a:hlinkClick r:id="rId4" tooltip="Katso tarkemmin"/>
            <a:extLst>
              <a:ext uri="{FF2B5EF4-FFF2-40B4-BE49-F238E27FC236}">
                <a16:creationId xmlns="" xmlns:a16="http://schemas.microsoft.com/office/drawing/2014/main" id="{6FF66FAC-BFA7-4FAF-8F23-FEF6F7FFC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858" y="3359896"/>
            <a:ext cx="1311490" cy="5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Kuva 28">
            <a:hlinkClick r:id="rId6" tooltip="Katso tarkemmin"/>
            <a:extLst>
              <a:ext uri="{FF2B5EF4-FFF2-40B4-BE49-F238E27FC236}">
                <a16:creationId xmlns="" xmlns:a16="http://schemas.microsoft.com/office/drawing/2014/main" id="{BD404808-317A-41A9-995D-9FE1593891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0" y="4972623"/>
            <a:ext cx="1032957" cy="86614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Kuva 29">
            <a:hlinkClick r:id="rId8" tooltip="Katso tarkemmin"/>
            <a:extLst>
              <a:ext uri="{FF2B5EF4-FFF2-40B4-BE49-F238E27FC236}">
                <a16:creationId xmlns="" xmlns:a16="http://schemas.microsoft.com/office/drawing/2014/main" id="{9B1E0344-0FF4-45B8-9D4C-DBE2503CA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50" y="1421000"/>
            <a:ext cx="1246595" cy="7262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kstiruutu 30">
            <a:extLst>
              <a:ext uri="{FF2B5EF4-FFF2-40B4-BE49-F238E27FC236}">
                <a16:creationId xmlns="" xmlns:a16="http://schemas.microsoft.com/office/drawing/2014/main" id="{5C5EE6BF-4553-4555-BA7B-3DBD563EEF0E}"/>
              </a:ext>
            </a:extLst>
          </p:cNvPr>
          <p:cNvSpPr txBox="1"/>
          <p:nvPr/>
        </p:nvSpPr>
        <p:spPr>
          <a:xfrm>
            <a:off x="102951" y="3807771"/>
            <a:ext cx="1628718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Arial Rounded MT Bold" panose="020F0704030504030204" pitchFamily="34" charset="0"/>
                <a:hlinkClick r:id="rId10" tooltip="Katso tarkemmin"/>
              </a:rPr>
              <a:t>Oikeustieteellisen yhteisvalinta</a:t>
            </a:r>
            <a:endParaRPr lang="fi-FI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2" name="Vuokaaviosymboli: Rajoitin 31">
            <a:extLst>
              <a:ext uri="{FF2B5EF4-FFF2-40B4-BE49-F238E27FC236}">
                <a16:creationId xmlns="" xmlns:a16="http://schemas.microsoft.com/office/drawing/2014/main" id="{EC345CE2-A2B0-45A1-9439-C8EA976C954A}"/>
              </a:ext>
            </a:extLst>
          </p:cNvPr>
          <p:cNvSpPr/>
          <p:nvPr/>
        </p:nvSpPr>
        <p:spPr>
          <a:xfrm>
            <a:off x="4419229" y="1925652"/>
            <a:ext cx="2205790" cy="36896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="" xmlns:a16="http://schemas.microsoft.com/office/drawing/2014/main" id="{40CCFC67-1FCA-448B-A30D-A8ECCEFAFAA2}"/>
              </a:ext>
            </a:extLst>
          </p:cNvPr>
          <p:cNvSpPr/>
          <p:nvPr/>
        </p:nvSpPr>
        <p:spPr>
          <a:xfrm>
            <a:off x="1360977" y="2194518"/>
            <a:ext cx="2197769" cy="33118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alat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="" xmlns:a16="http://schemas.microsoft.com/office/drawing/2014/main" id="{FC830281-77F9-4C63-9743-9108DE85222E}"/>
              </a:ext>
            </a:extLst>
          </p:cNvPr>
          <p:cNvSpPr/>
          <p:nvPr/>
        </p:nvSpPr>
        <p:spPr>
          <a:xfrm>
            <a:off x="424496" y="3488004"/>
            <a:ext cx="2205790" cy="36896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="" xmlns:a16="http://schemas.microsoft.com/office/drawing/2014/main" id="{553EFECB-4CD5-49E1-9036-27FEFBF0B436}"/>
              </a:ext>
            </a:extLst>
          </p:cNvPr>
          <p:cNvSpPr/>
          <p:nvPr/>
        </p:nvSpPr>
        <p:spPr>
          <a:xfrm>
            <a:off x="1360977" y="5221212"/>
            <a:ext cx="2205790" cy="36896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="" xmlns:a16="http://schemas.microsoft.com/office/drawing/2014/main" id="{E22BBFC8-9754-4207-9DFA-4D5FE5C9AEAA}"/>
              </a:ext>
            </a:extLst>
          </p:cNvPr>
          <p:cNvSpPr/>
          <p:nvPr/>
        </p:nvSpPr>
        <p:spPr>
          <a:xfrm>
            <a:off x="5986823" y="3811493"/>
            <a:ext cx="2205790" cy="36896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="" xmlns:a16="http://schemas.microsoft.com/office/drawing/2014/main" id="{E53DE9F7-F1C5-4BDF-BD71-7D69DD45D482}"/>
              </a:ext>
            </a:extLst>
          </p:cNvPr>
          <p:cNvSpPr/>
          <p:nvPr/>
        </p:nvSpPr>
        <p:spPr>
          <a:xfrm>
            <a:off x="5409068" y="4763913"/>
            <a:ext cx="2205790" cy="36896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Taiteiden ala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="" xmlns:a16="http://schemas.microsoft.com/office/drawing/2014/main" id="{E980FE61-AEE7-492D-964B-012DB248D52E}"/>
              </a:ext>
            </a:extLst>
          </p:cNvPr>
          <p:cNvSpPr/>
          <p:nvPr/>
        </p:nvSpPr>
        <p:spPr>
          <a:xfrm>
            <a:off x="4965401" y="5177342"/>
            <a:ext cx="2205790" cy="36896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="" xmlns:a16="http://schemas.microsoft.com/office/drawing/2014/main" id="{0D0AFA4D-ABA1-4829-A445-3CDA224F265E}"/>
              </a:ext>
            </a:extLst>
          </p:cNvPr>
          <p:cNvSpPr txBox="1"/>
          <p:nvPr/>
        </p:nvSpPr>
        <p:spPr>
          <a:xfrm>
            <a:off x="7451558" y="4948216"/>
            <a:ext cx="115441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Kehitteillä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="" xmlns:a16="http://schemas.microsoft.com/office/drawing/2014/main" id="{E765C9E0-05DF-4AD7-9E37-185448101FD6}"/>
              </a:ext>
            </a:extLst>
          </p:cNvPr>
          <p:cNvSpPr txBox="1"/>
          <p:nvPr/>
        </p:nvSpPr>
        <p:spPr>
          <a:xfrm>
            <a:off x="7037648" y="5366534"/>
            <a:ext cx="115441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Kehitteillä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="" xmlns:a16="http://schemas.microsoft.com/office/drawing/2014/main" id="{3C092612-0FF0-4FB5-9805-ECD19DBF501D}"/>
              </a:ext>
            </a:extLst>
          </p:cNvPr>
          <p:cNvSpPr txBox="1"/>
          <p:nvPr/>
        </p:nvSpPr>
        <p:spPr>
          <a:xfrm>
            <a:off x="520289" y="1184826"/>
            <a:ext cx="4265783" cy="36933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Katso valintakoetilanne klikkaamalla logoa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864A74A5-358E-4CF4-B055-46FFFE9061B1}"/>
              </a:ext>
            </a:extLst>
          </p:cNvPr>
          <p:cNvSpPr txBox="1"/>
          <p:nvPr/>
        </p:nvSpPr>
        <p:spPr>
          <a:xfrm>
            <a:off x="6625019" y="2077471"/>
            <a:ext cx="261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C00000"/>
                </a:solidFill>
              </a:rPr>
              <a:t>UUTTA:</a:t>
            </a:r>
          </a:p>
          <a:p>
            <a:r>
              <a:rPr lang="fi-FI" sz="1400" b="1" dirty="0"/>
              <a:t>Tasapisteissä kielikoe ratkaisee</a:t>
            </a:r>
          </a:p>
        </p:txBody>
      </p:sp>
    </p:spTree>
    <p:extLst>
      <p:ext uri="{BB962C8B-B14F-4D97-AF65-F5344CB8AC3E}">
        <p14:creationId xmlns:p14="http://schemas.microsoft.com/office/powerpoint/2010/main" val="22642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607" y="56147"/>
            <a:ext cx="5509237" cy="574258"/>
          </a:xfrm>
        </p:spPr>
        <p:txBody>
          <a:bodyPr>
            <a:normAutofit/>
          </a:bodyPr>
          <a:lstStyle/>
          <a:p>
            <a:r>
              <a:rPr lang="fi-FI" sz="2400" dirty="0"/>
              <a:t> Muita reittejä yliopisto-opintoihin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sp>
        <p:nvSpPr>
          <p:cNvPr id="117" name="Vuokaaviosymboli: Rajoitin 116">
            <a:extLst>
              <a:ext uri="{FF2B5EF4-FFF2-40B4-BE49-F238E27FC236}">
                <a16:creationId xmlns="" xmlns:a16="http://schemas.microsoft.com/office/drawing/2014/main" id="{4966BCCE-0934-4C7C-9DD2-78479A97195C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kstiruutu 117">
            <a:extLst>
              <a:ext uri="{FF2B5EF4-FFF2-40B4-BE49-F238E27FC236}">
                <a16:creationId xmlns="" xmlns:a16="http://schemas.microsoft.com/office/drawing/2014/main" id="{AD81271E-6B42-43B2-B057-BCB19590859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 opiskelijavalinta 2020-</a:t>
            </a:r>
          </a:p>
        </p:txBody>
      </p:sp>
      <p:sp>
        <p:nvSpPr>
          <p:cNvPr id="5" name="Vuokaaviosymboli: Rajoitin 4">
            <a:extLst>
              <a:ext uri="{FF2B5EF4-FFF2-40B4-BE49-F238E27FC236}">
                <a16:creationId xmlns="" xmlns:a16="http://schemas.microsoft.com/office/drawing/2014/main" id="{AD95C5DA-FF06-4279-A7DF-677444E44860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="" xmlns:a16="http://schemas.microsoft.com/office/drawing/2014/main" id="{22331158-E13C-40A8-85C5-CE75473FDF18}"/>
              </a:ext>
            </a:extLst>
          </p:cNvPr>
          <p:cNvSpPr txBox="1"/>
          <p:nvPr/>
        </p:nvSpPr>
        <p:spPr>
          <a:xfrm>
            <a:off x="7508054" y="59606"/>
            <a:ext cx="160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 muut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väylät</a:t>
            </a:r>
            <a:endParaRPr kumimoji="0" lang="fi-FI" sz="1400" b="1" i="0" u="none" strike="noStrike" kern="0" normalizeH="0" baseline="0" noProof="0" dirty="0">
              <a:ln w="0"/>
              <a:uLnTx/>
              <a:uFillTx/>
            </a:endParaRPr>
          </a:p>
        </p:txBody>
      </p:sp>
      <p:grpSp>
        <p:nvGrpSpPr>
          <p:cNvPr id="10" name="Ryhmä 9">
            <a:extLst>
              <a:ext uri="{FF2B5EF4-FFF2-40B4-BE49-F238E27FC236}">
                <a16:creationId xmlns="" xmlns:a16="http://schemas.microsoft.com/office/drawing/2014/main" id="{FE386A85-9968-45A0-8A7C-9C16670ADD04}"/>
              </a:ext>
            </a:extLst>
          </p:cNvPr>
          <p:cNvGrpSpPr/>
          <p:nvPr/>
        </p:nvGrpSpPr>
        <p:grpSpPr>
          <a:xfrm>
            <a:off x="85475" y="1523915"/>
            <a:ext cx="2605284" cy="1402347"/>
            <a:chOff x="0" y="3054350"/>
            <a:chExt cx="2524124" cy="1009649"/>
          </a:xfrm>
        </p:grpSpPr>
        <p:sp>
          <p:nvSpPr>
            <p:cNvPr id="11" name="Nuoli: Nuolenkärki 10">
              <a:extLst>
                <a:ext uri="{FF2B5EF4-FFF2-40B4-BE49-F238E27FC236}">
                  <a16:creationId xmlns="" xmlns:a16="http://schemas.microsoft.com/office/drawing/2014/main" id="{E6285F12-31EB-4931-8E59-977576223D6E}"/>
                </a:ext>
              </a:extLst>
            </p:cNvPr>
            <p:cNvSpPr/>
            <p:nvPr/>
          </p:nvSpPr>
          <p:spPr>
            <a:xfrm>
              <a:off x="0" y="3054350"/>
              <a:ext cx="2524124" cy="1009649"/>
            </a:xfrm>
            <a:prstGeom prst="chevron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Nuoli: Nuolenkärki 4">
              <a:extLst>
                <a:ext uri="{FF2B5EF4-FFF2-40B4-BE49-F238E27FC236}">
                  <a16:creationId xmlns="" xmlns:a16="http://schemas.microsoft.com/office/drawing/2014/main" id="{021E671B-4B63-4C5B-85DE-79D6AFD9FEB9}"/>
                </a:ext>
              </a:extLst>
            </p:cNvPr>
            <p:cNvSpPr txBox="1"/>
            <p:nvPr/>
          </p:nvSpPr>
          <p:spPr>
            <a:xfrm>
              <a:off x="504825" y="3054350"/>
              <a:ext cx="1514475" cy="10096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kern="1200" dirty="0"/>
                <a:t>avoin väylä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="" xmlns:a16="http://schemas.microsoft.com/office/drawing/2014/main" id="{47BC4F83-769F-4E4A-9CE2-C3529EEB589A}"/>
              </a:ext>
            </a:extLst>
          </p:cNvPr>
          <p:cNvGrpSpPr/>
          <p:nvPr/>
        </p:nvGrpSpPr>
        <p:grpSpPr>
          <a:xfrm>
            <a:off x="2066684" y="1523916"/>
            <a:ext cx="4342139" cy="1402347"/>
            <a:chOff x="0" y="3054350"/>
            <a:chExt cx="2524124" cy="1009649"/>
          </a:xfrm>
        </p:grpSpPr>
        <p:sp>
          <p:nvSpPr>
            <p:cNvPr id="20" name="Nuoli: Nuolenkärki 19">
              <a:extLst>
                <a:ext uri="{FF2B5EF4-FFF2-40B4-BE49-F238E27FC236}">
                  <a16:creationId xmlns="" xmlns:a16="http://schemas.microsoft.com/office/drawing/2014/main" id="{5CD33E4D-03A7-4360-8B59-25D95B4C141D}"/>
                </a:ext>
              </a:extLst>
            </p:cNvPr>
            <p:cNvSpPr/>
            <p:nvPr/>
          </p:nvSpPr>
          <p:spPr>
            <a:xfrm>
              <a:off x="0" y="3054350"/>
              <a:ext cx="2524124" cy="1009649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Nuoli: Nuolenkärki 4">
              <a:extLst>
                <a:ext uri="{FF2B5EF4-FFF2-40B4-BE49-F238E27FC236}">
                  <a16:creationId xmlns="" xmlns:a16="http://schemas.microsoft.com/office/drawing/2014/main" id="{E60FBC15-200D-4596-B097-828B454CC02E}"/>
                </a:ext>
              </a:extLst>
            </p:cNvPr>
            <p:cNvSpPr txBox="1"/>
            <p:nvPr/>
          </p:nvSpPr>
          <p:spPr>
            <a:xfrm>
              <a:off x="504825" y="3054350"/>
              <a:ext cx="1514475" cy="10096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285750" lvl="0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b="1" kern="1200" dirty="0">
                  <a:solidFill>
                    <a:schemeClr val="tx1"/>
                  </a:solidFill>
                </a:rPr>
                <a:t>avoimen yliopiston tai amk-opintoja riittävästi</a:t>
              </a:r>
            </a:p>
            <a:p>
              <a:pPr marL="285750" lvl="0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b="1" dirty="0">
                  <a:solidFill>
                    <a:schemeClr val="tx1"/>
                  </a:solidFill>
                </a:rPr>
                <a:t>ei pääsykokeita</a:t>
              </a:r>
              <a:endParaRPr lang="fi-FI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Ryhmä 27">
            <a:extLst>
              <a:ext uri="{FF2B5EF4-FFF2-40B4-BE49-F238E27FC236}">
                <a16:creationId xmlns="" xmlns:a16="http://schemas.microsoft.com/office/drawing/2014/main" id="{DAF7FFEE-84CB-4DFD-BB9B-311CED0F641E}"/>
              </a:ext>
            </a:extLst>
          </p:cNvPr>
          <p:cNvGrpSpPr/>
          <p:nvPr/>
        </p:nvGrpSpPr>
        <p:grpSpPr>
          <a:xfrm>
            <a:off x="5820554" y="1531937"/>
            <a:ext cx="3289642" cy="1410368"/>
            <a:chOff x="0" y="3054350"/>
            <a:chExt cx="2524124" cy="1015424"/>
          </a:xfrm>
        </p:grpSpPr>
        <p:sp>
          <p:nvSpPr>
            <p:cNvPr id="29" name="Nuoli: Nuolenkärki 28">
              <a:extLst>
                <a:ext uri="{FF2B5EF4-FFF2-40B4-BE49-F238E27FC236}">
                  <a16:creationId xmlns="" xmlns:a16="http://schemas.microsoft.com/office/drawing/2014/main" id="{467B0917-6555-4BEA-A1C5-A17F85DBCDFF}"/>
                </a:ext>
              </a:extLst>
            </p:cNvPr>
            <p:cNvSpPr/>
            <p:nvPr/>
          </p:nvSpPr>
          <p:spPr>
            <a:xfrm>
              <a:off x="0" y="3054350"/>
              <a:ext cx="2524124" cy="1009649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Nuoli: Nuolenkärki 4">
              <a:extLst>
                <a:ext uri="{FF2B5EF4-FFF2-40B4-BE49-F238E27FC236}">
                  <a16:creationId xmlns="" xmlns:a16="http://schemas.microsoft.com/office/drawing/2014/main" id="{E31E229F-B6F8-4C6E-9ECD-2784E3552593}"/>
                </a:ext>
              </a:extLst>
            </p:cNvPr>
            <p:cNvSpPr txBox="1"/>
            <p:nvPr/>
          </p:nvSpPr>
          <p:spPr>
            <a:xfrm>
              <a:off x="620443" y="3060125"/>
              <a:ext cx="1813364" cy="10096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171450" lvl="0" indent="-1714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fi-FI" sz="1200" b="1" kern="1200" dirty="0">
                  <a:solidFill>
                    <a:schemeClr val="tx1"/>
                  </a:solidFill>
                </a:rPr>
                <a:t>välivuoden viettäjille</a:t>
              </a:r>
            </a:p>
            <a:p>
              <a:pPr marL="171450" lvl="0" indent="-1714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fi-FI" sz="1200" b="1" kern="1200" dirty="0">
                  <a:solidFill>
                    <a:schemeClr val="tx1"/>
                  </a:solidFill>
                </a:rPr>
                <a:t>täydennysopiskelijoille</a:t>
              </a:r>
            </a:p>
            <a:p>
              <a:pPr marL="171450" indent="-1714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uranvaihtajille</a:t>
              </a:r>
            </a:p>
            <a:p>
              <a:pPr marL="171450" indent="-1714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 toisen asteen opiskelijoille</a:t>
              </a:r>
              <a:endParaRPr lang="fi-FI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="" xmlns:a16="http://schemas.microsoft.com/office/drawing/2014/main" id="{A23498CB-AA77-4483-A9DD-B98C3D3E9FBE}"/>
              </a:ext>
            </a:extLst>
          </p:cNvPr>
          <p:cNvGrpSpPr/>
          <p:nvPr/>
        </p:nvGrpSpPr>
        <p:grpSpPr>
          <a:xfrm>
            <a:off x="85475" y="2919662"/>
            <a:ext cx="9064828" cy="3215003"/>
            <a:chOff x="85475" y="2919662"/>
            <a:chExt cx="9064828" cy="3215003"/>
          </a:xfrm>
        </p:grpSpPr>
        <p:grpSp>
          <p:nvGrpSpPr>
            <p:cNvPr id="13" name="Ryhmä 12">
              <a:extLst>
                <a:ext uri="{FF2B5EF4-FFF2-40B4-BE49-F238E27FC236}">
                  <a16:creationId xmlns="" xmlns:a16="http://schemas.microsoft.com/office/drawing/2014/main" id="{7411E8AE-2729-437A-A10B-7F1034602BD6}"/>
                </a:ext>
              </a:extLst>
            </p:cNvPr>
            <p:cNvGrpSpPr/>
            <p:nvPr/>
          </p:nvGrpSpPr>
          <p:grpSpPr>
            <a:xfrm>
              <a:off x="85475" y="2919662"/>
              <a:ext cx="2605284" cy="1601281"/>
              <a:chOff x="0" y="2911123"/>
              <a:chExt cx="2524124" cy="1152876"/>
            </a:xfrm>
          </p:grpSpPr>
          <p:sp>
            <p:nvSpPr>
              <p:cNvPr id="14" name="Nuoli: Nuolenkärki 13">
                <a:extLst>
                  <a:ext uri="{FF2B5EF4-FFF2-40B4-BE49-F238E27FC236}">
                    <a16:creationId xmlns="" xmlns:a16="http://schemas.microsoft.com/office/drawing/2014/main" id="{D48C7E7D-0BD3-44F9-B802-D580B8B8E021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Nuoli: Nuolenkärki 4">
                <a:extLst>
                  <a:ext uri="{FF2B5EF4-FFF2-40B4-BE49-F238E27FC236}">
                    <a16:creationId xmlns="" xmlns:a16="http://schemas.microsoft.com/office/drawing/2014/main" id="{37083C42-DD50-4FC4-A4C3-3891B6FF5AAB}"/>
                  </a:ext>
                </a:extLst>
              </p:cNvPr>
              <p:cNvSpPr txBox="1"/>
              <p:nvPr/>
            </p:nvSpPr>
            <p:spPr>
              <a:xfrm>
                <a:off x="700416" y="2911123"/>
                <a:ext cx="1514475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800" kern="1200" dirty="0"/>
                  <a:t> </a:t>
                </a:r>
              </a:p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800" kern="1200" dirty="0"/>
                  <a:t>siirtohaku</a:t>
                </a:r>
              </a:p>
            </p:txBody>
          </p:sp>
        </p:grpSp>
        <p:grpSp>
          <p:nvGrpSpPr>
            <p:cNvPr id="16" name="Ryhmä 15">
              <a:extLst>
                <a:ext uri="{FF2B5EF4-FFF2-40B4-BE49-F238E27FC236}">
                  <a16:creationId xmlns="" xmlns:a16="http://schemas.microsoft.com/office/drawing/2014/main" id="{D6BCFB6A-10C7-455F-89AA-4D2D1944A5FC}"/>
                </a:ext>
              </a:extLst>
            </p:cNvPr>
            <p:cNvGrpSpPr/>
            <p:nvPr/>
          </p:nvGrpSpPr>
          <p:grpSpPr>
            <a:xfrm>
              <a:off x="157665" y="4719880"/>
              <a:ext cx="2605284" cy="1402347"/>
              <a:chOff x="0" y="3054350"/>
              <a:chExt cx="2524124" cy="1009649"/>
            </a:xfrm>
          </p:grpSpPr>
          <p:sp>
            <p:nvSpPr>
              <p:cNvPr id="17" name="Nuoli: Nuolenkärki 16">
                <a:extLst>
                  <a:ext uri="{FF2B5EF4-FFF2-40B4-BE49-F238E27FC236}">
                    <a16:creationId xmlns="" xmlns:a16="http://schemas.microsoft.com/office/drawing/2014/main" id="{80A4FA25-687D-47A5-8A1A-A15176DA3A64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Nuoli: Nuolenkärki 4">
                <a:extLst>
                  <a:ext uri="{FF2B5EF4-FFF2-40B4-BE49-F238E27FC236}">
                    <a16:creationId xmlns="" xmlns:a16="http://schemas.microsoft.com/office/drawing/2014/main" id="{E351AFFB-E69B-4ACA-BA83-5A0E4C0C24AC}"/>
                  </a:ext>
                </a:extLst>
              </p:cNvPr>
              <p:cNvSpPr txBox="1"/>
              <p:nvPr/>
            </p:nvSpPr>
            <p:spPr>
              <a:xfrm>
                <a:off x="504825" y="3054350"/>
                <a:ext cx="1514475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800" kern="1200" dirty="0"/>
                  <a:t>muita polkuja</a:t>
                </a:r>
              </a:p>
            </p:txBody>
          </p:sp>
        </p:grpSp>
        <p:grpSp>
          <p:nvGrpSpPr>
            <p:cNvPr id="22" name="Ryhmä 21">
              <a:extLst>
                <a:ext uri="{FF2B5EF4-FFF2-40B4-BE49-F238E27FC236}">
                  <a16:creationId xmlns="" xmlns:a16="http://schemas.microsoft.com/office/drawing/2014/main" id="{94D5B69D-DB83-40D5-8E02-86ADD2D5D64A}"/>
                </a:ext>
              </a:extLst>
            </p:cNvPr>
            <p:cNvGrpSpPr/>
            <p:nvPr/>
          </p:nvGrpSpPr>
          <p:grpSpPr>
            <a:xfrm>
              <a:off x="2066686" y="3120096"/>
              <a:ext cx="4342138" cy="1402347"/>
              <a:chOff x="0" y="3054350"/>
              <a:chExt cx="2524124" cy="1009649"/>
            </a:xfrm>
          </p:grpSpPr>
          <p:sp>
            <p:nvSpPr>
              <p:cNvPr id="23" name="Nuoli: Nuolenkärki 22">
                <a:extLst>
                  <a:ext uri="{FF2B5EF4-FFF2-40B4-BE49-F238E27FC236}">
                    <a16:creationId xmlns="" xmlns:a16="http://schemas.microsoft.com/office/drawing/2014/main" id="{31C1835A-B654-4624-A646-17E3CEA185C3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Nuoli: Nuolenkärki 4">
                <a:extLst>
                  <a:ext uri="{FF2B5EF4-FFF2-40B4-BE49-F238E27FC236}">
                    <a16:creationId xmlns="" xmlns:a16="http://schemas.microsoft.com/office/drawing/2014/main" id="{FC70AECD-9639-4549-BC2B-38C1FD74AD1E}"/>
                  </a:ext>
                </a:extLst>
              </p:cNvPr>
              <p:cNvSpPr txBox="1"/>
              <p:nvPr/>
            </p:nvSpPr>
            <p:spPr>
              <a:xfrm>
                <a:off x="504824" y="3054350"/>
                <a:ext cx="1677333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i-FI" b="1" kern="1200" dirty="0">
                    <a:solidFill>
                      <a:schemeClr val="tx1"/>
                    </a:solidFill>
                  </a:rPr>
                  <a:t>opiskeluoikeuden vaihto samalle tai läheiselle alalle</a:t>
                </a:r>
              </a:p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i-FI" b="1" kern="1200" dirty="0">
                    <a:solidFill>
                      <a:schemeClr val="tx1"/>
                    </a:solidFill>
                  </a:rPr>
                  <a:t>pääaineen tai yliopiston vaihta</a:t>
                </a:r>
                <a:r>
                  <a:rPr lang="fi-FI" b="1" dirty="0">
                    <a:solidFill>
                      <a:schemeClr val="tx1"/>
                    </a:solidFill>
                  </a:rPr>
                  <a:t>jille</a:t>
                </a:r>
                <a:endParaRPr lang="fi-FI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Ryhmä 24">
              <a:extLst>
                <a:ext uri="{FF2B5EF4-FFF2-40B4-BE49-F238E27FC236}">
                  <a16:creationId xmlns="" xmlns:a16="http://schemas.microsoft.com/office/drawing/2014/main" id="{93B14956-6FEE-4CC4-B0AC-62476891B825}"/>
                </a:ext>
              </a:extLst>
            </p:cNvPr>
            <p:cNvGrpSpPr/>
            <p:nvPr/>
          </p:nvGrpSpPr>
          <p:grpSpPr>
            <a:xfrm>
              <a:off x="2146897" y="4724300"/>
              <a:ext cx="4342138" cy="1402347"/>
              <a:chOff x="0" y="3054350"/>
              <a:chExt cx="2524124" cy="1009649"/>
            </a:xfrm>
          </p:grpSpPr>
          <p:sp>
            <p:nvSpPr>
              <p:cNvPr id="26" name="Nuoli: Nuolenkärki 25">
                <a:extLst>
                  <a:ext uri="{FF2B5EF4-FFF2-40B4-BE49-F238E27FC236}">
                    <a16:creationId xmlns="" xmlns:a16="http://schemas.microsoft.com/office/drawing/2014/main" id="{E3FD8B5D-0182-4BE5-B30F-5AD7DBEDAC16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Nuoli: Nuolenkärki 4">
                <a:extLst>
                  <a:ext uri="{FF2B5EF4-FFF2-40B4-BE49-F238E27FC236}">
                    <a16:creationId xmlns="" xmlns:a16="http://schemas.microsoft.com/office/drawing/2014/main" id="{C6E0FBBB-84DB-41F6-8F74-8D241F4CE221}"/>
                  </a:ext>
                </a:extLst>
              </p:cNvPr>
              <p:cNvSpPr txBox="1"/>
              <p:nvPr/>
            </p:nvSpPr>
            <p:spPr>
              <a:xfrm>
                <a:off x="504825" y="3054350"/>
                <a:ext cx="1594991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valtakunnallisissa ja kansainvälisissä tiedekilpailuissa palkitut</a:t>
                </a:r>
              </a:p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i-FI" sz="1600" b="1" dirty="0">
                    <a:solidFill>
                      <a:schemeClr val="tx1"/>
                    </a:solidFill>
                  </a:rPr>
                  <a:t>ansiokkaita lukiodiplomin suorittajia voidaan palkita</a:t>
                </a:r>
                <a:endParaRPr lang="fi-FI" sz="16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Ryhmä 30">
              <a:extLst>
                <a:ext uri="{FF2B5EF4-FFF2-40B4-BE49-F238E27FC236}">
                  <a16:creationId xmlns="" xmlns:a16="http://schemas.microsoft.com/office/drawing/2014/main" id="{D2204C06-30CB-4899-888F-43F95F48FBC4}"/>
                </a:ext>
              </a:extLst>
            </p:cNvPr>
            <p:cNvGrpSpPr/>
            <p:nvPr/>
          </p:nvGrpSpPr>
          <p:grpSpPr>
            <a:xfrm>
              <a:off x="5820555" y="3120082"/>
              <a:ext cx="3289642" cy="1524664"/>
              <a:chOff x="0" y="3054350"/>
              <a:chExt cx="2524124" cy="1097716"/>
            </a:xfrm>
          </p:grpSpPr>
          <p:sp>
            <p:nvSpPr>
              <p:cNvPr id="32" name="Nuoli: Nuolenkärki 31">
                <a:extLst>
                  <a:ext uri="{FF2B5EF4-FFF2-40B4-BE49-F238E27FC236}">
                    <a16:creationId xmlns="" xmlns:a16="http://schemas.microsoft.com/office/drawing/2014/main" id="{F36E264B-761A-4566-B113-9CEA1355F47B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Nuoli: Nuolenkärki 4">
                <a:extLst>
                  <a:ext uri="{FF2B5EF4-FFF2-40B4-BE49-F238E27FC236}">
                    <a16:creationId xmlns="" xmlns:a16="http://schemas.microsoft.com/office/drawing/2014/main" id="{61F498C7-3CD6-4F0E-8028-69D7FDB67089}"/>
                  </a:ext>
                </a:extLst>
              </p:cNvPr>
              <p:cNvSpPr txBox="1"/>
              <p:nvPr/>
            </p:nvSpPr>
            <p:spPr>
              <a:xfrm>
                <a:off x="532380" y="3142417"/>
                <a:ext cx="1785897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fi-FI" sz="1400" b="1" kern="1200" dirty="0">
                    <a:solidFill>
                      <a:schemeClr val="tx1"/>
                    </a:solidFill>
                  </a:rPr>
                  <a:t>sivuaineopintojen kautta voi saada opinto-oikeuden</a:t>
                </a:r>
              </a:p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fi-FI" sz="1400" b="1" dirty="0">
                    <a:solidFill>
                      <a:schemeClr val="tx1"/>
                    </a:solidFill>
                  </a:rPr>
                  <a:t>oikeus ja haku vaihtelee yliopistoittain</a:t>
                </a:r>
                <a:endParaRPr lang="fi-FI" sz="14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Ryhmä 33">
              <a:extLst>
                <a:ext uri="{FF2B5EF4-FFF2-40B4-BE49-F238E27FC236}">
                  <a16:creationId xmlns="" xmlns:a16="http://schemas.microsoft.com/office/drawing/2014/main" id="{6265EC1E-3963-41A6-B39A-40C6923F66A3}"/>
                </a:ext>
              </a:extLst>
            </p:cNvPr>
            <p:cNvGrpSpPr/>
            <p:nvPr/>
          </p:nvGrpSpPr>
          <p:grpSpPr>
            <a:xfrm>
              <a:off x="5860661" y="4724297"/>
              <a:ext cx="3289642" cy="1410368"/>
              <a:chOff x="0" y="3054350"/>
              <a:chExt cx="2524124" cy="1015424"/>
            </a:xfrm>
          </p:grpSpPr>
          <p:sp>
            <p:nvSpPr>
              <p:cNvPr id="35" name="Nuoli: Nuolenkärki 34">
                <a:extLst>
                  <a:ext uri="{FF2B5EF4-FFF2-40B4-BE49-F238E27FC236}">
                    <a16:creationId xmlns="" xmlns:a16="http://schemas.microsoft.com/office/drawing/2014/main" id="{5BDDE666-C7E9-4E46-8C6D-95F04BBA153B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Nuoli: Nuolenkärki 4">
                <a:extLst>
                  <a:ext uri="{FF2B5EF4-FFF2-40B4-BE49-F238E27FC236}">
                    <a16:creationId xmlns="" xmlns:a16="http://schemas.microsoft.com/office/drawing/2014/main" id="{29F8B0F0-311F-4026-9E75-C8827BBC4372}"/>
                  </a:ext>
                </a:extLst>
              </p:cNvPr>
              <p:cNvSpPr txBox="1"/>
              <p:nvPr/>
            </p:nvSpPr>
            <p:spPr>
              <a:xfrm>
                <a:off x="638868" y="3060125"/>
                <a:ext cx="1707241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fi-FI" sz="1400" b="1" kern="1200" dirty="0">
                    <a:solidFill>
                      <a:schemeClr val="tx1"/>
                    </a:solidFill>
                  </a:rPr>
                  <a:t>vain harvoille mahdollista</a:t>
                </a:r>
              </a:p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fi-FI" sz="1400" b="1" dirty="0">
                    <a:solidFill>
                      <a:schemeClr val="tx1"/>
                    </a:solidFill>
                  </a:rPr>
                  <a:t>taidealoille toivotaan tulevaisuudessa                                                                                                                             </a:t>
                </a:r>
                <a:endParaRPr lang="fi-FI" sz="14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8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kstiruutu 54">
            <a:extLst>
              <a:ext uri="{FF2B5EF4-FFF2-40B4-BE49-F238E27FC236}">
                <a16:creationId xmlns="" xmlns:a16="http://schemas.microsoft.com/office/drawing/2014/main" id="{439F8151-EBB8-4640-9DF8-52C44AE86799}"/>
              </a:ext>
            </a:extLst>
          </p:cNvPr>
          <p:cNvSpPr txBox="1"/>
          <p:nvPr/>
        </p:nvSpPr>
        <p:spPr>
          <a:xfrm>
            <a:off x="6010787" y="1165769"/>
            <a:ext cx="2836880" cy="175432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säilyy todistusvalinnan rinnalla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2019 käyttöön </a:t>
            </a:r>
            <a:r>
              <a:rPr lang="fi-FI" sz="1400" b="1" u="sng" dirty="0"/>
              <a:t>digitaalinen valtakunnallinen valintakoe</a:t>
            </a:r>
            <a:r>
              <a:rPr lang="fi-FI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tavoitteena tasavertaisemmat ja tehokkaammat opiskelijavalinnat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/>
          </a:p>
        </p:txBody>
      </p:sp>
      <p:sp>
        <p:nvSpPr>
          <p:cNvPr id="57" name="Tekstiruutu 56">
            <a:extLst>
              <a:ext uri="{FF2B5EF4-FFF2-40B4-BE49-F238E27FC236}">
                <a16:creationId xmlns="" xmlns:a16="http://schemas.microsoft.com/office/drawing/2014/main" id="{007FF4FF-83F7-40D2-BE00-D7326F90F3E4}"/>
              </a:ext>
            </a:extLst>
          </p:cNvPr>
          <p:cNvSpPr txBox="1"/>
          <p:nvPr/>
        </p:nvSpPr>
        <p:spPr>
          <a:xfrm>
            <a:off x="6008057" y="4286681"/>
            <a:ext cx="2836880" cy="20313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voit hakea siirtoa toiseen ammattikorkeakouluun samalle tai vastaavalle alalle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suoritettuasi avoimen ammattikorkeakoulun opintoja riittävästi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vieraskielisiin ylempiin amk-tutkintoihin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="" xmlns:a16="http://schemas.microsoft.com/office/drawing/2014/main" id="{4B4F819A-2006-4A43-92B4-1540E514345C}"/>
              </a:ext>
            </a:extLst>
          </p:cNvPr>
          <p:cNvSpPr txBox="1"/>
          <p:nvPr/>
        </p:nvSpPr>
        <p:spPr>
          <a:xfrm>
            <a:off x="272717" y="4059362"/>
            <a:ext cx="2863226" cy="246221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voit suorittaa AMK-tutkintoon kuuluvia opintojaksoja, mutta et koko tutkintoa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voit suorittaa lähi-, monimuoto- ja verkko-opintoina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opintoja saat luettua hyväksesi, mikäli pääset ammatti-korkeakouluun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ilmoittaudut koulujen www-sivujen kautta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="" xmlns:a16="http://schemas.microsoft.com/office/drawing/2014/main" id="{13F3C913-FA4D-41FE-8E2B-1A9CB70AA60A}"/>
              </a:ext>
            </a:extLst>
          </p:cNvPr>
          <p:cNvSpPr txBox="1"/>
          <p:nvPr/>
        </p:nvSpPr>
        <p:spPr>
          <a:xfrm>
            <a:off x="368522" y="1245238"/>
            <a:ext cx="2716118" cy="181588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C00000"/>
                </a:solidFill>
              </a:rPr>
              <a:t>pääväylä amk-opintoihin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u="sng" dirty="0"/>
              <a:t>valtaosa paikoista varataan ensimmäistä opiskelupaikkaa hakeville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todistusvalintaa ei ole kulttuurialalla eikä tulkin koulutuksessa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Väylät amk-opintoihin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42" name="Ryhmä 41">
            <a:extLst>
              <a:ext uri="{FF2B5EF4-FFF2-40B4-BE49-F238E27FC236}">
                <a16:creationId xmlns="" xmlns:a16="http://schemas.microsoft.com/office/drawing/2014/main" id="{55A4CAEB-3194-4B93-BF69-7C26BCBD2A50}"/>
              </a:ext>
            </a:extLst>
          </p:cNvPr>
          <p:cNvGrpSpPr/>
          <p:nvPr/>
        </p:nvGrpSpPr>
        <p:grpSpPr>
          <a:xfrm>
            <a:off x="2771648" y="1628647"/>
            <a:ext cx="1759712" cy="1759712"/>
            <a:chOff x="1247648" y="231647"/>
            <a:chExt cx="1759712" cy="1759712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2" name="Osittainen ympyrä 51">
              <a:extLst>
                <a:ext uri="{FF2B5EF4-FFF2-40B4-BE49-F238E27FC236}">
                  <a16:creationId xmlns="" xmlns:a16="http://schemas.microsoft.com/office/drawing/2014/main" id="{59AFDD11-8BB3-452C-8983-7905A9C16187}"/>
                </a:ext>
              </a:extLst>
            </p:cNvPr>
            <p:cNvSpPr/>
            <p:nvPr/>
          </p:nvSpPr>
          <p:spPr>
            <a:xfrm>
              <a:off x="1247648" y="231647"/>
              <a:ext cx="1759712" cy="1759712"/>
            </a:xfrm>
            <a:prstGeom prst="pieWedg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sittainen ympyrä 4">
              <a:extLst>
                <a:ext uri="{FF2B5EF4-FFF2-40B4-BE49-F238E27FC236}">
                  <a16:creationId xmlns="" xmlns:a16="http://schemas.microsoft.com/office/drawing/2014/main" id="{A5C86C40-3B4F-4C70-85D8-247D2D5DCF2B}"/>
                </a:ext>
              </a:extLst>
            </p:cNvPr>
            <p:cNvSpPr txBox="1"/>
            <p:nvPr/>
          </p:nvSpPr>
          <p:spPr>
            <a:xfrm>
              <a:off x="1763056" y="747055"/>
              <a:ext cx="1244304" cy="124430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TODISTUS-VALINTA</a:t>
              </a:r>
            </a:p>
          </p:txBody>
        </p:sp>
      </p:grpSp>
      <p:grpSp>
        <p:nvGrpSpPr>
          <p:cNvPr id="43" name="Ryhmä 42">
            <a:extLst>
              <a:ext uri="{FF2B5EF4-FFF2-40B4-BE49-F238E27FC236}">
                <a16:creationId xmlns="" xmlns:a16="http://schemas.microsoft.com/office/drawing/2014/main" id="{010009E2-506B-418E-98E9-418E46F661D1}"/>
              </a:ext>
            </a:extLst>
          </p:cNvPr>
          <p:cNvGrpSpPr/>
          <p:nvPr/>
        </p:nvGrpSpPr>
        <p:grpSpPr>
          <a:xfrm>
            <a:off x="4612640" y="1628647"/>
            <a:ext cx="1759712" cy="1759712"/>
            <a:chOff x="3088640" y="231647"/>
            <a:chExt cx="1759712" cy="1759712"/>
          </a:xfr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0" name="Osittainen ympyrä 49">
              <a:extLst>
                <a:ext uri="{FF2B5EF4-FFF2-40B4-BE49-F238E27FC236}">
                  <a16:creationId xmlns="" xmlns:a16="http://schemas.microsoft.com/office/drawing/2014/main" id="{7C7D0F9C-EC5F-4D04-BBD3-1BCC14BF1B35}"/>
                </a:ext>
              </a:extLst>
            </p:cNvPr>
            <p:cNvSpPr/>
            <p:nvPr/>
          </p:nvSpPr>
          <p:spPr>
            <a:xfrm rot="5400000">
              <a:off x="3088640" y="231647"/>
              <a:ext cx="1759712" cy="1759712"/>
            </a:xfrm>
            <a:prstGeom prst="pieWedg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sittainen ympyrä 6">
              <a:extLst>
                <a:ext uri="{FF2B5EF4-FFF2-40B4-BE49-F238E27FC236}">
                  <a16:creationId xmlns="" xmlns:a16="http://schemas.microsoft.com/office/drawing/2014/main" id="{62C93357-AB03-417A-9A5E-CF48BE0EFB0B}"/>
                </a:ext>
              </a:extLst>
            </p:cNvPr>
            <p:cNvSpPr txBox="1"/>
            <p:nvPr/>
          </p:nvSpPr>
          <p:spPr>
            <a:xfrm>
              <a:off x="3088640" y="747055"/>
              <a:ext cx="1244304" cy="124430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VALINTA-KOKEET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="" xmlns:a16="http://schemas.microsoft.com/office/drawing/2014/main" id="{696C6BBA-60B3-4FF3-804C-B50670409101}"/>
              </a:ext>
            </a:extLst>
          </p:cNvPr>
          <p:cNvGrpSpPr/>
          <p:nvPr/>
        </p:nvGrpSpPr>
        <p:grpSpPr>
          <a:xfrm>
            <a:off x="4612640" y="3469640"/>
            <a:ext cx="1759712" cy="1759712"/>
            <a:chOff x="3088640" y="2072640"/>
            <a:chExt cx="1759712" cy="1759712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Osittainen ympyrä 47">
              <a:extLst>
                <a:ext uri="{FF2B5EF4-FFF2-40B4-BE49-F238E27FC236}">
                  <a16:creationId xmlns="" xmlns:a16="http://schemas.microsoft.com/office/drawing/2014/main" id="{9A1AD22B-FDB1-474B-A0B9-3D3B7C7DC738}"/>
                </a:ext>
              </a:extLst>
            </p:cNvPr>
            <p:cNvSpPr/>
            <p:nvPr/>
          </p:nvSpPr>
          <p:spPr>
            <a:xfrm rot="10800000">
              <a:off x="3088640" y="2072640"/>
              <a:ext cx="1759712" cy="1759712"/>
            </a:xfrm>
            <a:prstGeom prst="pieWedg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sittainen ympyrä 8">
              <a:extLst>
                <a:ext uri="{FF2B5EF4-FFF2-40B4-BE49-F238E27FC236}">
                  <a16:creationId xmlns="" xmlns:a16="http://schemas.microsoft.com/office/drawing/2014/main" id="{F2680BE2-07E3-4BC5-AEDC-8260787AD67F}"/>
                </a:ext>
              </a:extLst>
            </p:cNvPr>
            <p:cNvSpPr txBox="1"/>
            <p:nvPr/>
          </p:nvSpPr>
          <p:spPr>
            <a:xfrm rot="21600000">
              <a:off x="3088640" y="2072640"/>
              <a:ext cx="1244304" cy="124430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ERILLIS-HAKU</a:t>
              </a:r>
            </a:p>
          </p:txBody>
        </p:sp>
      </p:grpSp>
      <p:grpSp>
        <p:nvGrpSpPr>
          <p:cNvPr id="45" name="Ryhmä 44">
            <a:extLst>
              <a:ext uri="{FF2B5EF4-FFF2-40B4-BE49-F238E27FC236}">
                <a16:creationId xmlns="" xmlns:a16="http://schemas.microsoft.com/office/drawing/2014/main" id="{96938EED-B009-4E28-B972-F30421200D25}"/>
              </a:ext>
            </a:extLst>
          </p:cNvPr>
          <p:cNvGrpSpPr/>
          <p:nvPr/>
        </p:nvGrpSpPr>
        <p:grpSpPr>
          <a:xfrm>
            <a:off x="2771648" y="3469640"/>
            <a:ext cx="1759712" cy="1759712"/>
            <a:chOff x="1247648" y="2072640"/>
            <a:chExt cx="1759712" cy="1759712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Osittainen ympyrä 45">
              <a:extLst>
                <a:ext uri="{FF2B5EF4-FFF2-40B4-BE49-F238E27FC236}">
                  <a16:creationId xmlns="" xmlns:a16="http://schemas.microsoft.com/office/drawing/2014/main" id="{0DDD0CD4-63BF-40AE-9727-D35394F72FA5}"/>
                </a:ext>
              </a:extLst>
            </p:cNvPr>
            <p:cNvSpPr/>
            <p:nvPr/>
          </p:nvSpPr>
          <p:spPr>
            <a:xfrm rot="16200000">
              <a:off x="1247648" y="2072640"/>
              <a:ext cx="1759712" cy="1759712"/>
            </a:xfrm>
            <a:prstGeom prst="pieWedg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sittainen ympyrä 10">
              <a:extLst>
                <a:ext uri="{FF2B5EF4-FFF2-40B4-BE49-F238E27FC236}">
                  <a16:creationId xmlns="" xmlns:a16="http://schemas.microsoft.com/office/drawing/2014/main" id="{B2E7FDB6-3568-44B5-AEE2-98FBC661951B}"/>
                </a:ext>
              </a:extLst>
            </p:cNvPr>
            <p:cNvSpPr txBox="1"/>
            <p:nvPr/>
          </p:nvSpPr>
          <p:spPr>
            <a:xfrm rot="21600000">
              <a:off x="1763056" y="2072640"/>
              <a:ext cx="1244304" cy="124430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AVOIN AMK</a:t>
              </a:r>
            </a:p>
          </p:txBody>
        </p:sp>
      </p:grpSp>
      <p:sp>
        <p:nvSpPr>
          <p:cNvPr id="21" name="Vuokaaviosymboli: Rajoitin 20">
            <a:extLst>
              <a:ext uri="{FF2B5EF4-FFF2-40B4-BE49-F238E27FC236}">
                <a16:creationId xmlns="" xmlns:a16="http://schemas.microsoft.com/office/drawing/2014/main" id="{C09EBA62-84C0-4056-BBB9-54AC187E91D6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="" xmlns:a16="http://schemas.microsoft.com/office/drawing/2014/main" id="{34CD6E84-F658-4FE5-89BD-EE1C6E65BFB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</p:spTree>
    <p:extLst>
      <p:ext uri="{BB962C8B-B14F-4D97-AF65-F5344CB8AC3E}">
        <p14:creationId xmlns:p14="http://schemas.microsoft.com/office/powerpoint/2010/main" val="12496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780" y="55825"/>
            <a:ext cx="6208441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Todistusvalinta ylioppilailla 1/2</a:t>
            </a:r>
          </a:p>
        </p:txBody>
      </p:sp>
      <p:sp>
        <p:nvSpPr>
          <p:cNvPr id="3" name="Pyöristetty suorakulmio 10">
            <a:extLst>
              <a:ext uri="{FF2B5EF4-FFF2-40B4-BE49-F238E27FC236}">
                <a16:creationId xmlns="" xmlns:a16="http://schemas.microsoft.com/office/drawing/2014/main" id="{6467BC81-B3B8-4DF0-AE14-F2167A0E26D6}"/>
              </a:ext>
            </a:extLst>
          </p:cNvPr>
          <p:cNvSpPr/>
          <p:nvPr/>
        </p:nvSpPr>
        <p:spPr bwMode="auto">
          <a:xfrm>
            <a:off x="467545" y="1766077"/>
            <a:ext cx="8435823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="" xmlns:a16="http://schemas.microsoft.com/office/drawing/2014/main" id="{0C3E0D01-1596-4F63-BFFF-DFB793D7886A}"/>
              </a:ext>
            </a:extLst>
          </p:cNvPr>
          <p:cNvSpPr/>
          <p:nvPr/>
        </p:nvSpPr>
        <p:spPr bwMode="auto">
          <a:xfrm>
            <a:off x="2873174" y="1889983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="" xmlns:a16="http://schemas.microsoft.com/office/drawing/2014/main" id="{E337043C-741B-43F4-90C2-813B19C95995}"/>
              </a:ext>
            </a:extLst>
          </p:cNvPr>
          <p:cNvSpPr/>
          <p:nvPr/>
        </p:nvSpPr>
        <p:spPr bwMode="auto">
          <a:xfrm>
            <a:off x="4932039" y="1876003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="" xmlns:a16="http://schemas.microsoft.com/office/drawing/2014/main" id="{9891ADF3-FC8A-4814-9034-21E317DAA91C}"/>
              </a:ext>
            </a:extLst>
          </p:cNvPr>
          <p:cNvSpPr/>
          <p:nvPr/>
        </p:nvSpPr>
        <p:spPr bwMode="auto">
          <a:xfrm>
            <a:off x="5940151" y="1876003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="" xmlns:a16="http://schemas.microsoft.com/office/drawing/2014/main" id="{FE5BAFB6-AC53-4611-B06D-D8ABA465582D}"/>
              </a:ext>
            </a:extLst>
          </p:cNvPr>
          <p:cNvSpPr/>
          <p:nvPr/>
        </p:nvSpPr>
        <p:spPr bwMode="auto">
          <a:xfrm>
            <a:off x="7956375" y="1876003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="" xmlns:a16="http://schemas.microsoft.com/office/drawing/2014/main" id="{8EC897B5-6A52-4FA1-9FC3-654E2DF77C2C}"/>
              </a:ext>
            </a:extLst>
          </p:cNvPr>
          <p:cNvSpPr/>
          <p:nvPr/>
        </p:nvSpPr>
        <p:spPr bwMode="auto">
          <a:xfrm>
            <a:off x="6948263" y="1876003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4BFF9DF9-3CDF-477C-83B9-4ED5685758DB}"/>
              </a:ext>
            </a:extLst>
          </p:cNvPr>
          <p:cNvSpPr txBox="1"/>
          <p:nvPr/>
        </p:nvSpPr>
        <p:spPr>
          <a:xfrm>
            <a:off x="3073518" y="1990402"/>
            <a:ext cx="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="" xmlns:a16="http://schemas.microsoft.com/office/drawing/2014/main" id="{BD579C62-B8B9-47FE-96D2-826A8064DEFA}"/>
              </a:ext>
            </a:extLst>
          </p:cNvPr>
          <p:cNvSpPr txBox="1"/>
          <p:nvPr/>
        </p:nvSpPr>
        <p:spPr>
          <a:xfrm>
            <a:off x="5148063" y="19480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="" xmlns:a16="http://schemas.microsoft.com/office/drawing/2014/main" id="{08042FA4-9D31-41BF-B24F-404171C71E48}"/>
              </a:ext>
            </a:extLst>
          </p:cNvPr>
          <p:cNvSpPr txBox="1"/>
          <p:nvPr/>
        </p:nvSpPr>
        <p:spPr>
          <a:xfrm>
            <a:off x="8172399" y="195715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="" xmlns:a16="http://schemas.microsoft.com/office/drawing/2014/main" id="{FC9AC8FF-CB00-4BF1-83C7-129AF3D0066E}"/>
              </a:ext>
            </a:extLst>
          </p:cNvPr>
          <p:cNvSpPr txBox="1"/>
          <p:nvPr/>
        </p:nvSpPr>
        <p:spPr>
          <a:xfrm>
            <a:off x="7164287" y="19480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="" xmlns:a16="http://schemas.microsoft.com/office/drawing/2014/main" id="{B16F5D9A-6844-4EC7-AE78-C89CC629EC82}"/>
              </a:ext>
            </a:extLst>
          </p:cNvPr>
          <p:cNvSpPr txBox="1"/>
          <p:nvPr/>
        </p:nvSpPr>
        <p:spPr>
          <a:xfrm>
            <a:off x="6156175" y="19480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="" xmlns:a16="http://schemas.microsoft.com/office/drawing/2014/main" id="{68559833-4C22-4EAB-94FF-2BD43D47DE91}"/>
              </a:ext>
            </a:extLst>
          </p:cNvPr>
          <p:cNvSpPr txBox="1"/>
          <p:nvPr/>
        </p:nvSpPr>
        <p:spPr>
          <a:xfrm>
            <a:off x="530592" y="1990402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="" xmlns:a16="http://schemas.microsoft.com/office/drawing/2014/main" id="{7A43A977-366D-49E8-8883-80060D4F51F3}"/>
              </a:ext>
            </a:extLst>
          </p:cNvPr>
          <p:cNvSpPr/>
          <p:nvPr/>
        </p:nvSpPr>
        <p:spPr bwMode="auto">
          <a:xfrm>
            <a:off x="3915905" y="1889984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="" xmlns:a16="http://schemas.microsoft.com/office/drawing/2014/main" id="{0E006709-F8CD-48B6-A193-CE85523B2DAB}"/>
              </a:ext>
            </a:extLst>
          </p:cNvPr>
          <p:cNvSpPr txBox="1"/>
          <p:nvPr/>
        </p:nvSpPr>
        <p:spPr>
          <a:xfrm>
            <a:off x="4116249" y="1990403"/>
            <a:ext cx="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="" xmlns:a16="http://schemas.microsoft.com/office/drawing/2014/main" id="{57DC7AE6-0784-4431-AEE1-16014608BD59}"/>
              </a:ext>
            </a:extLst>
          </p:cNvPr>
          <p:cNvSpPr/>
          <p:nvPr/>
        </p:nvSpPr>
        <p:spPr bwMode="auto">
          <a:xfrm>
            <a:off x="2881196" y="2619895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8" name="Ellipsi 17">
            <a:extLst>
              <a:ext uri="{FF2B5EF4-FFF2-40B4-BE49-F238E27FC236}">
                <a16:creationId xmlns="" xmlns:a16="http://schemas.microsoft.com/office/drawing/2014/main" id="{9365DAD4-93DE-4FB2-A49F-AB35A3055377}"/>
              </a:ext>
            </a:extLst>
          </p:cNvPr>
          <p:cNvSpPr/>
          <p:nvPr/>
        </p:nvSpPr>
        <p:spPr bwMode="auto">
          <a:xfrm>
            <a:off x="4940061" y="2605915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="" xmlns:a16="http://schemas.microsoft.com/office/drawing/2014/main" id="{9A86C650-EE76-4171-896F-B0B1EFC47E1C}"/>
              </a:ext>
            </a:extLst>
          </p:cNvPr>
          <p:cNvSpPr/>
          <p:nvPr/>
        </p:nvSpPr>
        <p:spPr bwMode="auto">
          <a:xfrm>
            <a:off x="5948173" y="2605915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0" name="Ellipsi 19">
            <a:extLst>
              <a:ext uri="{FF2B5EF4-FFF2-40B4-BE49-F238E27FC236}">
                <a16:creationId xmlns="" xmlns:a16="http://schemas.microsoft.com/office/drawing/2014/main" id="{6BB214CD-A0BE-4FDD-8B78-CE2DDB62462A}"/>
              </a:ext>
            </a:extLst>
          </p:cNvPr>
          <p:cNvSpPr/>
          <p:nvPr/>
        </p:nvSpPr>
        <p:spPr bwMode="auto">
          <a:xfrm>
            <a:off x="7964397" y="2605915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1" name="Ellipsi 20">
            <a:extLst>
              <a:ext uri="{FF2B5EF4-FFF2-40B4-BE49-F238E27FC236}">
                <a16:creationId xmlns="" xmlns:a16="http://schemas.microsoft.com/office/drawing/2014/main" id="{5BC5E115-C66C-4602-9378-C74CEB367092}"/>
              </a:ext>
            </a:extLst>
          </p:cNvPr>
          <p:cNvSpPr/>
          <p:nvPr/>
        </p:nvSpPr>
        <p:spPr bwMode="auto">
          <a:xfrm>
            <a:off x="6956285" y="2605915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="" xmlns:a16="http://schemas.microsoft.com/office/drawing/2014/main" id="{3527C4E9-2149-4690-9230-B10C618EB6D3}"/>
              </a:ext>
            </a:extLst>
          </p:cNvPr>
          <p:cNvSpPr txBox="1"/>
          <p:nvPr/>
        </p:nvSpPr>
        <p:spPr>
          <a:xfrm>
            <a:off x="3025393" y="2720314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46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="" xmlns:a16="http://schemas.microsoft.com/office/drawing/2014/main" id="{7AAB3721-E039-4689-B62F-614F30929851}"/>
              </a:ext>
            </a:extLst>
          </p:cNvPr>
          <p:cNvSpPr txBox="1"/>
          <p:nvPr/>
        </p:nvSpPr>
        <p:spPr>
          <a:xfrm>
            <a:off x="5115980" y="26779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34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="" xmlns:a16="http://schemas.microsoft.com/office/drawing/2014/main" id="{CEAE6930-E80E-4F2C-A3B3-48660C9E3E73}"/>
              </a:ext>
            </a:extLst>
          </p:cNvPr>
          <p:cNvSpPr txBox="1"/>
          <p:nvPr/>
        </p:nvSpPr>
        <p:spPr>
          <a:xfrm>
            <a:off x="8061158" y="2687062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="" xmlns:a16="http://schemas.microsoft.com/office/drawing/2014/main" id="{75CD70A9-B3E9-41A9-A701-B074808D0583}"/>
              </a:ext>
            </a:extLst>
          </p:cNvPr>
          <p:cNvSpPr txBox="1"/>
          <p:nvPr/>
        </p:nvSpPr>
        <p:spPr>
          <a:xfrm>
            <a:off x="7092099" y="26779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18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="" xmlns:a16="http://schemas.microsoft.com/office/drawing/2014/main" id="{9CE4A4E4-F697-4837-A9EF-4902B167B8D2}"/>
              </a:ext>
            </a:extLst>
          </p:cNvPr>
          <p:cNvSpPr txBox="1"/>
          <p:nvPr/>
        </p:nvSpPr>
        <p:spPr>
          <a:xfrm>
            <a:off x="6116071" y="26779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26</a:t>
            </a:r>
          </a:p>
        </p:txBody>
      </p:sp>
      <p:sp>
        <p:nvSpPr>
          <p:cNvPr id="27" name="Ellipsi 26">
            <a:extLst>
              <a:ext uri="{FF2B5EF4-FFF2-40B4-BE49-F238E27FC236}">
                <a16:creationId xmlns="" xmlns:a16="http://schemas.microsoft.com/office/drawing/2014/main" id="{133A2D51-E62B-4C54-BEF6-0941BA7B3835}"/>
              </a:ext>
            </a:extLst>
          </p:cNvPr>
          <p:cNvSpPr/>
          <p:nvPr/>
        </p:nvSpPr>
        <p:spPr bwMode="auto">
          <a:xfrm>
            <a:off x="3923927" y="2619896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="" xmlns:a16="http://schemas.microsoft.com/office/drawing/2014/main" id="{C964D907-FD2F-41C0-895C-29D62F585A46}"/>
              </a:ext>
            </a:extLst>
          </p:cNvPr>
          <p:cNvSpPr txBox="1"/>
          <p:nvPr/>
        </p:nvSpPr>
        <p:spPr>
          <a:xfrm>
            <a:off x="4092187" y="2720315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41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="" xmlns:a16="http://schemas.microsoft.com/office/drawing/2014/main" id="{A53B7D83-82AE-42EE-854F-3F342A7B47B5}"/>
              </a:ext>
            </a:extLst>
          </p:cNvPr>
          <p:cNvSpPr/>
          <p:nvPr/>
        </p:nvSpPr>
        <p:spPr bwMode="auto">
          <a:xfrm>
            <a:off x="2881197" y="3397933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="" xmlns:a16="http://schemas.microsoft.com/office/drawing/2014/main" id="{0961AD6D-271A-43E0-8AF7-085F47776091}"/>
              </a:ext>
            </a:extLst>
          </p:cNvPr>
          <p:cNvSpPr/>
          <p:nvPr/>
        </p:nvSpPr>
        <p:spPr bwMode="auto">
          <a:xfrm>
            <a:off x="4940062" y="3383953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="" xmlns:a16="http://schemas.microsoft.com/office/drawing/2014/main" id="{525B6AC9-58FC-43F2-AACB-C3558AF54011}"/>
              </a:ext>
            </a:extLst>
          </p:cNvPr>
          <p:cNvSpPr/>
          <p:nvPr/>
        </p:nvSpPr>
        <p:spPr bwMode="auto">
          <a:xfrm>
            <a:off x="5948174" y="3383953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2" name="Ellipsi 31">
            <a:extLst>
              <a:ext uri="{FF2B5EF4-FFF2-40B4-BE49-F238E27FC236}">
                <a16:creationId xmlns="" xmlns:a16="http://schemas.microsoft.com/office/drawing/2014/main" id="{BD12C8A0-52EF-4CB2-9167-3B006D9EE989}"/>
              </a:ext>
            </a:extLst>
          </p:cNvPr>
          <p:cNvSpPr/>
          <p:nvPr/>
        </p:nvSpPr>
        <p:spPr bwMode="auto">
          <a:xfrm>
            <a:off x="7964398" y="3383953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="" xmlns:a16="http://schemas.microsoft.com/office/drawing/2014/main" id="{84711F45-0F07-4CF1-A21B-43B5F4C52855}"/>
              </a:ext>
            </a:extLst>
          </p:cNvPr>
          <p:cNvSpPr/>
          <p:nvPr/>
        </p:nvSpPr>
        <p:spPr bwMode="auto">
          <a:xfrm>
            <a:off x="6956286" y="3383953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4" name="Tekstiruutu 33">
            <a:extLst>
              <a:ext uri="{FF2B5EF4-FFF2-40B4-BE49-F238E27FC236}">
                <a16:creationId xmlns="" xmlns:a16="http://schemas.microsoft.com/office/drawing/2014/main" id="{27449B83-801B-4D38-A101-0A4DAA9B6445}"/>
              </a:ext>
            </a:extLst>
          </p:cNvPr>
          <p:cNvSpPr txBox="1"/>
          <p:nvPr/>
        </p:nvSpPr>
        <p:spPr>
          <a:xfrm>
            <a:off x="3025394" y="3498352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46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="" xmlns:a16="http://schemas.microsoft.com/office/drawing/2014/main" id="{2888081F-9135-4D87-A159-449333FD0727}"/>
              </a:ext>
            </a:extLst>
          </p:cNvPr>
          <p:cNvSpPr txBox="1"/>
          <p:nvPr/>
        </p:nvSpPr>
        <p:spPr>
          <a:xfrm>
            <a:off x="5115981" y="34559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="" xmlns:a16="http://schemas.microsoft.com/office/drawing/2014/main" id="{9FD3DE3C-4B74-46D0-93DF-1AF2E9406E1B}"/>
              </a:ext>
            </a:extLst>
          </p:cNvPr>
          <p:cNvSpPr txBox="1"/>
          <p:nvPr/>
        </p:nvSpPr>
        <p:spPr>
          <a:xfrm>
            <a:off x="8061159" y="3465100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>
                <a:solidFill>
                  <a:srgbClr val="000000"/>
                </a:solidFill>
                <a:latin typeface="Arial Rounded MT Bold" panose="020F0704030504030204" pitchFamily="34" charset="0"/>
              </a:rPr>
              <a:t>19</a:t>
            </a:r>
            <a:endParaRPr lang="fi-FI" sz="2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="" xmlns:a16="http://schemas.microsoft.com/office/drawing/2014/main" id="{09967BB5-6DB2-4187-BD7E-46810F6820AA}"/>
              </a:ext>
            </a:extLst>
          </p:cNvPr>
          <p:cNvSpPr txBox="1"/>
          <p:nvPr/>
        </p:nvSpPr>
        <p:spPr>
          <a:xfrm>
            <a:off x="7092100" y="34559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="" xmlns:a16="http://schemas.microsoft.com/office/drawing/2014/main" id="{8FC4D9B8-D2BB-430A-9F42-18A41E10BDB6}"/>
              </a:ext>
            </a:extLst>
          </p:cNvPr>
          <p:cNvSpPr txBox="1"/>
          <p:nvPr/>
        </p:nvSpPr>
        <p:spPr>
          <a:xfrm>
            <a:off x="6116072" y="34559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35</a:t>
            </a:r>
          </a:p>
        </p:txBody>
      </p:sp>
      <p:sp>
        <p:nvSpPr>
          <p:cNvPr id="39" name="Ellipsi 38">
            <a:extLst>
              <a:ext uri="{FF2B5EF4-FFF2-40B4-BE49-F238E27FC236}">
                <a16:creationId xmlns="" xmlns:a16="http://schemas.microsoft.com/office/drawing/2014/main" id="{64407DF9-65B8-4EAB-999E-4B014C6E23A6}"/>
              </a:ext>
            </a:extLst>
          </p:cNvPr>
          <p:cNvSpPr/>
          <p:nvPr/>
        </p:nvSpPr>
        <p:spPr bwMode="auto">
          <a:xfrm>
            <a:off x="3923928" y="3397934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="" xmlns:a16="http://schemas.microsoft.com/office/drawing/2014/main" id="{512E1856-BD6E-44AB-BC2E-D94776C2322A}"/>
              </a:ext>
            </a:extLst>
          </p:cNvPr>
          <p:cNvSpPr txBox="1"/>
          <p:nvPr/>
        </p:nvSpPr>
        <p:spPr>
          <a:xfrm>
            <a:off x="4092188" y="3498353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43</a:t>
            </a:r>
          </a:p>
        </p:txBody>
      </p:sp>
      <p:sp>
        <p:nvSpPr>
          <p:cNvPr id="41" name="Ellipsi 40">
            <a:extLst>
              <a:ext uri="{FF2B5EF4-FFF2-40B4-BE49-F238E27FC236}">
                <a16:creationId xmlns="" xmlns:a16="http://schemas.microsoft.com/office/drawing/2014/main" id="{66F347D6-D169-4A31-9436-29A47CEF595F}"/>
              </a:ext>
            </a:extLst>
          </p:cNvPr>
          <p:cNvSpPr/>
          <p:nvPr/>
        </p:nvSpPr>
        <p:spPr bwMode="auto">
          <a:xfrm>
            <a:off x="2881197" y="4063678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Ellipsi 41">
            <a:extLst>
              <a:ext uri="{FF2B5EF4-FFF2-40B4-BE49-F238E27FC236}">
                <a16:creationId xmlns="" xmlns:a16="http://schemas.microsoft.com/office/drawing/2014/main" id="{45BCD6E8-AEDC-4905-BBC7-42C301DCAAB4}"/>
              </a:ext>
            </a:extLst>
          </p:cNvPr>
          <p:cNvSpPr/>
          <p:nvPr/>
        </p:nvSpPr>
        <p:spPr bwMode="auto">
          <a:xfrm>
            <a:off x="4940062" y="4049698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="" xmlns:a16="http://schemas.microsoft.com/office/drawing/2014/main" id="{2969AD14-54FF-4E69-B215-44C45C41959B}"/>
              </a:ext>
            </a:extLst>
          </p:cNvPr>
          <p:cNvSpPr/>
          <p:nvPr/>
        </p:nvSpPr>
        <p:spPr bwMode="auto">
          <a:xfrm>
            <a:off x="5948174" y="4049698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="" xmlns:a16="http://schemas.microsoft.com/office/drawing/2014/main" id="{6FF9E6F1-E7D0-41EF-A793-E87B7462EEAF}"/>
              </a:ext>
            </a:extLst>
          </p:cNvPr>
          <p:cNvSpPr/>
          <p:nvPr/>
        </p:nvSpPr>
        <p:spPr bwMode="auto">
          <a:xfrm>
            <a:off x="7964398" y="4049698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="" xmlns:a16="http://schemas.microsoft.com/office/drawing/2014/main" id="{9CC7D005-2FA5-40F7-BE66-B61C0A2F1B3C}"/>
              </a:ext>
            </a:extLst>
          </p:cNvPr>
          <p:cNvSpPr/>
          <p:nvPr/>
        </p:nvSpPr>
        <p:spPr bwMode="auto">
          <a:xfrm>
            <a:off x="6956286" y="4049698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6" name="Tekstiruutu 45">
            <a:extLst>
              <a:ext uri="{FF2B5EF4-FFF2-40B4-BE49-F238E27FC236}">
                <a16:creationId xmlns="" xmlns:a16="http://schemas.microsoft.com/office/drawing/2014/main" id="{E3028643-8D4F-48FD-B6F3-BEE29C482832}"/>
              </a:ext>
            </a:extLst>
          </p:cNvPr>
          <p:cNvSpPr txBox="1"/>
          <p:nvPr/>
        </p:nvSpPr>
        <p:spPr>
          <a:xfrm>
            <a:off x="3025394" y="4164097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="" xmlns:a16="http://schemas.microsoft.com/office/drawing/2014/main" id="{3D84B48A-0B3A-44EE-BB1C-E7ECB711E381}"/>
              </a:ext>
            </a:extLst>
          </p:cNvPr>
          <p:cNvSpPr txBox="1"/>
          <p:nvPr/>
        </p:nvSpPr>
        <p:spPr>
          <a:xfrm>
            <a:off x="5115981" y="412170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="" xmlns:a16="http://schemas.microsoft.com/office/drawing/2014/main" id="{E7532C55-C2B7-4473-B771-29B1357FCF97}"/>
              </a:ext>
            </a:extLst>
          </p:cNvPr>
          <p:cNvSpPr txBox="1"/>
          <p:nvPr/>
        </p:nvSpPr>
        <p:spPr>
          <a:xfrm>
            <a:off x="8061159" y="4130845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6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="" xmlns:a16="http://schemas.microsoft.com/office/drawing/2014/main" id="{96C7BD97-7CA2-477D-99E2-0FEFCEBF2C8C}"/>
              </a:ext>
            </a:extLst>
          </p:cNvPr>
          <p:cNvSpPr txBox="1"/>
          <p:nvPr/>
        </p:nvSpPr>
        <p:spPr>
          <a:xfrm>
            <a:off x="7092100" y="412170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13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="" xmlns:a16="http://schemas.microsoft.com/office/drawing/2014/main" id="{77959BAA-9C9A-4238-A835-2396F6D23647}"/>
              </a:ext>
            </a:extLst>
          </p:cNvPr>
          <p:cNvSpPr txBox="1"/>
          <p:nvPr/>
        </p:nvSpPr>
        <p:spPr>
          <a:xfrm>
            <a:off x="6116072" y="412170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19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="" xmlns:a16="http://schemas.microsoft.com/office/drawing/2014/main" id="{A221E279-2239-42AE-9F39-176529E9728C}"/>
              </a:ext>
            </a:extLst>
          </p:cNvPr>
          <p:cNvSpPr/>
          <p:nvPr/>
        </p:nvSpPr>
        <p:spPr bwMode="auto">
          <a:xfrm>
            <a:off x="3923928" y="4063679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2" name="Tekstiruutu 51">
            <a:extLst>
              <a:ext uri="{FF2B5EF4-FFF2-40B4-BE49-F238E27FC236}">
                <a16:creationId xmlns="" xmlns:a16="http://schemas.microsoft.com/office/drawing/2014/main" id="{1EF348B5-F299-4347-B9E2-209C1E37D00F}"/>
              </a:ext>
            </a:extLst>
          </p:cNvPr>
          <p:cNvSpPr txBox="1"/>
          <p:nvPr/>
        </p:nvSpPr>
        <p:spPr>
          <a:xfrm>
            <a:off x="4092188" y="4164098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35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="" xmlns:a16="http://schemas.microsoft.com/office/drawing/2014/main" id="{D8AF855E-2A83-4D8D-8284-CD4EFB309945}"/>
              </a:ext>
            </a:extLst>
          </p:cNvPr>
          <p:cNvSpPr txBox="1"/>
          <p:nvPr/>
        </p:nvSpPr>
        <p:spPr>
          <a:xfrm>
            <a:off x="239578" y="1022024"/>
            <a:ext cx="836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Ylioppilastutkinnosta </a:t>
            </a:r>
            <a:r>
              <a:rPr lang="fi-FI" b="1" u="sng" dirty="0"/>
              <a:t>huomioidaan kaikilta </a:t>
            </a:r>
            <a:r>
              <a:rPr lang="fi-FI" b="1" dirty="0"/>
              <a:t>äidinkieli, matematiikka ja vieras/toinen kotimainen kieli:</a:t>
            </a:r>
          </a:p>
        </p:txBody>
      </p:sp>
      <p:cxnSp>
        <p:nvCxnSpPr>
          <p:cNvPr id="67" name="Suora yhdysviiva 66">
            <a:extLst>
              <a:ext uri="{FF2B5EF4-FFF2-40B4-BE49-F238E27FC236}">
                <a16:creationId xmlns="" xmlns:a16="http://schemas.microsoft.com/office/drawing/2014/main" id="{BDCEC3B4-D005-45C7-9D5E-77913753684E}"/>
              </a:ext>
            </a:extLst>
          </p:cNvPr>
          <p:cNvCxnSpPr/>
          <p:nvPr/>
        </p:nvCxnSpPr>
        <p:spPr>
          <a:xfrm>
            <a:off x="593558" y="3278165"/>
            <a:ext cx="8309810" cy="139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>
            <a:extLst>
              <a:ext uri="{FF2B5EF4-FFF2-40B4-BE49-F238E27FC236}">
                <a16:creationId xmlns="" xmlns:a16="http://schemas.microsoft.com/office/drawing/2014/main" id="{164B4C87-0D27-4CDD-A5B3-6C00BB8FD917}"/>
              </a:ext>
            </a:extLst>
          </p:cNvPr>
          <p:cNvCxnSpPr/>
          <p:nvPr/>
        </p:nvCxnSpPr>
        <p:spPr>
          <a:xfrm>
            <a:off x="617622" y="4729967"/>
            <a:ext cx="8309810" cy="139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i 68">
            <a:extLst>
              <a:ext uri="{FF2B5EF4-FFF2-40B4-BE49-F238E27FC236}">
                <a16:creationId xmlns="" xmlns:a16="http://schemas.microsoft.com/office/drawing/2014/main" id="{0F3193A0-5621-4A36-8903-AAAD36B849D7}"/>
              </a:ext>
            </a:extLst>
          </p:cNvPr>
          <p:cNvSpPr/>
          <p:nvPr/>
        </p:nvSpPr>
        <p:spPr bwMode="auto">
          <a:xfrm>
            <a:off x="2873176" y="4785576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0" name="Ellipsi 69">
            <a:extLst>
              <a:ext uri="{FF2B5EF4-FFF2-40B4-BE49-F238E27FC236}">
                <a16:creationId xmlns="" xmlns:a16="http://schemas.microsoft.com/office/drawing/2014/main" id="{3EE2C7DF-263D-48CA-A3B2-5605BC8F6F0B}"/>
              </a:ext>
            </a:extLst>
          </p:cNvPr>
          <p:cNvSpPr/>
          <p:nvPr/>
        </p:nvSpPr>
        <p:spPr bwMode="auto">
          <a:xfrm>
            <a:off x="4932041" y="4771596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1" name="Ellipsi 70">
            <a:extLst>
              <a:ext uri="{FF2B5EF4-FFF2-40B4-BE49-F238E27FC236}">
                <a16:creationId xmlns="" xmlns:a16="http://schemas.microsoft.com/office/drawing/2014/main" id="{4D9B26EA-B76B-4010-8577-43F9ACC1B762}"/>
              </a:ext>
            </a:extLst>
          </p:cNvPr>
          <p:cNvSpPr/>
          <p:nvPr/>
        </p:nvSpPr>
        <p:spPr bwMode="auto">
          <a:xfrm>
            <a:off x="5940153" y="4771596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2" name="Ellipsi 71">
            <a:extLst>
              <a:ext uri="{FF2B5EF4-FFF2-40B4-BE49-F238E27FC236}">
                <a16:creationId xmlns="" xmlns:a16="http://schemas.microsoft.com/office/drawing/2014/main" id="{8E8A64B2-D9F3-495D-98A5-26E15A488F52}"/>
              </a:ext>
            </a:extLst>
          </p:cNvPr>
          <p:cNvSpPr/>
          <p:nvPr/>
        </p:nvSpPr>
        <p:spPr bwMode="auto">
          <a:xfrm>
            <a:off x="7956377" y="4771596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3" name="Ellipsi 72">
            <a:extLst>
              <a:ext uri="{FF2B5EF4-FFF2-40B4-BE49-F238E27FC236}">
                <a16:creationId xmlns="" xmlns:a16="http://schemas.microsoft.com/office/drawing/2014/main" id="{CE9989DD-48D4-498C-83F1-EB231FF9E2A9}"/>
              </a:ext>
            </a:extLst>
          </p:cNvPr>
          <p:cNvSpPr/>
          <p:nvPr/>
        </p:nvSpPr>
        <p:spPr bwMode="auto">
          <a:xfrm>
            <a:off x="6948265" y="4771596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4" name="Tekstiruutu 73">
            <a:extLst>
              <a:ext uri="{FF2B5EF4-FFF2-40B4-BE49-F238E27FC236}">
                <a16:creationId xmlns="" xmlns:a16="http://schemas.microsoft.com/office/drawing/2014/main" id="{CD8D7E59-D8A1-496B-9318-37822CEBCB72}"/>
              </a:ext>
            </a:extLst>
          </p:cNvPr>
          <p:cNvSpPr txBox="1"/>
          <p:nvPr/>
        </p:nvSpPr>
        <p:spPr>
          <a:xfrm>
            <a:off x="3017373" y="4885995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46</a:t>
            </a:r>
          </a:p>
        </p:txBody>
      </p:sp>
      <p:sp>
        <p:nvSpPr>
          <p:cNvPr id="75" name="Tekstiruutu 74">
            <a:extLst>
              <a:ext uri="{FF2B5EF4-FFF2-40B4-BE49-F238E27FC236}">
                <a16:creationId xmlns="" xmlns:a16="http://schemas.microsoft.com/office/drawing/2014/main" id="{9C89AF21-B9E8-4F7C-B0E0-5E4C293213A0}"/>
              </a:ext>
            </a:extLst>
          </p:cNvPr>
          <p:cNvSpPr txBox="1"/>
          <p:nvPr/>
        </p:nvSpPr>
        <p:spPr>
          <a:xfrm>
            <a:off x="5107960" y="48436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34</a:t>
            </a:r>
          </a:p>
        </p:txBody>
      </p:sp>
      <p:sp>
        <p:nvSpPr>
          <p:cNvPr id="76" name="Tekstiruutu 75">
            <a:extLst>
              <a:ext uri="{FF2B5EF4-FFF2-40B4-BE49-F238E27FC236}">
                <a16:creationId xmlns="" xmlns:a16="http://schemas.microsoft.com/office/drawing/2014/main" id="{198FCA63-8D5A-4D21-BD98-24FFA19ACFF1}"/>
              </a:ext>
            </a:extLst>
          </p:cNvPr>
          <p:cNvSpPr txBox="1"/>
          <p:nvPr/>
        </p:nvSpPr>
        <p:spPr>
          <a:xfrm>
            <a:off x="8053138" y="4852743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77" name="Tekstiruutu 76">
            <a:extLst>
              <a:ext uri="{FF2B5EF4-FFF2-40B4-BE49-F238E27FC236}">
                <a16:creationId xmlns="" xmlns:a16="http://schemas.microsoft.com/office/drawing/2014/main" id="{9E3AA00C-4FCD-426E-B1E5-A0C208FE1277}"/>
              </a:ext>
            </a:extLst>
          </p:cNvPr>
          <p:cNvSpPr txBox="1"/>
          <p:nvPr/>
        </p:nvSpPr>
        <p:spPr>
          <a:xfrm>
            <a:off x="7084079" y="48436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18</a:t>
            </a:r>
          </a:p>
        </p:txBody>
      </p:sp>
      <p:sp>
        <p:nvSpPr>
          <p:cNvPr id="78" name="Tekstiruutu 77">
            <a:extLst>
              <a:ext uri="{FF2B5EF4-FFF2-40B4-BE49-F238E27FC236}">
                <a16:creationId xmlns="" xmlns:a16="http://schemas.microsoft.com/office/drawing/2014/main" id="{0B30A146-CBB6-42E7-B79E-C932A57E9690}"/>
              </a:ext>
            </a:extLst>
          </p:cNvPr>
          <p:cNvSpPr txBox="1"/>
          <p:nvPr/>
        </p:nvSpPr>
        <p:spPr>
          <a:xfrm>
            <a:off x="6108051" y="48436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26</a:t>
            </a:r>
          </a:p>
        </p:txBody>
      </p:sp>
      <p:sp>
        <p:nvSpPr>
          <p:cNvPr id="79" name="Ellipsi 78">
            <a:extLst>
              <a:ext uri="{FF2B5EF4-FFF2-40B4-BE49-F238E27FC236}">
                <a16:creationId xmlns="" xmlns:a16="http://schemas.microsoft.com/office/drawing/2014/main" id="{FB06E380-6E24-49F3-BF47-D2E6DABF69ED}"/>
              </a:ext>
            </a:extLst>
          </p:cNvPr>
          <p:cNvSpPr/>
          <p:nvPr/>
        </p:nvSpPr>
        <p:spPr bwMode="auto">
          <a:xfrm>
            <a:off x="3915907" y="4785577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0" name="Tekstiruutu 79">
            <a:extLst>
              <a:ext uri="{FF2B5EF4-FFF2-40B4-BE49-F238E27FC236}">
                <a16:creationId xmlns="" xmlns:a16="http://schemas.microsoft.com/office/drawing/2014/main" id="{97BC9210-C0D7-4308-A967-D3F0F672027F}"/>
              </a:ext>
            </a:extLst>
          </p:cNvPr>
          <p:cNvSpPr txBox="1"/>
          <p:nvPr/>
        </p:nvSpPr>
        <p:spPr>
          <a:xfrm>
            <a:off x="4084167" y="4885996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41</a:t>
            </a:r>
          </a:p>
        </p:txBody>
      </p:sp>
      <p:sp>
        <p:nvSpPr>
          <p:cNvPr id="81" name="Ellipsi 80">
            <a:extLst>
              <a:ext uri="{FF2B5EF4-FFF2-40B4-BE49-F238E27FC236}">
                <a16:creationId xmlns="" xmlns:a16="http://schemas.microsoft.com/office/drawing/2014/main" id="{4C6ED4FF-94E4-41F5-BB22-095ABBC16018}"/>
              </a:ext>
            </a:extLst>
          </p:cNvPr>
          <p:cNvSpPr/>
          <p:nvPr/>
        </p:nvSpPr>
        <p:spPr bwMode="auto">
          <a:xfrm>
            <a:off x="2881198" y="5443294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2" name="Ellipsi 81">
            <a:extLst>
              <a:ext uri="{FF2B5EF4-FFF2-40B4-BE49-F238E27FC236}">
                <a16:creationId xmlns="" xmlns:a16="http://schemas.microsoft.com/office/drawing/2014/main" id="{3891CE86-6E8A-4220-9962-BF9EE654A06A}"/>
              </a:ext>
            </a:extLst>
          </p:cNvPr>
          <p:cNvSpPr/>
          <p:nvPr/>
        </p:nvSpPr>
        <p:spPr bwMode="auto">
          <a:xfrm>
            <a:off x="4940063" y="5429314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3" name="Ellipsi 82">
            <a:extLst>
              <a:ext uri="{FF2B5EF4-FFF2-40B4-BE49-F238E27FC236}">
                <a16:creationId xmlns="" xmlns:a16="http://schemas.microsoft.com/office/drawing/2014/main" id="{029DE720-E0F0-470F-ADC0-199C8D3F14A3}"/>
              </a:ext>
            </a:extLst>
          </p:cNvPr>
          <p:cNvSpPr/>
          <p:nvPr/>
        </p:nvSpPr>
        <p:spPr bwMode="auto">
          <a:xfrm>
            <a:off x="5948175" y="5429314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4" name="Ellipsi 83">
            <a:extLst>
              <a:ext uri="{FF2B5EF4-FFF2-40B4-BE49-F238E27FC236}">
                <a16:creationId xmlns="" xmlns:a16="http://schemas.microsoft.com/office/drawing/2014/main" id="{C04C802A-4AA8-4870-9ED2-226459DDB331}"/>
              </a:ext>
            </a:extLst>
          </p:cNvPr>
          <p:cNvSpPr/>
          <p:nvPr/>
        </p:nvSpPr>
        <p:spPr bwMode="auto">
          <a:xfrm>
            <a:off x="7964399" y="5429314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5" name="Ellipsi 84">
            <a:extLst>
              <a:ext uri="{FF2B5EF4-FFF2-40B4-BE49-F238E27FC236}">
                <a16:creationId xmlns="" xmlns:a16="http://schemas.microsoft.com/office/drawing/2014/main" id="{6FD98C10-2D6E-42E5-9407-7F0F344763DA}"/>
              </a:ext>
            </a:extLst>
          </p:cNvPr>
          <p:cNvSpPr/>
          <p:nvPr/>
        </p:nvSpPr>
        <p:spPr bwMode="auto">
          <a:xfrm>
            <a:off x="6956287" y="5429314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6" name="Tekstiruutu 85">
            <a:extLst>
              <a:ext uri="{FF2B5EF4-FFF2-40B4-BE49-F238E27FC236}">
                <a16:creationId xmlns="" xmlns:a16="http://schemas.microsoft.com/office/drawing/2014/main" id="{5F5BC6CC-C1F3-448E-886F-794DADEF0D8F}"/>
              </a:ext>
            </a:extLst>
          </p:cNvPr>
          <p:cNvSpPr txBox="1"/>
          <p:nvPr/>
        </p:nvSpPr>
        <p:spPr>
          <a:xfrm>
            <a:off x="3025395" y="5543713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38</a:t>
            </a:r>
          </a:p>
        </p:txBody>
      </p:sp>
      <p:sp>
        <p:nvSpPr>
          <p:cNvPr id="87" name="Tekstiruutu 86">
            <a:extLst>
              <a:ext uri="{FF2B5EF4-FFF2-40B4-BE49-F238E27FC236}">
                <a16:creationId xmlns="" xmlns:a16="http://schemas.microsoft.com/office/drawing/2014/main" id="{4316986C-2B88-4E47-9A6A-629F135D8105}"/>
              </a:ext>
            </a:extLst>
          </p:cNvPr>
          <p:cNvSpPr txBox="1"/>
          <p:nvPr/>
        </p:nvSpPr>
        <p:spPr>
          <a:xfrm>
            <a:off x="5115982" y="550132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26</a:t>
            </a:r>
          </a:p>
        </p:txBody>
      </p:sp>
      <p:sp>
        <p:nvSpPr>
          <p:cNvPr id="88" name="Tekstiruutu 87">
            <a:extLst>
              <a:ext uri="{FF2B5EF4-FFF2-40B4-BE49-F238E27FC236}">
                <a16:creationId xmlns="" xmlns:a16="http://schemas.microsoft.com/office/drawing/2014/main" id="{F3847537-D379-480E-BF90-81577F6371E2}"/>
              </a:ext>
            </a:extLst>
          </p:cNvPr>
          <p:cNvSpPr txBox="1"/>
          <p:nvPr/>
        </p:nvSpPr>
        <p:spPr>
          <a:xfrm>
            <a:off x="8061160" y="5510461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5</a:t>
            </a:r>
          </a:p>
        </p:txBody>
      </p:sp>
      <p:sp>
        <p:nvSpPr>
          <p:cNvPr id="89" name="Tekstiruutu 88">
            <a:extLst>
              <a:ext uri="{FF2B5EF4-FFF2-40B4-BE49-F238E27FC236}">
                <a16:creationId xmlns="" xmlns:a16="http://schemas.microsoft.com/office/drawing/2014/main" id="{09416D18-CF96-4F56-9D00-B3197BB6EE42}"/>
              </a:ext>
            </a:extLst>
          </p:cNvPr>
          <p:cNvSpPr txBox="1"/>
          <p:nvPr/>
        </p:nvSpPr>
        <p:spPr>
          <a:xfrm>
            <a:off x="7092101" y="550132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12</a:t>
            </a:r>
          </a:p>
        </p:txBody>
      </p:sp>
      <p:sp>
        <p:nvSpPr>
          <p:cNvPr id="90" name="Tekstiruutu 89">
            <a:extLst>
              <a:ext uri="{FF2B5EF4-FFF2-40B4-BE49-F238E27FC236}">
                <a16:creationId xmlns="" xmlns:a16="http://schemas.microsoft.com/office/drawing/2014/main" id="{567D0B17-366A-498D-A869-90B716831D79}"/>
              </a:ext>
            </a:extLst>
          </p:cNvPr>
          <p:cNvSpPr txBox="1"/>
          <p:nvPr/>
        </p:nvSpPr>
        <p:spPr>
          <a:xfrm>
            <a:off x="6116073" y="550132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18</a:t>
            </a:r>
          </a:p>
        </p:txBody>
      </p:sp>
      <p:sp>
        <p:nvSpPr>
          <p:cNvPr id="91" name="Ellipsi 90">
            <a:extLst>
              <a:ext uri="{FF2B5EF4-FFF2-40B4-BE49-F238E27FC236}">
                <a16:creationId xmlns="" xmlns:a16="http://schemas.microsoft.com/office/drawing/2014/main" id="{A2D87004-8481-4C9C-B8C5-8BB6BCD4AF45}"/>
              </a:ext>
            </a:extLst>
          </p:cNvPr>
          <p:cNvSpPr/>
          <p:nvPr/>
        </p:nvSpPr>
        <p:spPr bwMode="auto">
          <a:xfrm>
            <a:off x="3923929" y="5443295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2" name="Tekstiruutu 91">
            <a:extLst>
              <a:ext uri="{FF2B5EF4-FFF2-40B4-BE49-F238E27FC236}">
                <a16:creationId xmlns="" xmlns:a16="http://schemas.microsoft.com/office/drawing/2014/main" id="{50BD2E90-C59A-4B23-B9FF-42205DE6B1B0}"/>
              </a:ext>
            </a:extLst>
          </p:cNvPr>
          <p:cNvSpPr txBox="1"/>
          <p:nvPr/>
        </p:nvSpPr>
        <p:spPr>
          <a:xfrm>
            <a:off x="4092189" y="5543714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34</a:t>
            </a:r>
          </a:p>
        </p:txBody>
      </p:sp>
      <p:sp>
        <p:nvSpPr>
          <p:cNvPr id="93" name="Ellipsi 92">
            <a:extLst>
              <a:ext uri="{FF2B5EF4-FFF2-40B4-BE49-F238E27FC236}">
                <a16:creationId xmlns="" xmlns:a16="http://schemas.microsoft.com/office/drawing/2014/main" id="{1C5F32CC-A852-46B8-ADE0-3196481045A1}"/>
              </a:ext>
            </a:extLst>
          </p:cNvPr>
          <p:cNvSpPr/>
          <p:nvPr/>
        </p:nvSpPr>
        <p:spPr bwMode="auto">
          <a:xfrm>
            <a:off x="2881198" y="6109039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4" name="Ellipsi 93">
            <a:extLst>
              <a:ext uri="{FF2B5EF4-FFF2-40B4-BE49-F238E27FC236}">
                <a16:creationId xmlns="" xmlns:a16="http://schemas.microsoft.com/office/drawing/2014/main" id="{0226DC83-79C1-44EF-8F45-12A4021108DD}"/>
              </a:ext>
            </a:extLst>
          </p:cNvPr>
          <p:cNvSpPr/>
          <p:nvPr/>
        </p:nvSpPr>
        <p:spPr bwMode="auto">
          <a:xfrm>
            <a:off x="4940063" y="6095059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5" name="Ellipsi 94">
            <a:extLst>
              <a:ext uri="{FF2B5EF4-FFF2-40B4-BE49-F238E27FC236}">
                <a16:creationId xmlns="" xmlns:a16="http://schemas.microsoft.com/office/drawing/2014/main" id="{46D98BCE-2450-4947-9672-BF5ECD3157E0}"/>
              </a:ext>
            </a:extLst>
          </p:cNvPr>
          <p:cNvSpPr/>
          <p:nvPr/>
        </p:nvSpPr>
        <p:spPr bwMode="auto">
          <a:xfrm>
            <a:off x="5948175" y="6095059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6" name="Ellipsi 95">
            <a:extLst>
              <a:ext uri="{FF2B5EF4-FFF2-40B4-BE49-F238E27FC236}">
                <a16:creationId xmlns="" xmlns:a16="http://schemas.microsoft.com/office/drawing/2014/main" id="{078E0C42-4417-4871-9ACF-1AD5F16929E2}"/>
              </a:ext>
            </a:extLst>
          </p:cNvPr>
          <p:cNvSpPr/>
          <p:nvPr/>
        </p:nvSpPr>
        <p:spPr bwMode="auto">
          <a:xfrm>
            <a:off x="7964399" y="6095059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7" name="Ellipsi 96">
            <a:extLst>
              <a:ext uri="{FF2B5EF4-FFF2-40B4-BE49-F238E27FC236}">
                <a16:creationId xmlns="" xmlns:a16="http://schemas.microsoft.com/office/drawing/2014/main" id="{9B7EBC58-8290-4141-B613-1CB689F1298E}"/>
              </a:ext>
            </a:extLst>
          </p:cNvPr>
          <p:cNvSpPr/>
          <p:nvPr/>
        </p:nvSpPr>
        <p:spPr bwMode="auto">
          <a:xfrm>
            <a:off x="6956287" y="6095059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8" name="Tekstiruutu 97">
            <a:extLst>
              <a:ext uri="{FF2B5EF4-FFF2-40B4-BE49-F238E27FC236}">
                <a16:creationId xmlns="" xmlns:a16="http://schemas.microsoft.com/office/drawing/2014/main" id="{D2A8631F-C55E-4881-A143-C94422081DB8}"/>
              </a:ext>
            </a:extLst>
          </p:cNvPr>
          <p:cNvSpPr txBox="1"/>
          <p:nvPr/>
        </p:nvSpPr>
        <p:spPr>
          <a:xfrm>
            <a:off x="3025395" y="6209458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99" name="Tekstiruutu 98">
            <a:extLst>
              <a:ext uri="{FF2B5EF4-FFF2-40B4-BE49-F238E27FC236}">
                <a16:creationId xmlns="" xmlns:a16="http://schemas.microsoft.com/office/drawing/2014/main" id="{72603296-20A3-4938-B58C-9BEDC3583978}"/>
              </a:ext>
            </a:extLst>
          </p:cNvPr>
          <p:cNvSpPr txBox="1"/>
          <p:nvPr/>
        </p:nvSpPr>
        <p:spPr>
          <a:xfrm>
            <a:off x="5115982" y="61670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21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="" xmlns:a16="http://schemas.microsoft.com/office/drawing/2014/main" id="{AC979724-3592-474B-9778-C6211475B33C}"/>
              </a:ext>
            </a:extLst>
          </p:cNvPr>
          <p:cNvSpPr txBox="1"/>
          <p:nvPr/>
        </p:nvSpPr>
        <p:spPr>
          <a:xfrm>
            <a:off x="8061160" y="6176206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3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="" xmlns:a16="http://schemas.microsoft.com/office/drawing/2014/main" id="{60962F3E-B5E9-4D3D-9B21-58AB3B50EEB1}"/>
              </a:ext>
            </a:extLst>
          </p:cNvPr>
          <p:cNvSpPr txBox="1"/>
          <p:nvPr/>
        </p:nvSpPr>
        <p:spPr>
          <a:xfrm>
            <a:off x="7092101" y="61670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9</a:t>
            </a:r>
          </a:p>
        </p:txBody>
      </p:sp>
      <p:sp>
        <p:nvSpPr>
          <p:cNvPr id="102" name="Tekstiruutu 101">
            <a:extLst>
              <a:ext uri="{FF2B5EF4-FFF2-40B4-BE49-F238E27FC236}">
                <a16:creationId xmlns="" xmlns:a16="http://schemas.microsoft.com/office/drawing/2014/main" id="{0952EB0C-3CC6-4DE4-A1BA-D7FA7C183705}"/>
              </a:ext>
            </a:extLst>
          </p:cNvPr>
          <p:cNvSpPr txBox="1"/>
          <p:nvPr/>
        </p:nvSpPr>
        <p:spPr>
          <a:xfrm>
            <a:off x="6116073" y="61670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15</a:t>
            </a:r>
          </a:p>
        </p:txBody>
      </p:sp>
      <p:sp>
        <p:nvSpPr>
          <p:cNvPr id="103" name="Ellipsi 102">
            <a:extLst>
              <a:ext uri="{FF2B5EF4-FFF2-40B4-BE49-F238E27FC236}">
                <a16:creationId xmlns="" xmlns:a16="http://schemas.microsoft.com/office/drawing/2014/main" id="{5320C774-B897-4BBF-8634-FF9BDFD7982D}"/>
              </a:ext>
            </a:extLst>
          </p:cNvPr>
          <p:cNvSpPr/>
          <p:nvPr/>
        </p:nvSpPr>
        <p:spPr bwMode="auto">
          <a:xfrm>
            <a:off x="3923929" y="6109040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4" name="Tekstiruutu 103">
            <a:extLst>
              <a:ext uri="{FF2B5EF4-FFF2-40B4-BE49-F238E27FC236}">
                <a16:creationId xmlns="" xmlns:a16="http://schemas.microsoft.com/office/drawing/2014/main" id="{1CB60929-1BA3-4B0E-B740-1258C68721CF}"/>
              </a:ext>
            </a:extLst>
          </p:cNvPr>
          <p:cNvSpPr txBox="1"/>
          <p:nvPr/>
        </p:nvSpPr>
        <p:spPr>
          <a:xfrm>
            <a:off x="4092189" y="6209459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105" name="Tekstiruutu 104">
            <a:extLst>
              <a:ext uri="{FF2B5EF4-FFF2-40B4-BE49-F238E27FC236}">
                <a16:creationId xmlns="" xmlns:a16="http://schemas.microsoft.com/office/drawing/2014/main" id="{BF60B6E7-30A9-4E2C-A5D8-370A4CC655CF}"/>
              </a:ext>
            </a:extLst>
          </p:cNvPr>
          <p:cNvSpPr txBox="1"/>
          <p:nvPr/>
        </p:nvSpPr>
        <p:spPr>
          <a:xfrm>
            <a:off x="705853" y="2812985"/>
            <a:ext cx="19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Äidinkieli</a:t>
            </a:r>
          </a:p>
        </p:txBody>
      </p:sp>
      <p:sp>
        <p:nvSpPr>
          <p:cNvPr id="106" name="Tekstiruutu 105">
            <a:extLst>
              <a:ext uri="{FF2B5EF4-FFF2-40B4-BE49-F238E27FC236}">
                <a16:creationId xmlns="" xmlns:a16="http://schemas.microsoft.com/office/drawing/2014/main" id="{FF0132DF-B804-473D-A58A-7A2B025C03A4}"/>
              </a:ext>
            </a:extLst>
          </p:cNvPr>
          <p:cNvSpPr txBox="1"/>
          <p:nvPr/>
        </p:nvSpPr>
        <p:spPr>
          <a:xfrm>
            <a:off x="576395" y="3847676"/>
            <a:ext cx="19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Matematiikka</a:t>
            </a:r>
          </a:p>
        </p:txBody>
      </p:sp>
      <p:sp>
        <p:nvSpPr>
          <p:cNvPr id="107" name="Tekstiruutu 106">
            <a:extLst>
              <a:ext uri="{FF2B5EF4-FFF2-40B4-BE49-F238E27FC236}">
                <a16:creationId xmlns="" xmlns:a16="http://schemas.microsoft.com/office/drawing/2014/main" id="{8944E275-C5F8-48DE-B6E6-C7C7416449C6}"/>
              </a:ext>
            </a:extLst>
          </p:cNvPr>
          <p:cNvSpPr txBox="1"/>
          <p:nvPr/>
        </p:nvSpPr>
        <p:spPr>
          <a:xfrm>
            <a:off x="2125365" y="352532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Pitkä</a:t>
            </a:r>
          </a:p>
        </p:txBody>
      </p:sp>
      <p:sp>
        <p:nvSpPr>
          <p:cNvPr id="108" name="Tekstiruutu 107">
            <a:extLst>
              <a:ext uri="{FF2B5EF4-FFF2-40B4-BE49-F238E27FC236}">
                <a16:creationId xmlns="" xmlns:a16="http://schemas.microsoft.com/office/drawing/2014/main" id="{1A5A03E6-1081-4A1D-862A-A7190B2F48B1}"/>
              </a:ext>
            </a:extLst>
          </p:cNvPr>
          <p:cNvSpPr txBox="1"/>
          <p:nvPr/>
        </p:nvSpPr>
        <p:spPr>
          <a:xfrm>
            <a:off x="2119918" y="418309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Lyhyt</a:t>
            </a:r>
          </a:p>
        </p:txBody>
      </p:sp>
      <p:sp>
        <p:nvSpPr>
          <p:cNvPr id="109" name="Tekstiruutu 108">
            <a:extLst>
              <a:ext uri="{FF2B5EF4-FFF2-40B4-BE49-F238E27FC236}">
                <a16:creationId xmlns="" xmlns:a16="http://schemas.microsoft.com/office/drawing/2014/main" id="{88305BBD-91CB-41B0-8901-42C2C10D7D8C}"/>
              </a:ext>
            </a:extLst>
          </p:cNvPr>
          <p:cNvSpPr txBox="1"/>
          <p:nvPr/>
        </p:nvSpPr>
        <p:spPr>
          <a:xfrm>
            <a:off x="2147670" y="4898909"/>
            <a:ext cx="86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Pitkä</a:t>
            </a:r>
          </a:p>
        </p:txBody>
      </p:sp>
      <p:sp>
        <p:nvSpPr>
          <p:cNvPr id="110" name="Tekstiruutu 109">
            <a:extLst>
              <a:ext uri="{FF2B5EF4-FFF2-40B4-BE49-F238E27FC236}">
                <a16:creationId xmlns="" xmlns:a16="http://schemas.microsoft.com/office/drawing/2014/main" id="{4B992506-CBD7-423A-A63E-FAD849EEB881}"/>
              </a:ext>
            </a:extLst>
          </p:cNvPr>
          <p:cNvSpPr txBox="1"/>
          <p:nvPr/>
        </p:nvSpPr>
        <p:spPr>
          <a:xfrm>
            <a:off x="2147670" y="61937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Lyhyt</a:t>
            </a:r>
          </a:p>
        </p:txBody>
      </p:sp>
      <p:sp>
        <p:nvSpPr>
          <p:cNvPr id="111" name="Tekstiruutu 110">
            <a:extLst>
              <a:ext uri="{FF2B5EF4-FFF2-40B4-BE49-F238E27FC236}">
                <a16:creationId xmlns="" xmlns:a16="http://schemas.microsoft.com/office/drawing/2014/main" id="{C9C416D6-D5FC-4D4F-86B5-A51E7323686F}"/>
              </a:ext>
            </a:extLst>
          </p:cNvPr>
          <p:cNvSpPr txBox="1"/>
          <p:nvPr/>
        </p:nvSpPr>
        <p:spPr>
          <a:xfrm>
            <a:off x="1774479" y="5533245"/>
            <a:ext cx="117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Keskipitkä</a:t>
            </a:r>
          </a:p>
        </p:txBody>
      </p:sp>
      <p:sp>
        <p:nvSpPr>
          <p:cNvPr id="112" name="Tekstiruutu 111">
            <a:extLst>
              <a:ext uri="{FF2B5EF4-FFF2-40B4-BE49-F238E27FC236}">
                <a16:creationId xmlns="" xmlns:a16="http://schemas.microsoft.com/office/drawing/2014/main" id="{74177A0F-DB56-40F8-A5ED-49E6E622ED55}"/>
              </a:ext>
            </a:extLst>
          </p:cNvPr>
          <p:cNvSpPr txBox="1"/>
          <p:nvPr/>
        </p:nvSpPr>
        <p:spPr>
          <a:xfrm>
            <a:off x="26610" y="5351163"/>
            <a:ext cx="190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Vieras/toinen kotimainen kieli</a:t>
            </a:r>
          </a:p>
        </p:txBody>
      </p:sp>
      <p:sp>
        <p:nvSpPr>
          <p:cNvPr id="113" name="Vuokaaviosymboli: Rajoitin 112">
            <a:extLst>
              <a:ext uri="{FF2B5EF4-FFF2-40B4-BE49-F238E27FC236}">
                <a16:creationId xmlns="" xmlns:a16="http://schemas.microsoft.com/office/drawing/2014/main" id="{E5C8F5C1-E8A0-40A9-8F61-990BD2001052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Tekstiruutu 113">
            <a:extLst>
              <a:ext uri="{FF2B5EF4-FFF2-40B4-BE49-F238E27FC236}">
                <a16:creationId xmlns="" xmlns:a16="http://schemas.microsoft.com/office/drawing/2014/main" id="{DB252051-571F-44CB-B4A9-9BB40AC63461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</p:spTree>
    <p:extLst>
      <p:ext uri="{BB962C8B-B14F-4D97-AF65-F5344CB8AC3E}">
        <p14:creationId xmlns:p14="http://schemas.microsoft.com/office/powerpoint/2010/main" val="950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T</a:t>
            </a:r>
            <a:r>
              <a:rPr lang="fi-FI" sz="2400" dirty="0">
                <a:latin typeface="Arial Rounded MT Bold" panose="020F0704030504030204" pitchFamily="34" charset="0"/>
              </a:rPr>
              <a:t>odistusvalinta ylioppilailla 2/2</a:t>
            </a:r>
          </a:p>
        </p:txBody>
      </p:sp>
      <p:sp>
        <p:nvSpPr>
          <p:cNvPr id="3" name="Pyöristetty suorakulmio 10">
            <a:extLst>
              <a:ext uri="{FF2B5EF4-FFF2-40B4-BE49-F238E27FC236}">
                <a16:creationId xmlns="" xmlns:a16="http://schemas.microsoft.com/office/drawing/2014/main" id="{6467BC81-B3B8-4DF0-AE14-F2167A0E26D6}"/>
              </a:ext>
            </a:extLst>
          </p:cNvPr>
          <p:cNvSpPr/>
          <p:nvPr/>
        </p:nvSpPr>
        <p:spPr bwMode="auto">
          <a:xfrm>
            <a:off x="467545" y="1862329"/>
            <a:ext cx="8435823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="" xmlns:a16="http://schemas.microsoft.com/office/drawing/2014/main" id="{0C3E0D01-1596-4F63-BFFF-DFB793D7886A}"/>
              </a:ext>
            </a:extLst>
          </p:cNvPr>
          <p:cNvSpPr/>
          <p:nvPr/>
        </p:nvSpPr>
        <p:spPr bwMode="auto">
          <a:xfrm>
            <a:off x="2873174" y="1986235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="" xmlns:a16="http://schemas.microsoft.com/office/drawing/2014/main" id="{E337043C-741B-43F4-90C2-813B19C95995}"/>
              </a:ext>
            </a:extLst>
          </p:cNvPr>
          <p:cNvSpPr/>
          <p:nvPr/>
        </p:nvSpPr>
        <p:spPr bwMode="auto">
          <a:xfrm>
            <a:off x="4932039" y="1972255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="" xmlns:a16="http://schemas.microsoft.com/office/drawing/2014/main" id="{9891ADF3-FC8A-4814-9034-21E317DAA91C}"/>
              </a:ext>
            </a:extLst>
          </p:cNvPr>
          <p:cNvSpPr/>
          <p:nvPr/>
        </p:nvSpPr>
        <p:spPr bwMode="auto">
          <a:xfrm>
            <a:off x="5940151" y="1972255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="" xmlns:a16="http://schemas.microsoft.com/office/drawing/2014/main" id="{FE5BAFB6-AC53-4611-B06D-D8ABA465582D}"/>
              </a:ext>
            </a:extLst>
          </p:cNvPr>
          <p:cNvSpPr/>
          <p:nvPr/>
        </p:nvSpPr>
        <p:spPr bwMode="auto">
          <a:xfrm>
            <a:off x="7956375" y="1972255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="" xmlns:a16="http://schemas.microsoft.com/office/drawing/2014/main" id="{8EC897B5-6A52-4FA1-9FC3-654E2DF77C2C}"/>
              </a:ext>
            </a:extLst>
          </p:cNvPr>
          <p:cNvSpPr/>
          <p:nvPr/>
        </p:nvSpPr>
        <p:spPr bwMode="auto">
          <a:xfrm>
            <a:off x="6948263" y="1972255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4BFF9DF9-3CDF-477C-83B9-4ED5685758DB}"/>
              </a:ext>
            </a:extLst>
          </p:cNvPr>
          <p:cNvSpPr txBox="1"/>
          <p:nvPr/>
        </p:nvSpPr>
        <p:spPr>
          <a:xfrm>
            <a:off x="3073518" y="2086654"/>
            <a:ext cx="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="" xmlns:a16="http://schemas.microsoft.com/office/drawing/2014/main" id="{BD579C62-B8B9-47FE-96D2-826A8064DEFA}"/>
              </a:ext>
            </a:extLst>
          </p:cNvPr>
          <p:cNvSpPr txBox="1"/>
          <p:nvPr/>
        </p:nvSpPr>
        <p:spPr>
          <a:xfrm>
            <a:off x="5148063" y="204426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="" xmlns:a16="http://schemas.microsoft.com/office/drawing/2014/main" id="{08042FA4-9D31-41BF-B24F-404171C71E48}"/>
              </a:ext>
            </a:extLst>
          </p:cNvPr>
          <p:cNvSpPr txBox="1"/>
          <p:nvPr/>
        </p:nvSpPr>
        <p:spPr>
          <a:xfrm>
            <a:off x="8172399" y="20534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="" xmlns:a16="http://schemas.microsoft.com/office/drawing/2014/main" id="{FC9AC8FF-CB00-4BF1-83C7-129AF3D0066E}"/>
              </a:ext>
            </a:extLst>
          </p:cNvPr>
          <p:cNvSpPr txBox="1"/>
          <p:nvPr/>
        </p:nvSpPr>
        <p:spPr>
          <a:xfrm>
            <a:off x="7164287" y="204426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="" xmlns:a16="http://schemas.microsoft.com/office/drawing/2014/main" id="{B16F5D9A-6844-4EC7-AE78-C89CC629EC82}"/>
              </a:ext>
            </a:extLst>
          </p:cNvPr>
          <p:cNvSpPr txBox="1"/>
          <p:nvPr/>
        </p:nvSpPr>
        <p:spPr>
          <a:xfrm>
            <a:off x="6156175" y="204426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="" xmlns:a16="http://schemas.microsoft.com/office/drawing/2014/main" id="{68559833-4C22-4EAB-94FF-2BD43D47DE91}"/>
              </a:ext>
            </a:extLst>
          </p:cNvPr>
          <p:cNvSpPr txBox="1"/>
          <p:nvPr/>
        </p:nvSpPr>
        <p:spPr>
          <a:xfrm>
            <a:off x="530592" y="2086654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="" xmlns:a16="http://schemas.microsoft.com/office/drawing/2014/main" id="{7A43A977-366D-49E8-8883-80060D4F51F3}"/>
              </a:ext>
            </a:extLst>
          </p:cNvPr>
          <p:cNvSpPr/>
          <p:nvPr/>
        </p:nvSpPr>
        <p:spPr bwMode="auto">
          <a:xfrm>
            <a:off x="3915905" y="1986236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="" xmlns:a16="http://schemas.microsoft.com/office/drawing/2014/main" id="{0E006709-F8CD-48B6-A193-CE85523B2DAB}"/>
              </a:ext>
            </a:extLst>
          </p:cNvPr>
          <p:cNvSpPr txBox="1"/>
          <p:nvPr/>
        </p:nvSpPr>
        <p:spPr>
          <a:xfrm>
            <a:off x="4116249" y="2086655"/>
            <a:ext cx="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="" xmlns:a16="http://schemas.microsoft.com/office/drawing/2014/main" id="{D8AF855E-2A83-4D8D-8284-CD4EFB309945}"/>
              </a:ext>
            </a:extLst>
          </p:cNvPr>
          <p:cNvSpPr txBox="1"/>
          <p:nvPr/>
        </p:nvSpPr>
        <p:spPr>
          <a:xfrm>
            <a:off x="347409" y="1110744"/>
            <a:ext cx="836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Ylioppilastutkinnosta huomioidaan lisäksi </a:t>
            </a:r>
            <a:r>
              <a:rPr lang="fi-FI" b="1" u="sng" dirty="0">
                <a:solidFill>
                  <a:srgbClr val="C00000"/>
                </a:solidFill>
              </a:rPr>
              <a:t>kaksi</a:t>
            </a:r>
            <a:r>
              <a:rPr lang="fi-FI" b="1" dirty="0"/>
              <a:t> parasta pisteitä tuottavaa ainetta (reaaliaineet/vieras kieli)</a:t>
            </a:r>
          </a:p>
        </p:txBody>
      </p:sp>
      <p:sp>
        <p:nvSpPr>
          <p:cNvPr id="93" name="Ellipsi 92">
            <a:extLst>
              <a:ext uri="{FF2B5EF4-FFF2-40B4-BE49-F238E27FC236}">
                <a16:creationId xmlns="" xmlns:a16="http://schemas.microsoft.com/office/drawing/2014/main" id="{1C5F32CC-A852-46B8-ADE0-3196481045A1}"/>
              </a:ext>
            </a:extLst>
          </p:cNvPr>
          <p:cNvSpPr/>
          <p:nvPr/>
        </p:nvSpPr>
        <p:spPr bwMode="auto">
          <a:xfrm>
            <a:off x="2881198" y="2764265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4" name="Ellipsi 93">
            <a:extLst>
              <a:ext uri="{FF2B5EF4-FFF2-40B4-BE49-F238E27FC236}">
                <a16:creationId xmlns="" xmlns:a16="http://schemas.microsoft.com/office/drawing/2014/main" id="{0226DC83-79C1-44EF-8F45-12A4021108DD}"/>
              </a:ext>
            </a:extLst>
          </p:cNvPr>
          <p:cNvSpPr/>
          <p:nvPr/>
        </p:nvSpPr>
        <p:spPr bwMode="auto">
          <a:xfrm>
            <a:off x="4940063" y="2750285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5" name="Ellipsi 94">
            <a:extLst>
              <a:ext uri="{FF2B5EF4-FFF2-40B4-BE49-F238E27FC236}">
                <a16:creationId xmlns="" xmlns:a16="http://schemas.microsoft.com/office/drawing/2014/main" id="{46D98BCE-2450-4947-9672-BF5ECD3157E0}"/>
              </a:ext>
            </a:extLst>
          </p:cNvPr>
          <p:cNvSpPr/>
          <p:nvPr/>
        </p:nvSpPr>
        <p:spPr bwMode="auto">
          <a:xfrm>
            <a:off x="5948175" y="2750285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6" name="Ellipsi 95">
            <a:extLst>
              <a:ext uri="{FF2B5EF4-FFF2-40B4-BE49-F238E27FC236}">
                <a16:creationId xmlns="" xmlns:a16="http://schemas.microsoft.com/office/drawing/2014/main" id="{078E0C42-4417-4871-9ACF-1AD5F16929E2}"/>
              </a:ext>
            </a:extLst>
          </p:cNvPr>
          <p:cNvSpPr/>
          <p:nvPr/>
        </p:nvSpPr>
        <p:spPr bwMode="auto">
          <a:xfrm>
            <a:off x="7964399" y="2750285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7" name="Ellipsi 96">
            <a:extLst>
              <a:ext uri="{FF2B5EF4-FFF2-40B4-BE49-F238E27FC236}">
                <a16:creationId xmlns="" xmlns:a16="http://schemas.microsoft.com/office/drawing/2014/main" id="{9B7EBC58-8290-4141-B613-1CB689F1298E}"/>
              </a:ext>
            </a:extLst>
          </p:cNvPr>
          <p:cNvSpPr/>
          <p:nvPr/>
        </p:nvSpPr>
        <p:spPr bwMode="auto">
          <a:xfrm>
            <a:off x="6956287" y="2750285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8" name="Tekstiruutu 97">
            <a:extLst>
              <a:ext uri="{FF2B5EF4-FFF2-40B4-BE49-F238E27FC236}">
                <a16:creationId xmlns="" xmlns:a16="http://schemas.microsoft.com/office/drawing/2014/main" id="{D2A8631F-C55E-4881-A143-C94422081DB8}"/>
              </a:ext>
            </a:extLst>
          </p:cNvPr>
          <p:cNvSpPr txBox="1"/>
          <p:nvPr/>
        </p:nvSpPr>
        <p:spPr>
          <a:xfrm>
            <a:off x="3025395" y="2864684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99" name="Tekstiruutu 98">
            <a:extLst>
              <a:ext uri="{FF2B5EF4-FFF2-40B4-BE49-F238E27FC236}">
                <a16:creationId xmlns="" xmlns:a16="http://schemas.microsoft.com/office/drawing/2014/main" id="{72603296-20A3-4938-B58C-9BEDC3583978}"/>
              </a:ext>
            </a:extLst>
          </p:cNvPr>
          <p:cNvSpPr txBox="1"/>
          <p:nvPr/>
        </p:nvSpPr>
        <p:spPr>
          <a:xfrm>
            <a:off x="5115982" y="28222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21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="" xmlns:a16="http://schemas.microsoft.com/office/drawing/2014/main" id="{AC979724-3592-474B-9778-C6211475B33C}"/>
              </a:ext>
            </a:extLst>
          </p:cNvPr>
          <p:cNvSpPr txBox="1"/>
          <p:nvPr/>
        </p:nvSpPr>
        <p:spPr>
          <a:xfrm>
            <a:off x="8061160" y="2831432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3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="" xmlns:a16="http://schemas.microsoft.com/office/drawing/2014/main" id="{60962F3E-B5E9-4D3D-9B21-58AB3B50EEB1}"/>
              </a:ext>
            </a:extLst>
          </p:cNvPr>
          <p:cNvSpPr txBox="1"/>
          <p:nvPr/>
        </p:nvSpPr>
        <p:spPr>
          <a:xfrm>
            <a:off x="7092101" y="28222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9</a:t>
            </a:r>
          </a:p>
        </p:txBody>
      </p:sp>
      <p:sp>
        <p:nvSpPr>
          <p:cNvPr id="102" name="Tekstiruutu 101">
            <a:extLst>
              <a:ext uri="{FF2B5EF4-FFF2-40B4-BE49-F238E27FC236}">
                <a16:creationId xmlns="" xmlns:a16="http://schemas.microsoft.com/office/drawing/2014/main" id="{0952EB0C-3CC6-4DE4-A1BA-D7FA7C183705}"/>
              </a:ext>
            </a:extLst>
          </p:cNvPr>
          <p:cNvSpPr txBox="1"/>
          <p:nvPr/>
        </p:nvSpPr>
        <p:spPr>
          <a:xfrm>
            <a:off x="6116073" y="28222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15</a:t>
            </a:r>
          </a:p>
        </p:txBody>
      </p:sp>
      <p:sp>
        <p:nvSpPr>
          <p:cNvPr id="103" name="Ellipsi 102">
            <a:extLst>
              <a:ext uri="{FF2B5EF4-FFF2-40B4-BE49-F238E27FC236}">
                <a16:creationId xmlns="" xmlns:a16="http://schemas.microsoft.com/office/drawing/2014/main" id="{5320C774-B897-4BBF-8634-FF9BDFD7982D}"/>
              </a:ext>
            </a:extLst>
          </p:cNvPr>
          <p:cNvSpPr/>
          <p:nvPr/>
        </p:nvSpPr>
        <p:spPr bwMode="auto">
          <a:xfrm>
            <a:off x="3923929" y="2764266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4" name="Tekstiruutu 103">
            <a:extLst>
              <a:ext uri="{FF2B5EF4-FFF2-40B4-BE49-F238E27FC236}">
                <a16:creationId xmlns="" xmlns:a16="http://schemas.microsoft.com/office/drawing/2014/main" id="{1CB60929-1BA3-4B0E-B740-1258C68721CF}"/>
              </a:ext>
            </a:extLst>
          </p:cNvPr>
          <p:cNvSpPr txBox="1"/>
          <p:nvPr/>
        </p:nvSpPr>
        <p:spPr>
          <a:xfrm>
            <a:off x="4092189" y="2864685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113" name="Tekstiruutu 112">
            <a:extLst>
              <a:ext uri="{FF2B5EF4-FFF2-40B4-BE49-F238E27FC236}">
                <a16:creationId xmlns="" xmlns:a16="http://schemas.microsoft.com/office/drawing/2014/main" id="{BFDB5062-F341-4CB2-997E-33093ABF6D61}"/>
              </a:ext>
            </a:extLst>
          </p:cNvPr>
          <p:cNvSpPr txBox="1"/>
          <p:nvPr/>
        </p:nvSpPr>
        <p:spPr>
          <a:xfrm>
            <a:off x="980480" y="2912744"/>
            <a:ext cx="171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Reaalikoe tai vieras kieli (pitkä/lyhyt)</a:t>
            </a:r>
          </a:p>
        </p:txBody>
      </p:sp>
      <p:sp>
        <p:nvSpPr>
          <p:cNvPr id="114" name="Tekstiruutu 113">
            <a:extLst>
              <a:ext uri="{FF2B5EF4-FFF2-40B4-BE49-F238E27FC236}">
                <a16:creationId xmlns="" xmlns:a16="http://schemas.microsoft.com/office/drawing/2014/main" id="{D504856D-6F07-4E2A-A1E1-AE790111E858}"/>
              </a:ext>
            </a:extLst>
          </p:cNvPr>
          <p:cNvSpPr txBox="1"/>
          <p:nvPr/>
        </p:nvSpPr>
        <p:spPr>
          <a:xfrm>
            <a:off x="469866" y="4253997"/>
            <a:ext cx="533661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Ylioppilaan enimmäispistemäärä voi olla 198 pistettä</a:t>
            </a:r>
          </a:p>
        </p:txBody>
      </p:sp>
      <p:sp>
        <p:nvSpPr>
          <p:cNvPr id="115" name="Tekstiruutu 114">
            <a:extLst>
              <a:ext uri="{FF2B5EF4-FFF2-40B4-BE49-F238E27FC236}">
                <a16:creationId xmlns="" xmlns:a16="http://schemas.microsoft.com/office/drawing/2014/main" id="{6FB125B7-C7A9-4262-8CD9-6C93AF2088B4}"/>
              </a:ext>
            </a:extLst>
          </p:cNvPr>
          <p:cNvSpPr txBox="1"/>
          <p:nvPr/>
        </p:nvSpPr>
        <p:spPr>
          <a:xfrm>
            <a:off x="1324324" y="5094831"/>
            <a:ext cx="7583316" cy="1639788"/>
          </a:xfrm>
          <a:prstGeom prst="cloudCallout">
            <a:avLst>
              <a:gd name="adj1" fmla="val -55260"/>
              <a:gd name="adj2" fmla="val -29806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Matematiikan arvosanasta saa aina pisteitä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Kaikki reaalikokeet ovat samanarvoisia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Menestys useassa kielessä voi tuoda lisäpisteitä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Kannattaa kirjoittaa vähintään viisi ainetta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="" xmlns:a16="http://schemas.microsoft.com/office/drawing/2014/main" id="{3EB01B80-EBAF-47B5-A52E-1FF9F7215194}"/>
              </a:ext>
            </a:extLst>
          </p:cNvPr>
          <p:cNvSpPr/>
          <p:nvPr/>
        </p:nvSpPr>
        <p:spPr bwMode="auto">
          <a:xfrm>
            <a:off x="2881199" y="3470114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6" name="Ellipsi 35">
            <a:extLst>
              <a:ext uri="{FF2B5EF4-FFF2-40B4-BE49-F238E27FC236}">
                <a16:creationId xmlns="" xmlns:a16="http://schemas.microsoft.com/office/drawing/2014/main" id="{C8ECD0A6-60B2-464A-9D5F-02EA0082B680}"/>
              </a:ext>
            </a:extLst>
          </p:cNvPr>
          <p:cNvSpPr/>
          <p:nvPr/>
        </p:nvSpPr>
        <p:spPr bwMode="auto">
          <a:xfrm>
            <a:off x="4940064" y="3456134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="" xmlns:a16="http://schemas.microsoft.com/office/drawing/2014/main" id="{8984B1CE-B462-4EC7-AFA1-F9E232BFEA3B}"/>
              </a:ext>
            </a:extLst>
          </p:cNvPr>
          <p:cNvSpPr/>
          <p:nvPr/>
        </p:nvSpPr>
        <p:spPr bwMode="auto">
          <a:xfrm>
            <a:off x="5948176" y="3456134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8" name="Ellipsi 37">
            <a:extLst>
              <a:ext uri="{FF2B5EF4-FFF2-40B4-BE49-F238E27FC236}">
                <a16:creationId xmlns="" xmlns:a16="http://schemas.microsoft.com/office/drawing/2014/main" id="{0D5AE0CB-EE90-4719-BBDD-67BBA32E5532}"/>
              </a:ext>
            </a:extLst>
          </p:cNvPr>
          <p:cNvSpPr/>
          <p:nvPr/>
        </p:nvSpPr>
        <p:spPr bwMode="auto">
          <a:xfrm>
            <a:off x="7964400" y="3456134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9" name="Ellipsi 38">
            <a:extLst>
              <a:ext uri="{FF2B5EF4-FFF2-40B4-BE49-F238E27FC236}">
                <a16:creationId xmlns="" xmlns:a16="http://schemas.microsoft.com/office/drawing/2014/main" id="{E78393E8-F3EB-4853-843F-93BAED9A8EA4}"/>
              </a:ext>
            </a:extLst>
          </p:cNvPr>
          <p:cNvSpPr/>
          <p:nvPr/>
        </p:nvSpPr>
        <p:spPr bwMode="auto">
          <a:xfrm>
            <a:off x="6956288" y="3456134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="" xmlns:a16="http://schemas.microsoft.com/office/drawing/2014/main" id="{F44E44F9-00C6-4B3A-8848-3573BC278A4D}"/>
              </a:ext>
            </a:extLst>
          </p:cNvPr>
          <p:cNvSpPr txBox="1"/>
          <p:nvPr/>
        </p:nvSpPr>
        <p:spPr>
          <a:xfrm>
            <a:off x="3025396" y="3570533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="" xmlns:a16="http://schemas.microsoft.com/office/drawing/2014/main" id="{E7863924-D50E-45EE-A833-B36E525BC1DC}"/>
              </a:ext>
            </a:extLst>
          </p:cNvPr>
          <p:cNvSpPr txBox="1"/>
          <p:nvPr/>
        </p:nvSpPr>
        <p:spPr>
          <a:xfrm>
            <a:off x="5115983" y="352814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21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="" xmlns:a16="http://schemas.microsoft.com/office/drawing/2014/main" id="{BE664A9A-3E26-4F44-8CAB-BC3758998E71}"/>
              </a:ext>
            </a:extLst>
          </p:cNvPr>
          <p:cNvSpPr txBox="1"/>
          <p:nvPr/>
        </p:nvSpPr>
        <p:spPr>
          <a:xfrm>
            <a:off x="8061161" y="3537281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3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="" xmlns:a16="http://schemas.microsoft.com/office/drawing/2014/main" id="{AFA910D1-C8AD-4D7A-BFAC-EB008ACB3D94}"/>
              </a:ext>
            </a:extLst>
          </p:cNvPr>
          <p:cNvSpPr txBox="1"/>
          <p:nvPr/>
        </p:nvSpPr>
        <p:spPr>
          <a:xfrm>
            <a:off x="7092102" y="352814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9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="" xmlns:a16="http://schemas.microsoft.com/office/drawing/2014/main" id="{63F7AC77-62BA-4FBD-A32E-89B7FFA82B3F}"/>
              </a:ext>
            </a:extLst>
          </p:cNvPr>
          <p:cNvSpPr txBox="1"/>
          <p:nvPr/>
        </p:nvSpPr>
        <p:spPr>
          <a:xfrm>
            <a:off x="6116074" y="352814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15</a:t>
            </a:r>
          </a:p>
        </p:txBody>
      </p:sp>
      <p:sp>
        <p:nvSpPr>
          <p:cNvPr id="45" name="Ellipsi 44">
            <a:extLst>
              <a:ext uri="{FF2B5EF4-FFF2-40B4-BE49-F238E27FC236}">
                <a16:creationId xmlns="" xmlns:a16="http://schemas.microsoft.com/office/drawing/2014/main" id="{F9DA0FEE-46FE-4ACE-878E-12912DD3FD73}"/>
              </a:ext>
            </a:extLst>
          </p:cNvPr>
          <p:cNvSpPr/>
          <p:nvPr/>
        </p:nvSpPr>
        <p:spPr bwMode="auto">
          <a:xfrm>
            <a:off x="3923930" y="3470115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6" name="Tekstiruutu 45">
            <a:extLst>
              <a:ext uri="{FF2B5EF4-FFF2-40B4-BE49-F238E27FC236}">
                <a16:creationId xmlns="" xmlns:a16="http://schemas.microsoft.com/office/drawing/2014/main" id="{63798CB6-30AF-433A-98FC-C62ADE70F1A6}"/>
              </a:ext>
            </a:extLst>
          </p:cNvPr>
          <p:cNvSpPr txBox="1"/>
          <p:nvPr/>
        </p:nvSpPr>
        <p:spPr>
          <a:xfrm>
            <a:off x="4092190" y="3570534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78EE573C-F021-4BCF-A5C7-E93A8B5570CB}"/>
              </a:ext>
            </a:extLst>
          </p:cNvPr>
          <p:cNvSpPr txBox="1"/>
          <p:nvPr/>
        </p:nvSpPr>
        <p:spPr>
          <a:xfrm>
            <a:off x="7589223" y="5094831"/>
            <a:ext cx="719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48" name="Vuokaaviosymboli: Rajoitin 47">
            <a:extLst>
              <a:ext uri="{FF2B5EF4-FFF2-40B4-BE49-F238E27FC236}">
                <a16:creationId xmlns="" xmlns:a16="http://schemas.microsoft.com/office/drawing/2014/main" id="{212CD31E-1891-4471-978A-E4D6DF870390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="" xmlns:a16="http://schemas.microsoft.com/office/drawing/2014/main" id="{F1246F1B-6E91-40DB-90FC-59958DF27AD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  <p:sp>
        <p:nvSpPr>
          <p:cNvPr id="50" name="Vuokaaviosymboli: Rajoitin 49">
            <a:extLst>
              <a:ext uri="{FF2B5EF4-FFF2-40B4-BE49-F238E27FC236}">
                <a16:creationId xmlns="" xmlns:a16="http://schemas.microsoft.com/office/drawing/2014/main" id="{3F468B24-0506-4B59-8A88-991DDD76A45B}"/>
              </a:ext>
            </a:extLst>
          </p:cNvPr>
          <p:cNvSpPr/>
          <p:nvPr/>
        </p:nvSpPr>
        <p:spPr>
          <a:xfrm>
            <a:off x="78263" y="4850647"/>
            <a:ext cx="2328053" cy="936754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Huomioi amk-opintojen suunnittelussa:</a:t>
            </a:r>
          </a:p>
        </p:txBody>
      </p:sp>
    </p:spTree>
    <p:extLst>
      <p:ext uri="{BB962C8B-B14F-4D97-AF65-F5344CB8AC3E}">
        <p14:creationId xmlns:p14="http://schemas.microsoft.com/office/powerpoint/2010/main" val="11432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7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oli: Oikea 17">
            <a:extLst>
              <a:ext uri="{FF2B5EF4-FFF2-40B4-BE49-F238E27FC236}">
                <a16:creationId xmlns="" xmlns:a16="http://schemas.microsoft.com/office/drawing/2014/main" id="{39FFB7BD-6E31-4B90-9478-069B9CC253D3}"/>
              </a:ext>
            </a:extLst>
          </p:cNvPr>
          <p:cNvSpPr/>
          <p:nvPr/>
        </p:nvSpPr>
        <p:spPr>
          <a:xfrm>
            <a:off x="2935705" y="2364881"/>
            <a:ext cx="569496" cy="23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Oikea 18">
            <a:extLst>
              <a:ext uri="{FF2B5EF4-FFF2-40B4-BE49-F238E27FC236}">
                <a16:creationId xmlns="" xmlns:a16="http://schemas.microsoft.com/office/drawing/2014/main" id="{B618C81F-78E3-4BD7-8B25-02CB8997A283}"/>
              </a:ext>
            </a:extLst>
          </p:cNvPr>
          <p:cNvSpPr/>
          <p:nvPr/>
        </p:nvSpPr>
        <p:spPr>
          <a:xfrm>
            <a:off x="2935705" y="4211355"/>
            <a:ext cx="569496" cy="23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: Oikea 19">
            <a:extLst>
              <a:ext uri="{FF2B5EF4-FFF2-40B4-BE49-F238E27FC236}">
                <a16:creationId xmlns="" xmlns:a16="http://schemas.microsoft.com/office/drawing/2014/main" id="{14BA413E-DEF9-4B37-A079-78FE20088E80}"/>
              </a:ext>
            </a:extLst>
          </p:cNvPr>
          <p:cNvSpPr/>
          <p:nvPr/>
        </p:nvSpPr>
        <p:spPr>
          <a:xfrm>
            <a:off x="2935705" y="6075008"/>
            <a:ext cx="569496" cy="23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: Oikea 20">
            <a:extLst>
              <a:ext uri="{FF2B5EF4-FFF2-40B4-BE49-F238E27FC236}">
                <a16:creationId xmlns="" xmlns:a16="http://schemas.microsoft.com/office/drawing/2014/main" id="{5B853200-6482-4758-A5FA-89762F43E830}"/>
              </a:ext>
            </a:extLst>
          </p:cNvPr>
          <p:cNvSpPr/>
          <p:nvPr/>
        </p:nvSpPr>
        <p:spPr>
          <a:xfrm>
            <a:off x="2955757" y="5142475"/>
            <a:ext cx="569496" cy="23148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Nuoli: Oikea 21">
            <a:extLst>
              <a:ext uri="{FF2B5EF4-FFF2-40B4-BE49-F238E27FC236}">
                <a16:creationId xmlns="" xmlns:a16="http://schemas.microsoft.com/office/drawing/2014/main" id="{2B1BDEC7-F8F9-4E9D-B6C0-30C051472A7C}"/>
              </a:ext>
            </a:extLst>
          </p:cNvPr>
          <p:cNvSpPr/>
          <p:nvPr/>
        </p:nvSpPr>
        <p:spPr>
          <a:xfrm>
            <a:off x="2955757" y="3349773"/>
            <a:ext cx="569496" cy="23148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Nuoli: Oikea 22">
            <a:extLst>
              <a:ext uri="{FF2B5EF4-FFF2-40B4-BE49-F238E27FC236}">
                <a16:creationId xmlns="" xmlns:a16="http://schemas.microsoft.com/office/drawing/2014/main" id="{4B2BC705-F3D8-426B-9BE5-6EFA6440FD64}"/>
              </a:ext>
            </a:extLst>
          </p:cNvPr>
          <p:cNvSpPr/>
          <p:nvPr/>
        </p:nvSpPr>
        <p:spPr>
          <a:xfrm>
            <a:off x="2955757" y="1377050"/>
            <a:ext cx="569496" cy="23148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232" y="56147"/>
            <a:ext cx="6264441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Väylät </a:t>
            </a:r>
            <a:r>
              <a:rPr lang="fi-FI" sz="3200" dirty="0"/>
              <a:t>yliopisto-opintoihin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="" xmlns:a16="http://schemas.microsoft.com/office/drawing/2014/main" id="{5083B72C-C41C-41B2-9F34-60783E7AA5B1}"/>
              </a:ext>
            </a:extLst>
          </p:cNvPr>
          <p:cNvSpPr/>
          <p:nvPr/>
        </p:nvSpPr>
        <p:spPr>
          <a:xfrm>
            <a:off x="184484" y="1163053"/>
            <a:ext cx="2911642" cy="721894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TODISTUSVALINTA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="" xmlns:a16="http://schemas.microsoft.com/office/drawing/2014/main" id="{5FD52D44-3CBD-46A7-BE88-5905F900013F}"/>
              </a:ext>
            </a:extLst>
          </p:cNvPr>
          <p:cNvSpPr/>
          <p:nvPr/>
        </p:nvSpPr>
        <p:spPr>
          <a:xfrm>
            <a:off x="184484" y="2108996"/>
            <a:ext cx="2911642" cy="72189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VALINTAKOKEET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="" xmlns:a16="http://schemas.microsoft.com/office/drawing/2014/main" id="{99D40589-D819-48B7-8D7F-CC9B0C084266}"/>
              </a:ext>
            </a:extLst>
          </p:cNvPr>
          <p:cNvSpPr/>
          <p:nvPr/>
        </p:nvSpPr>
        <p:spPr>
          <a:xfrm>
            <a:off x="184484" y="3068053"/>
            <a:ext cx="2911642" cy="721894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SOVELTUVUUSKOKEET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="" xmlns:a16="http://schemas.microsoft.com/office/drawing/2014/main" id="{73A09BD9-87A0-489B-A19E-A73F7D47504D}"/>
              </a:ext>
            </a:extLst>
          </p:cNvPr>
          <p:cNvSpPr/>
          <p:nvPr/>
        </p:nvSpPr>
        <p:spPr>
          <a:xfrm>
            <a:off x="184484" y="3981913"/>
            <a:ext cx="2911642" cy="72189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SIIRTOHAKU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="" xmlns:a16="http://schemas.microsoft.com/office/drawing/2014/main" id="{A22CBA40-EF20-43DA-9EC0-6E1A2EE86D6F}"/>
              </a:ext>
            </a:extLst>
          </p:cNvPr>
          <p:cNvSpPr/>
          <p:nvPr/>
        </p:nvSpPr>
        <p:spPr>
          <a:xfrm>
            <a:off x="184484" y="4905857"/>
            <a:ext cx="2911642" cy="721894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AVOIN VÄYLÄ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="" xmlns:a16="http://schemas.microsoft.com/office/drawing/2014/main" id="{39DEAAFC-3025-456B-845B-83B73D5E7E29}"/>
              </a:ext>
            </a:extLst>
          </p:cNvPr>
          <p:cNvSpPr/>
          <p:nvPr/>
        </p:nvSpPr>
        <p:spPr>
          <a:xfrm>
            <a:off x="184484" y="5829801"/>
            <a:ext cx="2911642" cy="72189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LUKIODIPLOMIT JA KILPAILUT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="" xmlns:a16="http://schemas.microsoft.com/office/drawing/2014/main" id="{97BB3FAA-5620-413D-949B-5651CB53E57C}"/>
              </a:ext>
            </a:extLst>
          </p:cNvPr>
          <p:cNvSpPr txBox="1"/>
          <p:nvPr/>
        </p:nvSpPr>
        <p:spPr>
          <a:xfrm>
            <a:off x="3601450" y="1163053"/>
            <a:ext cx="4539918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valtaväylä yliopisto-opintoihin (yli 50 %)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pisteitä ylioppilastutkinnosta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="" xmlns:a16="http://schemas.microsoft.com/office/drawing/2014/main" id="{6808D7D4-04AC-4FB1-851B-97B88246302E}"/>
              </a:ext>
            </a:extLst>
          </p:cNvPr>
          <p:cNvSpPr txBox="1"/>
          <p:nvPr/>
        </p:nvSpPr>
        <p:spPr>
          <a:xfrm>
            <a:off x="3601450" y="2033398"/>
            <a:ext cx="4539918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toiseksi suurin valintaväylä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valintakokeita kevennetään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yhtenäistetään samalla koulutusalalla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="" xmlns:a16="http://schemas.microsoft.com/office/drawing/2014/main" id="{96097117-1E06-4E0B-A38C-D08368405EB5}"/>
              </a:ext>
            </a:extLst>
          </p:cNvPr>
          <p:cNvSpPr txBox="1"/>
          <p:nvPr/>
        </p:nvSpPr>
        <p:spPr>
          <a:xfrm>
            <a:off x="3601450" y="3141259"/>
            <a:ext cx="4539918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käytetään muutamalla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soveltuvuuskokeisiin valitaan todistusvalinnalla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="" xmlns:a16="http://schemas.microsoft.com/office/drawing/2014/main" id="{8DDE334B-C025-4764-9B36-E79BAA917DDE}"/>
              </a:ext>
            </a:extLst>
          </p:cNvPr>
          <p:cNvSpPr txBox="1"/>
          <p:nvPr/>
        </p:nvSpPr>
        <p:spPr>
          <a:xfrm>
            <a:off x="3601450" y="3992346"/>
            <a:ext cx="4539918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yliopiston sisällä opinto-oikeutta  vaihtaville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saman alan toiseen yliopistoon vaihtaville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="" xmlns:a16="http://schemas.microsoft.com/office/drawing/2014/main" id="{DFDDE5B9-9E7B-4F4C-9CA4-298981AE02DB}"/>
              </a:ext>
            </a:extLst>
          </p:cNvPr>
          <p:cNvSpPr txBox="1"/>
          <p:nvPr/>
        </p:nvSpPr>
        <p:spPr>
          <a:xfrm>
            <a:off x="3601450" y="4863486"/>
            <a:ext cx="4539918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avoimen opintoja riittävästi suorittaneille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vapaita kaikille, maksullisia 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636BD2D4-8FEC-4B35-846A-8D6435E7B7DD}"/>
              </a:ext>
            </a:extLst>
          </p:cNvPr>
          <p:cNvSpPr txBox="1"/>
          <p:nvPr/>
        </p:nvSpPr>
        <p:spPr>
          <a:xfrm>
            <a:off x="3601450" y="5685521"/>
            <a:ext cx="4539918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liikunnan, kuvataiteen, musiikin, median, käsityön, kotitalouden, tanssin ja teatterin ansiokkaita diplomitöitä voidaan huomioida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valtakunnallisissa tiedekilpailuissa palkitut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="" xmlns:a16="http://schemas.microsoft.com/office/drawing/2014/main" id="{01215A05-2A76-43A9-8BD7-0A2A7C996397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="" xmlns:a16="http://schemas.microsoft.com/office/drawing/2014/main" id="{E94F87C1-9D68-42F2-9A5E-8C1E4AC316F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opiskelijavalinta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3092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: Pyöristetyt kulmat 15">
            <a:extLst>
              <a:ext uri="{FF2B5EF4-FFF2-40B4-BE49-F238E27FC236}">
                <a16:creationId xmlns="" xmlns:a16="http://schemas.microsoft.com/office/drawing/2014/main" id="{F9A96F80-DED4-401D-A4AE-F59E97C90950}"/>
              </a:ext>
            </a:extLst>
          </p:cNvPr>
          <p:cNvSpPr/>
          <p:nvPr/>
        </p:nvSpPr>
        <p:spPr>
          <a:xfrm>
            <a:off x="73266" y="5098822"/>
            <a:ext cx="1699388" cy="4159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="" xmlns:a16="http://schemas.microsoft.com/office/drawing/2014/main" id="{A3765408-9694-4CF4-8001-CF688D3F7B13}"/>
              </a:ext>
            </a:extLst>
          </p:cNvPr>
          <p:cNvSpPr/>
          <p:nvPr/>
        </p:nvSpPr>
        <p:spPr>
          <a:xfrm>
            <a:off x="57224" y="3393937"/>
            <a:ext cx="2045369" cy="4159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="" xmlns:a16="http://schemas.microsoft.com/office/drawing/2014/main" id="{CE20C96B-CA0A-4361-B7A4-BB51E4E2546E}"/>
              </a:ext>
            </a:extLst>
          </p:cNvPr>
          <p:cNvSpPr/>
          <p:nvPr/>
        </p:nvSpPr>
        <p:spPr>
          <a:xfrm>
            <a:off x="114449" y="1319153"/>
            <a:ext cx="1930920" cy="4159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alto 9">
            <a:extLst>
              <a:ext uri="{FF2B5EF4-FFF2-40B4-BE49-F238E27FC236}">
                <a16:creationId xmlns="" xmlns:a16="http://schemas.microsoft.com/office/drawing/2014/main" id="{212E84CD-A769-49E5-A61D-BC70DD2BEC9C}"/>
              </a:ext>
            </a:extLst>
          </p:cNvPr>
          <p:cNvSpPr/>
          <p:nvPr/>
        </p:nvSpPr>
        <p:spPr>
          <a:xfrm>
            <a:off x="5293937" y="5140801"/>
            <a:ext cx="3304587" cy="1681174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Muita sääntöjä</a:t>
            </a:r>
            <a:r>
              <a:rPr lang="fi-FI" sz="2400" dirty="0">
                <a:latin typeface="Arial Rounded MT Bold" panose="020F0704030504030204" pitchFamily="34" charset="0"/>
              </a:rPr>
              <a:t> ylioppilailla 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="" xmlns:a16="http://schemas.microsoft.com/office/drawing/2014/main" id="{D8AF855E-2A83-4D8D-8284-CD4EFB309945}"/>
              </a:ext>
            </a:extLst>
          </p:cNvPr>
          <p:cNvSpPr txBox="1"/>
          <p:nvPr/>
        </p:nvSpPr>
        <p:spPr>
          <a:xfrm>
            <a:off x="167479" y="1322286"/>
            <a:ext cx="83609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bg1"/>
                </a:solidFill>
              </a:rPr>
              <a:t>Tasasijasäännöt:</a:t>
            </a:r>
          </a:p>
          <a:p>
            <a:endParaRPr lang="fi-FI" sz="800" b="1" dirty="0"/>
          </a:p>
          <a:p>
            <a:r>
              <a:rPr lang="fi-FI" b="1" dirty="0"/>
              <a:t>Mikäli viiden aineen yhteispistemäärä on kahdella tai useammalla sama, ratkaistaan paremmuusjärjestys seuraavasti: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b="1" dirty="0"/>
              <a:t>Hakutoivejärjestys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b="1" dirty="0"/>
              <a:t>Matematiikka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b="1" dirty="0"/>
              <a:t>Vieras kieli/toinen kotimainen kieli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="" xmlns:a16="http://schemas.microsoft.com/office/drawing/2014/main" id="{01CBB151-5F8C-46A0-8F47-D9915868F194}"/>
              </a:ext>
            </a:extLst>
          </p:cNvPr>
          <p:cNvSpPr txBox="1"/>
          <p:nvPr/>
        </p:nvSpPr>
        <p:spPr>
          <a:xfrm>
            <a:off x="94266" y="3424989"/>
            <a:ext cx="5659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bg1"/>
                </a:solidFill>
              </a:rPr>
              <a:t>Vähimmäispisteet:</a:t>
            </a:r>
          </a:p>
          <a:p>
            <a:endParaRPr lang="fi-FI" sz="800" b="1" dirty="0"/>
          </a:p>
          <a:p>
            <a:r>
              <a:rPr lang="fi-FI" b="1" dirty="0"/>
              <a:t>Voidaan asettaa vähimmäispisteraja, joka tulee vähintään saada viiden aineen yhteen lasketuista pisteistä tullakseen valituksi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="" xmlns:a16="http://schemas.microsoft.com/office/drawing/2014/main" id="{0D0A4800-203C-4B74-A405-FD28D987E64B}"/>
              </a:ext>
            </a:extLst>
          </p:cNvPr>
          <p:cNvSpPr txBox="1"/>
          <p:nvPr/>
        </p:nvSpPr>
        <p:spPr>
          <a:xfrm>
            <a:off x="94266" y="5140801"/>
            <a:ext cx="4978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bg1"/>
                </a:solidFill>
              </a:rPr>
              <a:t>Kynnysehdot:</a:t>
            </a:r>
          </a:p>
          <a:p>
            <a:endParaRPr lang="fi-FI" sz="800" b="1" dirty="0"/>
          </a:p>
          <a:p>
            <a:r>
              <a:rPr lang="fi-FI" b="1" dirty="0"/>
              <a:t>Voidaan asettaa tietyn aineen ja/tai arvosanan kohdalle vaatimus, joka hakijan tulee täyttää tullakseen valituksi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="" xmlns:a16="http://schemas.microsoft.com/office/drawing/2014/main" id="{C4D4D5E3-E3FD-43CC-9907-F1E800335FB0}"/>
              </a:ext>
            </a:extLst>
          </p:cNvPr>
          <p:cNvSpPr txBox="1"/>
          <p:nvPr/>
        </p:nvSpPr>
        <p:spPr>
          <a:xfrm>
            <a:off x="5462335" y="5406189"/>
            <a:ext cx="271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bg1"/>
                </a:solidFill>
              </a:rPr>
              <a:t>Esim:</a:t>
            </a:r>
            <a:r>
              <a:rPr lang="fi-FI" b="1" dirty="0">
                <a:solidFill>
                  <a:schemeClr val="bg1"/>
                </a:solidFill>
              </a:rPr>
              <a:t> pitkästä matematiikasta oltava C tai lyhyestä E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="" xmlns:a16="http://schemas.microsoft.com/office/drawing/2014/main" id="{8E3E8D15-2D85-4C8B-95F1-C9723ED05D17}"/>
              </a:ext>
            </a:extLst>
          </p:cNvPr>
          <p:cNvSpPr txBox="1"/>
          <p:nvPr/>
        </p:nvSpPr>
        <p:spPr>
          <a:xfrm>
            <a:off x="5817312" y="3601919"/>
            <a:ext cx="271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Esim: pitkästä matematiikasta oltava C</a:t>
            </a:r>
          </a:p>
        </p:txBody>
      </p:sp>
      <p:sp>
        <p:nvSpPr>
          <p:cNvPr id="12" name="Aalto 11">
            <a:extLst>
              <a:ext uri="{FF2B5EF4-FFF2-40B4-BE49-F238E27FC236}">
                <a16:creationId xmlns="" xmlns:a16="http://schemas.microsoft.com/office/drawing/2014/main" id="{D183281E-8A79-458B-A6AD-021BEC179282}"/>
              </a:ext>
            </a:extLst>
          </p:cNvPr>
          <p:cNvSpPr/>
          <p:nvPr/>
        </p:nvSpPr>
        <p:spPr>
          <a:xfrm>
            <a:off x="5743114" y="3139458"/>
            <a:ext cx="3304587" cy="1853726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="" xmlns:a16="http://schemas.microsoft.com/office/drawing/2014/main" id="{6EC297F8-7C4C-43D2-86E1-90EA47CAC123}"/>
              </a:ext>
            </a:extLst>
          </p:cNvPr>
          <p:cNvSpPr txBox="1"/>
          <p:nvPr/>
        </p:nvSpPr>
        <p:spPr>
          <a:xfrm>
            <a:off x="5911512" y="3577398"/>
            <a:ext cx="271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u="sng" dirty="0">
                <a:solidFill>
                  <a:schemeClr val="bg1"/>
                </a:solidFill>
              </a:rPr>
              <a:t>Esim:</a:t>
            </a:r>
            <a:r>
              <a:rPr lang="fi-FI" b="1" dirty="0">
                <a:solidFill>
                  <a:schemeClr val="bg1"/>
                </a:solidFill>
              </a:rPr>
              <a:t> viiden aineen yhteispistemäärän oltava 45 pistettä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4F57ECE-EAB5-4EF8-A60E-67E96F8B87B5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="" xmlns:a16="http://schemas.microsoft.com/office/drawing/2014/main" id="{BE2E60D3-4EC3-47D9-A27B-4EF381265660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</p:spTree>
    <p:extLst>
      <p:ext uri="{BB962C8B-B14F-4D97-AF65-F5344CB8AC3E}">
        <p14:creationId xmlns:p14="http://schemas.microsoft.com/office/powerpoint/2010/main" val="10544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191" y="96939"/>
            <a:ext cx="5484116" cy="574258"/>
          </a:xfrm>
        </p:spPr>
        <p:txBody>
          <a:bodyPr>
            <a:noAutofit/>
          </a:bodyPr>
          <a:lstStyle/>
          <a:p>
            <a:r>
              <a:rPr lang="fi-FI" sz="2000" dirty="0">
                <a:latin typeface="Arial Rounded MT Bold" panose="020F0704030504030204" pitchFamily="34" charset="0"/>
              </a:rPr>
              <a:t>Todistusvalinta ammatillisen perustutkinnon perusteella</a:t>
            </a:r>
          </a:p>
        </p:txBody>
      </p:sp>
      <p:sp>
        <p:nvSpPr>
          <p:cNvPr id="3" name="Pyöristetty suorakulmio 10">
            <a:extLst>
              <a:ext uri="{FF2B5EF4-FFF2-40B4-BE49-F238E27FC236}">
                <a16:creationId xmlns="" xmlns:a16="http://schemas.microsoft.com/office/drawing/2014/main" id="{6467BC81-B3B8-4DF0-AE14-F2167A0E26D6}"/>
              </a:ext>
            </a:extLst>
          </p:cNvPr>
          <p:cNvSpPr/>
          <p:nvPr/>
        </p:nvSpPr>
        <p:spPr bwMode="auto">
          <a:xfrm>
            <a:off x="175984" y="2182638"/>
            <a:ext cx="8883610" cy="1104517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="" xmlns:a16="http://schemas.microsoft.com/office/drawing/2014/main" id="{68559833-4C22-4EAB-94FF-2BD43D47DE91}"/>
              </a:ext>
            </a:extLst>
          </p:cNvPr>
          <p:cNvSpPr txBox="1"/>
          <p:nvPr/>
        </p:nvSpPr>
        <p:spPr>
          <a:xfrm>
            <a:off x="221259" y="2381516"/>
            <a:ext cx="1746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600" u="sng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Arvosana-asteikko: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fi-FI" sz="1600" u="sng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="" xmlns:a16="http://schemas.microsoft.com/office/drawing/2014/main" id="{D8AF855E-2A83-4D8D-8284-CD4EFB309945}"/>
              </a:ext>
            </a:extLst>
          </p:cNvPr>
          <p:cNvSpPr txBox="1"/>
          <p:nvPr/>
        </p:nvSpPr>
        <p:spPr>
          <a:xfrm>
            <a:off x="114092" y="1005187"/>
            <a:ext cx="836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Kaikilta lasketaan </a:t>
            </a:r>
            <a:r>
              <a:rPr lang="fi-FI" b="1" u="sng" dirty="0"/>
              <a:t>kolmen</a:t>
            </a:r>
            <a:r>
              <a:rPr lang="fi-FI" b="1" dirty="0"/>
              <a:t> yhteisen tutkinnon osan arvosanojen ja tutkinnon painotetun keskiarvon tuottama yhteispistemäärä:</a:t>
            </a:r>
          </a:p>
        </p:txBody>
      </p:sp>
      <p:cxnSp>
        <p:nvCxnSpPr>
          <p:cNvPr id="67" name="Suora yhdysviiva 66">
            <a:extLst>
              <a:ext uri="{FF2B5EF4-FFF2-40B4-BE49-F238E27FC236}">
                <a16:creationId xmlns="" xmlns:a16="http://schemas.microsoft.com/office/drawing/2014/main" id="{BDCEC3B4-D005-45C7-9D5E-77913753684E}"/>
              </a:ext>
            </a:extLst>
          </p:cNvPr>
          <p:cNvCxnSpPr>
            <a:cxnSpLocks/>
          </p:cNvCxnSpPr>
          <p:nvPr/>
        </p:nvCxnSpPr>
        <p:spPr>
          <a:xfrm>
            <a:off x="221259" y="3953737"/>
            <a:ext cx="8726863" cy="57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>
            <a:extLst>
              <a:ext uri="{FF2B5EF4-FFF2-40B4-BE49-F238E27FC236}">
                <a16:creationId xmlns="" xmlns:a16="http://schemas.microsoft.com/office/drawing/2014/main" id="{164B4C87-0D27-4CDD-A5B3-6C00BB8FD917}"/>
              </a:ext>
            </a:extLst>
          </p:cNvPr>
          <p:cNvCxnSpPr>
            <a:cxnSpLocks/>
          </p:cNvCxnSpPr>
          <p:nvPr/>
        </p:nvCxnSpPr>
        <p:spPr>
          <a:xfrm>
            <a:off x="239578" y="4722212"/>
            <a:ext cx="8687854" cy="217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kstiruutu 104">
            <a:extLst>
              <a:ext uri="{FF2B5EF4-FFF2-40B4-BE49-F238E27FC236}">
                <a16:creationId xmlns="" xmlns:a16="http://schemas.microsoft.com/office/drawing/2014/main" id="{BF60B6E7-30A9-4E2C-A5D8-370A4CC655CF}"/>
              </a:ext>
            </a:extLst>
          </p:cNvPr>
          <p:cNvSpPr txBox="1"/>
          <p:nvPr/>
        </p:nvSpPr>
        <p:spPr>
          <a:xfrm>
            <a:off x="525082" y="3373329"/>
            <a:ext cx="219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Viestintä- ja vuorovaikutusosaaminen</a:t>
            </a:r>
          </a:p>
        </p:txBody>
      </p:sp>
      <p:sp>
        <p:nvSpPr>
          <p:cNvPr id="117" name="Tekstiruutu 116">
            <a:extLst>
              <a:ext uri="{FF2B5EF4-FFF2-40B4-BE49-F238E27FC236}">
                <a16:creationId xmlns="" xmlns:a16="http://schemas.microsoft.com/office/drawing/2014/main" id="{61B6F7CB-BAC9-472B-8C1B-04C175CB164E}"/>
              </a:ext>
            </a:extLst>
          </p:cNvPr>
          <p:cNvSpPr txBox="1"/>
          <p:nvPr/>
        </p:nvSpPr>
        <p:spPr>
          <a:xfrm>
            <a:off x="525082" y="4054546"/>
            <a:ext cx="259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Matemaattis- luonnontieteellinen osaaminen</a:t>
            </a:r>
          </a:p>
        </p:txBody>
      </p:sp>
      <p:sp>
        <p:nvSpPr>
          <p:cNvPr id="118" name="Tekstiruutu 117">
            <a:extLst>
              <a:ext uri="{FF2B5EF4-FFF2-40B4-BE49-F238E27FC236}">
                <a16:creationId xmlns="" xmlns:a16="http://schemas.microsoft.com/office/drawing/2014/main" id="{0FCD43F1-283D-47B2-9018-C4F91B36A10A}"/>
              </a:ext>
            </a:extLst>
          </p:cNvPr>
          <p:cNvSpPr txBox="1"/>
          <p:nvPr/>
        </p:nvSpPr>
        <p:spPr>
          <a:xfrm>
            <a:off x="536555" y="4798730"/>
            <a:ext cx="194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Yhteiskunta- ja työelämäosaaminen</a:t>
            </a:r>
          </a:p>
        </p:txBody>
      </p:sp>
      <p:sp>
        <p:nvSpPr>
          <p:cNvPr id="62" name="Suorakulmio: Pyöristetyt kulmat 61">
            <a:extLst>
              <a:ext uri="{FF2B5EF4-FFF2-40B4-BE49-F238E27FC236}">
                <a16:creationId xmlns="" xmlns:a16="http://schemas.microsoft.com/office/drawing/2014/main" id="{D25AD0E8-DCA2-41D7-8399-9F3A002C559A}"/>
              </a:ext>
            </a:extLst>
          </p:cNvPr>
          <p:cNvSpPr/>
          <p:nvPr/>
        </p:nvSpPr>
        <p:spPr bwMode="auto">
          <a:xfrm>
            <a:off x="3083171" y="4148746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20</a:t>
            </a:r>
          </a:p>
        </p:txBody>
      </p:sp>
      <p:sp>
        <p:nvSpPr>
          <p:cNvPr id="63" name="Suorakulmio: Pyöristetyt kulmat 62">
            <a:extLst>
              <a:ext uri="{FF2B5EF4-FFF2-40B4-BE49-F238E27FC236}">
                <a16:creationId xmlns="" xmlns:a16="http://schemas.microsoft.com/office/drawing/2014/main" id="{48AAA2F6-532E-4E35-BF6A-28FF3E89766D}"/>
              </a:ext>
            </a:extLst>
          </p:cNvPr>
          <p:cNvSpPr/>
          <p:nvPr/>
        </p:nvSpPr>
        <p:spPr bwMode="auto">
          <a:xfrm>
            <a:off x="3932085" y="4148746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15</a:t>
            </a:r>
          </a:p>
        </p:txBody>
      </p:sp>
      <p:sp>
        <p:nvSpPr>
          <p:cNvPr id="64" name="Suorakulmio: Pyöristetyt kulmat 63">
            <a:extLst>
              <a:ext uri="{FF2B5EF4-FFF2-40B4-BE49-F238E27FC236}">
                <a16:creationId xmlns="" xmlns:a16="http://schemas.microsoft.com/office/drawing/2014/main" id="{BF0A14D7-05BD-4399-8C56-EB13AC897FCA}"/>
              </a:ext>
            </a:extLst>
          </p:cNvPr>
          <p:cNvSpPr/>
          <p:nvPr/>
        </p:nvSpPr>
        <p:spPr bwMode="auto">
          <a:xfrm>
            <a:off x="4772977" y="4148746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</a:t>
            </a: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="" xmlns:a16="http://schemas.microsoft.com/office/drawing/2014/main" id="{D853D514-2ECD-4942-AF0B-0688E90FEE3D}"/>
              </a:ext>
            </a:extLst>
          </p:cNvPr>
          <p:cNvSpPr/>
          <p:nvPr/>
        </p:nvSpPr>
        <p:spPr bwMode="auto">
          <a:xfrm>
            <a:off x="5607481" y="4148746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</a:t>
            </a: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="" xmlns:a16="http://schemas.microsoft.com/office/drawing/2014/main" id="{E23E70CD-B0E8-4401-86D9-54573A0905C1}"/>
              </a:ext>
            </a:extLst>
          </p:cNvPr>
          <p:cNvSpPr/>
          <p:nvPr/>
        </p:nvSpPr>
        <p:spPr bwMode="auto">
          <a:xfrm>
            <a:off x="6453884" y="4148746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</a:t>
            </a:r>
          </a:p>
        </p:txBody>
      </p:sp>
      <p:sp>
        <p:nvSpPr>
          <p:cNvPr id="70" name="Suorakulmio: Pyöristetyt kulmat 69">
            <a:extLst>
              <a:ext uri="{FF2B5EF4-FFF2-40B4-BE49-F238E27FC236}">
                <a16:creationId xmlns="" xmlns:a16="http://schemas.microsoft.com/office/drawing/2014/main" id="{13A2A01F-55F6-447E-81DF-195F152BF155}"/>
              </a:ext>
            </a:extLst>
          </p:cNvPr>
          <p:cNvSpPr/>
          <p:nvPr/>
        </p:nvSpPr>
        <p:spPr bwMode="auto">
          <a:xfrm>
            <a:off x="7292351" y="4148746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</a:t>
            </a:r>
          </a:p>
        </p:txBody>
      </p:sp>
      <p:sp>
        <p:nvSpPr>
          <p:cNvPr id="71" name="Suorakulmio: Pyöristetyt kulmat 70">
            <a:extLst>
              <a:ext uri="{FF2B5EF4-FFF2-40B4-BE49-F238E27FC236}">
                <a16:creationId xmlns="" xmlns:a16="http://schemas.microsoft.com/office/drawing/2014/main" id="{F0AD4085-8111-47AE-A5FB-BFE53126FB24}"/>
              </a:ext>
            </a:extLst>
          </p:cNvPr>
          <p:cNvSpPr/>
          <p:nvPr/>
        </p:nvSpPr>
        <p:spPr bwMode="auto">
          <a:xfrm>
            <a:off x="8132927" y="4148746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</a:t>
            </a:r>
          </a:p>
        </p:txBody>
      </p:sp>
      <p:sp>
        <p:nvSpPr>
          <p:cNvPr id="86" name="Suorakulmio: Pyöristetyt kulmat 85">
            <a:extLst>
              <a:ext uri="{FF2B5EF4-FFF2-40B4-BE49-F238E27FC236}">
                <a16:creationId xmlns="" xmlns:a16="http://schemas.microsoft.com/office/drawing/2014/main" id="{20A2A0D7-2933-430B-9CCE-C130BE2DB9F9}"/>
              </a:ext>
            </a:extLst>
          </p:cNvPr>
          <p:cNvSpPr/>
          <p:nvPr/>
        </p:nvSpPr>
        <p:spPr bwMode="auto">
          <a:xfrm>
            <a:off x="3091193" y="2279842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</a:t>
            </a:r>
          </a:p>
        </p:txBody>
      </p:sp>
      <p:sp>
        <p:nvSpPr>
          <p:cNvPr id="87" name="Suorakulmio: Pyöristetyt kulmat 86">
            <a:extLst>
              <a:ext uri="{FF2B5EF4-FFF2-40B4-BE49-F238E27FC236}">
                <a16:creationId xmlns="" xmlns:a16="http://schemas.microsoft.com/office/drawing/2014/main" id="{93F2AA9A-FDE8-4FB3-BAB8-B702FDDB9CC3}"/>
              </a:ext>
            </a:extLst>
          </p:cNvPr>
          <p:cNvSpPr/>
          <p:nvPr/>
        </p:nvSpPr>
        <p:spPr bwMode="auto">
          <a:xfrm>
            <a:off x="3940107" y="2279842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-</a:t>
            </a:r>
          </a:p>
        </p:txBody>
      </p:sp>
      <p:sp>
        <p:nvSpPr>
          <p:cNvPr id="88" name="Suorakulmio: Pyöristetyt kulmat 87">
            <a:extLst>
              <a:ext uri="{FF2B5EF4-FFF2-40B4-BE49-F238E27FC236}">
                <a16:creationId xmlns="" xmlns:a16="http://schemas.microsoft.com/office/drawing/2014/main" id="{D90DADEB-128C-44B7-8C6A-E8CC06C39F35}"/>
              </a:ext>
            </a:extLst>
          </p:cNvPr>
          <p:cNvSpPr/>
          <p:nvPr/>
        </p:nvSpPr>
        <p:spPr bwMode="auto">
          <a:xfrm>
            <a:off x="4780999" y="2279842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</a:t>
            </a:r>
          </a:p>
        </p:txBody>
      </p:sp>
      <p:sp>
        <p:nvSpPr>
          <p:cNvPr id="89" name="Suorakulmio: Pyöristetyt kulmat 88">
            <a:extLst>
              <a:ext uri="{FF2B5EF4-FFF2-40B4-BE49-F238E27FC236}">
                <a16:creationId xmlns="" xmlns:a16="http://schemas.microsoft.com/office/drawing/2014/main" id="{828097C2-02F9-4241-B94B-4F62A1713F3B}"/>
              </a:ext>
            </a:extLst>
          </p:cNvPr>
          <p:cNvSpPr/>
          <p:nvPr/>
        </p:nvSpPr>
        <p:spPr bwMode="auto">
          <a:xfrm>
            <a:off x="5615503" y="2279842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-</a:t>
            </a:r>
          </a:p>
        </p:txBody>
      </p:sp>
      <p:sp>
        <p:nvSpPr>
          <p:cNvPr id="90" name="Suorakulmio: Pyöristetyt kulmat 89">
            <a:extLst>
              <a:ext uri="{FF2B5EF4-FFF2-40B4-BE49-F238E27FC236}">
                <a16:creationId xmlns="" xmlns:a16="http://schemas.microsoft.com/office/drawing/2014/main" id="{49FF54BA-E30F-43CC-839F-3EA66D28F400}"/>
              </a:ext>
            </a:extLst>
          </p:cNvPr>
          <p:cNvSpPr/>
          <p:nvPr/>
        </p:nvSpPr>
        <p:spPr bwMode="auto">
          <a:xfrm>
            <a:off x="6461906" y="2279842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-</a:t>
            </a:r>
          </a:p>
        </p:txBody>
      </p:sp>
      <p:sp>
        <p:nvSpPr>
          <p:cNvPr id="91" name="Suorakulmio: Pyöristetyt kulmat 90">
            <a:extLst>
              <a:ext uri="{FF2B5EF4-FFF2-40B4-BE49-F238E27FC236}">
                <a16:creationId xmlns="" xmlns:a16="http://schemas.microsoft.com/office/drawing/2014/main" id="{861E0BAA-792C-4FFF-8C7D-3D9182DDBF98}"/>
              </a:ext>
            </a:extLst>
          </p:cNvPr>
          <p:cNvSpPr/>
          <p:nvPr/>
        </p:nvSpPr>
        <p:spPr bwMode="auto">
          <a:xfrm>
            <a:off x="7300373" y="2279842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1</a:t>
            </a:r>
          </a:p>
        </p:txBody>
      </p:sp>
      <p:sp>
        <p:nvSpPr>
          <p:cNvPr id="92" name="Suorakulmio: Pyöristetyt kulmat 91">
            <a:extLst>
              <a:ext uri="{FF2B5EF4-FFF2-40B4-BE49-F238E27FC236}">
                <a16:creationId xmlns="" xmlns:a16="http://schemas.microsoft.com/office/drawing/2014/main" id="{750B105B-57D4-4B27-99AC-71DC5045C8EE}"/>
              </a:ext>
            </a:extLst>
          </p:cNvPr>
          <p:cNvSpPr/>
          <p:nvPr/>
        </p:nvSpPr>
        <p:spPr bwMode="auto">
          <a:xfrm>
            <a:off x="8107546" y="2279842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-</a:t>
            </a:r>
          </a:p>
        </p:txBody>
      </p:sp>
      <p:sp>
        <p:nvSpPr>
          <p:cNvPr id="93" name="Suorakulmio: Pyöristetyt kulmat 92">
            <a:extLst>
              <a:ext uri="{FF2B5EF4-FFF2-40B4-BE49-F238E27FC236}">
                <a16:creationId xmlns="" xmlns:a16="http://schemas.microsoft.com/office/drawing/2014/main" id="{C2B92C97-0F64-44C0-AFCB-9F855E3A8C3C}"/>
              </a:ext>
            </a:extLst>
          </p:cNvPr>
          <p:cNvSpPr/>
          <p:nvPr/>
        </p:nvSpPr>
        <p:spPr bwMode="auto">
          <a:xfrm>
            <a:off x="3083172" y="2761106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</a:t>
            </a:r>
          </a:p>
        </p:txBody>
      </p:sp>
      <p:sp>
        <p:nvSpPr>
          <p:cNvPr id="94" name="Suorakulmio: Pyöristetyt kulmat 93">
            <a:extLst>
              <a:ext uri="{FF2B5EF4-FFF2-40B4-BE49-F238E27FC236}">
                <a16:creationId xmlns="" xmlns:a16="http://schemas.microsoft.com/office/drawing/2014/main" id="{2C3A6032-E57D-4890-8B8B-BF9A88018D97}"/>
              </a:ext>
            </a:extLst>
          </p:cNvPr>
          <p:cNvSpPr/>
          <p:nvPr/>
        </p:nvSpPr>
        <p:spPr bwMode="auto">
          <a:xfrm>
            <a:off x="3932086" y="2761106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</a:t>
            </a:r>
          </a:p>
        </p:txBody>
      </p:sp>
      <p:sp>
        <p:nvSpPr>
          <p:cNvPr id="95" name="Suorakulmio: Pyöristetyt kulmat 94">
            <a:extLst>
              <a:ext uri="{FF2B5EF4-FFF2-40B4-BE49-F238E27FC236}">
                <a16:creationId xmlns="" xmlns:a16="http://schemas.microsoft.com/office/drawing/2014/main" id="{17FE9D35-58DC-49F9-B5A0-C15CA143672F}"/>
              </a:ext>
            </a:extLst>
          </p:cNvPr>
          <p:cNvSpPr/>
          <p:nvPr/>
        </p:nvSpPr>
        <p:spPr bwMode="auto">
          <a:xfrm>
            <a:off x="4772978" y="2761106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-</a:t>
            </a:r>
          </a:p>
        </p:txBody>
      </p:sp>
      <p:sp>
        <p:nvSpPr>
          <p:cNvPr id="96" name="Suorakulmio: Pyöristetyt kulmat 95">
            <a:extLst>
              <a:ext uri="{FF2B5EF4-FFF2-40B4-BE49-F238E27FC236}">
                <a16:creationId xmlns="" xmlns:a16="http://schemas.microsoft.com/office/drawing/2014/main" id="{0867F47A-3DAE-402C-AA57-2EE73E1830FA}"/>
              </a:ext>
            </a:extLst>
          </p:cNvPr>
          <p:cNvSpPr/>
          <p:nvPr/>
        </p:nvSpPr>
        <p:spPr bwMode="auto">
          <a:xfrm>
            <a:off x="5607482" y="2761106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</a:t>
            </a:r>
          </a:p>
        </p:txBody>
      </p:sp>
      <p:sp>
        <p:nvSpPr>
          <p:cNvPr id="97" name="Suorakulmio: Pyöristetyt kulmat 96">
            <a:extLst>
              <a:ext uri="{FF2B5EF4-FFF2-40B4-BE49-F238E27FC236}">
                <a16:creationId xmlns="" xmlns:a16="http://schemas.microsoft.com/office/drawing/2014/main" id="{BB1E2988-41B3-4C68-8A5C-18A4EA018BDD}"/>
              </a:ext>
            </a:extLst>
          </p:cNvPr>
          <p:cNvSpPr/>
          <p:nvPr/>
        </p:nvSpPr>
        <p:spPr bwMode="auto">
          <a:xfrm>
            <a:off x="6445378" y="2752633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2</a:t>
            </a:r>
          </a:p>
        </p:txBody>
      </p:sp>
      <p:sp>
        <p:nvSpPr>
          <p:cNvPr id="98" name="Suorakulmio: Pyöristetyt kulmat 97">
            <a:extLst>
              <a:ext uri="{FF2B5EF4-FFF2-40B4-BE49-F238E27FC236}">
                <a16:creationId xmlns="" xmlns:a16="http://schemas.microsoft.com/office/drawing/2014/main" id="{BC71270E-EC7D-43EE-A695-C5ABEABEA4B6}"/>
              </a:ext>
            </a:extLst>
          </p:cNvPr>
          <p:cNvSpPr/>
          <p:nvPr/>
        </p:nvSpPr>
        <p:spPr bwMode="auto">
          <a:xfrm>
            <a:off x="7292352" y="2761106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-</a:t>
            </a:r>
          </a:p>
        </p:txBody>
      </p:sp>
      <p:sp>
        <p:nvSpPr>
          <p:cNvPr id="99" name="Suorakulmio: Pyöristetyt kulmat 98">
            <a:extLst>
              <a:ext uri="{FF2B5EF4-FFF2-40B4-BE49-F238E27FC236}">
                <a16:creationId xmlns="" xmlns:a16="http://schemas.microsoft.com/office/drawing/2014/main" id="{2B1AF320-0911-45DF-AF01-1438DD144E2F}"/>
              </a:ext>
            </a:extLst>
          </p:cNvPr>
          <p:cNvSpPr/>
          <p:nvPr/>
        </p:nvSpPr>
        <p:spPr bwMode="auto">
          <a:xfrm>
            <a:off x="8132928" y="2761106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="" xmlns:a16="http://schemas.microsoft.com/office/drawing/2014/main" id="{A901EFCC-E2FE-4CA3-926A-E46D593F9D6F}"/>
              </a:ext>
            </a:extLst>
          </p:cNvPr>
          <p:cNvSpPr txBox="1"/>
          <p:nvPr/>
        </p:nvSpPr>
        <p:spPr>
          <a:xfrm>
            <a:off x="220110" y="1662704"/>
            <a:ext cx="41914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Yhteiset tutkinnon osat (max. 60 pistettä):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="" xmlns:a16="http://schemas.microsoft.com/office/drawing/2014/main" id="{1479F7BB-1023-45AF-A879-DAC475DD65CC}"/>
              </a:ext>
            </a:extLst>
          </p:cNvPr>
          <p:cNvSpPr txBox="1"/>
          <p:nvPr/>
        </p:nvSpPr>
        <p:spPr>
          <a:xfrm>
            <a:off x="1689924" y="2313191"/>
            <a:ext cx="149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Asteikko 1-3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="" xmlns:a16="http://schemas.microsoft.com/office/drawing/2014/main" id="{078C531D-D80C-495C-84BF-EB278FC6AC68}"/>
              </a:ext>
            </a:extLst>
          </p:cNvPr>
          <p:cNvSpPr txBox="1"/>
          <p:nvPr/>
        </p:nvSpPr>
        <p:spPr>
          <a:xfrm>
            <a:off x="1698506" y="2794739"/>
            <a:ext cx="149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Asteikko 1-5</a:t>
            </a:r>
          </a:p>
        </p:txBody>
      </p:sp>
      <p:sp>
        <p:nvSpPr>
          <p:cNvPr id="102" name="Suorakulmio: Pyöristetyt kulmat 101">
            <a:extLst>
              <a:ext uri="{FF2B5EF4-FFF2-40B4-BE49-F238E27FC236}">
                <a16:creationId xmlns="" xmlns:a16="http://schemas.microsoft.com/office/drawing/2014/main" id="{B20033BB-759F-4924-B210-037935F6DD1C}"/>
              </a:ext>
            </a:extLst>
          </p:cNvPr>
          <p:cNvSpPr/>
          <p:nvPr/>
        </p:nvSpPr>
        <p:spPr bwMode="auto">
          <a:xfrm>
            <a:off x="3091193" y="3458940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20</a:t>
            </a:r>
          </a:p>
        </p:txBody>
      </p:sp>
      <p:sp>
        <p:nvSpPr>
          <p:cNvPr id="103" name="Suorakulmio: Pyöristetyt kulmat 102">
            <a:extLst>
              <a:ext uri="{FF2B5EF4-FFF2-40B4-BE49-F238E27FC236}">
                <a16:creationId xmlns="" xmlns:a16="http://schemas.microsoft.com/office/drawing/2014/main" id="{69F2CEE0-87C4-4B72-8972-4D41719FA4D4}"/>
              </a:ext>
            </a:extLst>
          </p:cNvPr>
          <p:cNvSpPr/>
          <p:nvPr/>
        </p:nvSpPr>
        <p:spPr bwMode="auto">
          <a:xfrm>
            <a:off x="3940107" y="3458940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15</a:t>
            </a:r>
          </a:p>
        </p:txBody>
      </p:sp>
      <p:sp>
        <p:nvSpPr>
          <p:cNvPr id="104" name="Suorakulmio: Pyöristetyt kulmat 103">
            <a:extLst>
              <a:ext uri="{FF2B5EF4-FFF2-40B4-BE49-F238E27FC236}">
                <a16:creationId xmlns="" xmlns:a16="http://schemas.microsoft.com/office/drawing/2014/main" id="{6A764836-52FB-464F-B2E7-566CAF8F85D4}"/>
              </a:ext>
            </a:extLst>
          </p:cNvPr>
          <p:cNvSpPr/>
          <p:nvPr/>
        </p:nvSpPr>
        <p:spPr bwMode="auto">
          <a:xfrm>
            <a:off x="4780999" y="3458940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</a:t>
            </a:r>
          </a:p>
        </p:txBody>
      </p:sp>
      <p:sp>
        <p:nvSpPr>
          <p:cNvPr id="106" name="Suorakulmio: Pyöristetyt kulmat 105">
            <a:extLst>
              <a:ext uri="{FF2B5EF4-FFF2-40B4-BE49-F238E27FC236}">
                <a16:creationId xmlns="" xmlns:a16="http://schemas.microsoft.com/office/drawing/2014/main" id="{DCD78BEF-048E-4F64-A8EB-4975622993DC}"/>
              </a:ext>
            </a:extLst>
          </p:cNvPr>
          <p:cNvSpPr/>
          <p:nvPr/>
        </p:nvSpPr>
        <p:spPr bwMode="auto">
          <a:xfrm>
            <a:off x="5615503" y="3458940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</a:t>
            </a:r>
          </a:p>
        </p:txBody>
      </p:sp>
      <p:sp>
        <p:nvSpPr>
          <p:cNvPr id="107" name="Suorakulmio: Pyöristetyt kulmat 106">
            <a:extLst>
              <a:ext uri="{FF2B5EF4-FFF2-40B4-BE49-F238E27FC236}">
                <a16:creationId xmlns="" xmlns:a16="http://schemas.microsoft.com/office/drawing/2014/main" id="{2C1DD277-9971-4573-9AC0-A6B7CD722935}"/>
              </a:ext>
            </a:extLst>
          </p:cNvPr>
          <p:cNvSpPr/>
          <p:nvPr/>
        </p:nvSpPr>
        <p:spPr bwMode="auto">
          <a:xfrm>
            <a:off x="6461906" y="3458940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</a:t>
            </a:r>
          </a:p>
        </p:txBody>
      </p:sp>
      <p:sp>
        <p:nvSpPr>
          <p:cNvPr id="108" name="Suorakulmio: Pyöristetyt kulmat 107">
            <a:extLst>
              <a:ext uri="{FF2B5EF4-FFF2-40B4-BE49-F238E27FC236}">
                <a16:creationId xmlns="" xmlns:a16="http://schemas.microsoft.com/office/drawing/2014/main" id="{3CE34C01-BABC-465B-A49F-8284C06D1194}"/>
              </a:ext>
            </a:extLst>
          </p:cNvPr>
          <p:cNvSpPr/>
          <p:nvPr/>
        </p:nvSpPr>
        <p:spPr bwMode="auto">
          <a:xfrm>
            <a:off x="7300373" y="3458940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</a:t>
            </a:r>
          </a:p>
        </p:txBody>
      </p:sp>
      <p:sp>
        <p:nvSpPr>
          <p:cNvPr id="109" name="Suorakulmio: Pyöristetyt kulmat 108">
            <a:extLst>
              <a:ext uri="{FF2B5EF4-FFF2-40B4-BE49-F238E27FC236}">
                <a16:creationId xmlns="" xmlns:a16="http://schemas.microsoft.com/office/drawing/2014/main" id="{AF6AD772-F316-45DD-A055-4376914FFEC2}"/>
              </a:ext>
            </a:extLst>
          </p:cNvPr>
          <p:cNvSpPr/>
          <p:nvPr/>
        </p:nvSpPr>
        <p:spPr bwMode="auto">
          <a:xfrm>
            <a:off x="8140949" y="3458940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</a:t>
            </a:r>
          </a:p>
        </p:txBody>
      </p:sp>
      <p:sp>
        <p:nvSpPr>
          <p:cNvPr id="110" name="Suorakulmio: Pyöristetyt kulmat 109">
            <a:extLst>
              <a:ext uri="{FF2B5EF4-FFF2-40B4-BE49-F238E27FC236}">
                <a16:creationId xmlns="" xmlns:a16="http://schemas.microsoft.com/office/drawing/2014/main" id="{94117B76-D0D4-4763-A944-90540D96527D}"/>
              </a:ext>
            </a:extLst>
          </p:cNvPr>
          <p:cNvSpPr/>
          <p:nvPr/>
        </p:nvSpPr>
        <p:spPr bwMode="auto">
          <a:xfrm>
            <a:off x="3091193" y="4934805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20</a:t>
            </a:r>
          </a:p>
        </p:txBody>
      </p:sp>
      <p:sp>
        <p:nvSpPr>
          <p:cNvPr id="111" name="Suorakulmio: Pyöristetyt kulmat 110">
            <a:extLst>
              <a:ext uri="{FF2B5EF4-FFF2-40B4-BE49-F238E27FC236}">
                <a16:creationId xmlns="" xmlns:a16="http://schemas.microsoft.com/office/drawing/2014/main" id="{8B1F8A3C-3CF2-41D9-A929-FC280B02C63A}"/>
              </a:ext>
            </a:extLst>
          </p:cNvPr>
          <p:cNvSpPr/>
          <p:nvPr/>
        </p:nvSpPr>
        <p:spPr bwMode="auto">
          <a:xfrm>
            <a:off x="3940107" y="4934805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15</a:t>
            </a:r>
          </a:p>
        </p:txBody>
      </p:sp>
      <p:sp>
        <p:nvSpPr>
          <p:cNvPr id="112" name="Suorakulmio: Pyöristetyt kulmat 111">
            <a:extLst>
              <a:ext uri="{FF2B5EF4-FFF2-40B4-BE49-F238E27FC236}">
                <a16:creationId xmlns="" xmlns:a16="http://schemas.microsoft.com/office/drawing/2014/main" id="{5BA6EBB5-698E-45D2-A8FC-08433E2C4B54}"/>
              </a:ext>
            </a:extLst>
          </p:cNvPr>
          <p:cNvSpPr/>
          <p:nvPr/>
        </p:nvSpPr>
        <p:spPr bwMode="auto">
          <a:xfrm>
            <a:off x="4780999" y="4934805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</a:t>
            </a:r>
          </a:p>
        </p:txBody>
      </p:sp>
      <p:sp>
        <p:nvSpPr>
          <p:cNvPr id="119" name="Suorakulmio: Pyöristetyt kulmat 118">
            <a:extLst>
              <a:ext uri="{FF2B5EF4-FFF2-40B4-BE49-F238E27FC236}">
                <a16:creationId xmlns="" xmlns:a16="http://schemas.microsoft.com/office/drawing/2014/main" id="{42F08E82-D1A0-4052-982C-34257616D248}"/>
              </a:ext>
            </a:extLst>
          </p:cNvPr>
          <p:cNvSpPr/>
          <p:nvPr/>
        </p:nvSpPr>
        <p:spPr bwMode="auto">
          <a:xfrm>
            <a:off x="5615503" y="4934805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</a:t>
            </a:r>
          </a:p>
        </p:txBody>
      </p:sp>
      <p:sp>
        <p:nvSpPr>
          <p:cNvPr id="120" name="Suorakulmio: Pyöristetyt kulmat 119">
            <a:extLst>
              <a:ext uri="{FF2B5EF4-FFF2-40B4-BE49-F238E27FC236}">
                <a16:creationId xmlns="" xmlns:a16="http://schemas.microsoft.com/office/drawing/2014/main" id="{211EF1CF-C4C1-47C1-B813-8B0DC718F607}"/>
              </a:ext>
            </a:extLst>
          </p:cNvPr>
          <p:cNvSpPr/>
          <p:nvPr/>
        </p:nvSpPr>
        <p:spPr bwMode="auto">
          <a:xfrm>
            <a:off x="6461906" y="4934805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</a:t>
            </a:r>
          </a:p>
        </p:txBody>
      </p:sp>
      <p:sp>
        <p:nvSpPr>
          <p:cNvPr id="121" name="Suorakulmio: Pyöristetyt kulmat 120">
            <a:extLst>
              <a:ext uri="{FF2B5EF4-FFF2-40B4-BE49-F238E27FC236}">
                <a16:creationId xmlns="" xmlns:a16="http://schemas.microsoft.com/office/drawing/2014/main" id="{D96419FF-2D12-42C6-A436-BDC1EE490AEE}"/>
              </a:ext>
            </a:extLst>
          </p:cNvPr>
          <p:cNvSpPr/>
          <p:nvPr/>
        </p:nvSpPr>
        <p:spPr bwMode="auto">
          <a:xfrm>
            <a:off x="7300373" y="4934805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</a:t>
            </a:r>
          </a:p>
        </p:txBody>
      </p:sp>
      <p:sp>
        <p:nvSpPr>
          <p:cNvPr id="122" name="Suorakulmio: Pyöristetyt kulmat 121">
            <a:extLst>
              <a:ext uri="{FF2B5EF4-FFF2-40B4-BE49-F238E27FC236}">
                <a16:creationId xmlns="" xmlns:a16="http://schemas.microsoft.com/office/drawing/2014/main" id="{837D8249-6BCB-4FE5-A14E-DD51A700C3B4}"/>
              </a:ext>
            </a:extLst>
          </p:cNvPr>
          <p:cNvSpPr/>
          <p:nvPr/>
        </p:nvSpPr>
        <p:spPr bwMode="auto">
          <a:xfrm>
            <a:off x="8140949" y="4934805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</a:t>
            </a:r>
          </a:p>
        </p:txBody>
      </p:sp>
      <p:sp>
        <p:nvSpPr>
          <p:cNvPr id="123" name="Tekstiruutu 122">
            <a:extLst>
              <a:ext uri="{FF2B5EF4-FFF2-40B4-BE49-F238E27FC236}">
                <a16:creationId xmlns="" xmlns:a16="http://schemas.microsoft.com/office/drawing/2014/main" id="{96575511-53D3-46E1-8B62-3F530F60A626}"/>
              </a:ext>
            </a:extLst>
          </p:cNvPr>
          <p:cNvSpPr txBox="1"/>
          <p:nvPr/>
        </p:nvSpPr>
        <p:spPr>
          <a:xfrm>
            <a:off x="220109" y="5473945"/>
            <a:ext cx="49935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Tutkinnon painotettu keskiarvo (max. 90 pistettä):</a:t>
            </a:r>
          </a:p>
        </p:txBody>
      </p:sp>
      <p:sp>
        <p:nvSpPr>
          <p:cNvPr id="124" name="Tekstiruutu 123">
            <a:extLst>
              <a:ext uri="{FF2B5EF4-FFF2-40B4-BE49-F238E27FC236}">
                <a16:creationId xmlns="" xmlns:a16="http://schemas.microsoft.com/office/drawing/2014/main" id="{4868F38C-A8C2-40F8-AEDE-6983C9293CD7}"/>
              </a:ext>
            </a:extLst>
          </p:cNvPr>
          <p:cNvSpPr txBox="1"/>
          <p:nvPr/>
        </p:nvSpPr>
        <p:spPr>
          <a:xfrm>
            <a:off x="248655" y="6092578"/>
            <a:ext cx="847356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Ammatillisen perustutkinnon todistusvalinnassa enimmäispistemäärä on 150 pistettä</a:t>
            </a:r>
          </a:p>
        </p:txBody>
      </p:sp>
      <p:sp>
        <p:nvSpPr>
          <p:cNvPr id="55" name="Vuokaaviosymboli: Rajoitin 54">
            <a:extLst>
              <a:ext uri="{FF2B5EF4-FFF2-40B4-BE49-F238E27FC236}">
                <a16:creationId xmlns="" xmlns:a16="http://schemas.microsoft.com/office/drawing/2014/main" id="{9AE64782-BCFE-44E4-AC4C-8CAF7D32A821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kstiruutu 55">
            <a:extLst>
              <a:ext uri="{FF2B5EF4-FFF2-40B4-BE49-F238E27FC236}">
                <a16:creationId xmlns="" xmlns:a16="http://schemas.microsoft.com/office/drawing/2014/main" id="{1C2F9B32-9ECA-4B62-9A73-EEFDA11539AC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</p:spTree>
    <p:extLst>
      <p:ext uri="{BB962C8B-B14F-4D97-AF65-F5344CB8AC3E}">
        <p14:creationId xmlns:p14="http://schemas.microsoft.com/office/powerpoint/2010/main" val="2556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inoneliö 22">
            <a:extLst>
              <a:ext uri="{FF2B5EF4-FFF2-40B4-BE49-F238E27FC236}">
                <a16:creationId xmlns="" xmlns:a16="http://schemas.microsoft.com/office/drawing/2014/main" id="{E4878A99-C841-4477-BB5A-B7B511E0A4FF}"/>
              </a:ext>
            </a:extLst>
          </p:cNvPr>
          <p:cNvSpPr/>
          <p:nvPr/>
        </p:nvSpPr>
        <p:spPr>
          <a:xfrm>
            <a:off x="2073443" y="1379619"/>
            <a:ext cx="4997114" cy="4997114"/>
          </a:xfrm>
          <a:prstGeom prst="diamond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 Ohjeita onnistumiseen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="" xmlns:a16="http://schemas.microsoft.com/office/drawing/2014/main" id="{EB82EB2A-26C2-456E-AC93-39E29232DFC2}"/>
              </a:ext>
            </a:extLst>
          </p:cNvPr>
          <p:cNvSpPr txBox="1"/>
          <p:nvPr/>
        </p:nvSpPr>
        <p:spPr>
          <a:xfrm>
            <a:off x="112294" y="1804738"/>
            <a:ext cx="2133600" cy="181588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b="1" dirty="0"/>
              <a:t>mieti jatko-opintojasi jo lukion alussa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b="1" dirty="0"/>
              <a:t>keskustele vahvuuksistasi opon ja tovereiden kanssa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b="1" dirty="0"/>
              <a:t>abi-vuotena et voi enää  juuri vaikuttaa ainevalintoihisi     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="" xmlns:a16="http://schemas.microsoft.com/office/drawing/2014/main" id="{5118E94C-76C2-4E62-A43A-4413A2C319B1}"/>
              </a:ext>
            </a:extLst>
          </p:cNvPr>
          <p:cNvGrpSpPr/>
          <p:nvPr/>
        </p:nvGrpSpPr>
        <p:grpSpPr>
          <a:xfrm>
            <a:off x="2548169" y="1854345"/>
            <a:ext cx="1948874" cy="1948874"/>
            <a:chOff x="1738042" y="474725"/>
            <a:chExt cx="1948874" cy="1948874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1" name="Suorakulmio: Pyöristetyt kulmat 20">
              <a:extLst>
                <a:ext uri="{FF2B5EF4-FFF2-40B4-BE49-F238E27FC236}">
                  <a16:creationId xmlns="" xmlns:a16="http://schemas.microsoft.com/office/drawing/2014/main" id="{D7F28B40-4815-48E1-A71C-52066E59C646}"/>
                </a:ext>
              </a:extLst>
            </p:cNvPr>
            <p:cNvSpPr/>
            <p:nvPr/>
          </p:nvSpPr>
          <p:spPr>
            <a:xfrm>
              <a:off x="1738042" y="474725"/>
              <a:ext cx="1948874" cy="1948874"/>
            </a:xfrm>
            <a:prstGeom prst="roundRect">
              <a:avLst/>
            </a:prstGeom>
            <a:grpFill/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uorakulmio: Pyöristetyt kulmat 4">
              <a:extLst>
                <a:ext uri="{FF2B5EF4-FFF2-40B4-BE49-F238E27FC236}">
                  <a16:creationId xmlns="" xmlns:a16="http://schemas.microsoft.com/office/drawing/2014/main" id="{999A435F-F05D-4457-A03C-351401A24205}"/>
                </a:ext>
              </a:extLst>
            </p:cNvPr>
            <p:cNvSpPr txBox="1"/>
            <p:nvPr/>
          </p:nvSpPr>
          <p:spPr>
            <a:xfrm>
              <a:off x="1833178" y="569861"/>
              <a:ext cx="1758602" cy="1758602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bg1"/>
                  </a:solidFill>
                </a:rPr>
                <a:t>Pohdi omia vahvuuksiasi hyvissä ajoin</a:t>
              </a: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="" xmlns:a16="http://schemas.microsoft.com/office/drawing/2014/main" id="{AABD8138-AA63-48C2-A371-4CEE2A6BAE1F}"/>
              </a:ext>
            </a:extLst>
          </p:cNvPr>
          <p:cNvGrpSpPr/>
          <p:nvPr/>
        </p:nvGrpSpPr>
        <p:grpSpPr>
          <a:xfrm>
            <a:off x="4646957" y="1692444"/>
            <a:ext cx="4296516" cy="2110775"/>
            <a:chOff x="4646957" y="1692444"/>
            <a:chExt cx="4296516" cy="2110775"/>
          </a:xfrm>
        </p:grpSpPr>
        <p:sp>
          <p:nvSpPr>
            <p:cNvPr id="9" name="Tekstiruutu 8">
              <a:extLst>
                <a:ext uri="{FF2B5EF4-FFF2-40B4-BE49-F238E27FC236}">
                  <a16:creationId xmlns="" xmlns:a16="http://schemas.microsoft.com/office/drawing/2014/main" id="{120CCB56-BA98-458D-9C25-2DC2B7BAD882}"/>
                </a:ext>
              </a:extLst>
            </p:cNvPr>
            <p:cNvSpPr txBox="1"/>
            <p:nvPr/>
          </p:nvSpPr>
          <p:spPr>
            <a:xfrm>
              <a:off x="6809873" y="1692444"/>
              <a:ext cx="2133600" cy="1815882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menestyt parhaiten sinua kiinnostavissa aineissa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kiinnostus lisää opiskeluintoa ja johtaa  positiiviseen menestyskierteeseen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toteuta unelmaasi</a:t>
              </a:r>
            </a:p>
          </p:txBody>
        </p:sp>
        <p:grpSp>
          <p:nvGrpSpPr>
            <p:cNvPr id="12" name="Ryhmä 11">
              <a:extLst>
                <a:ext uri="{FF2B5EF4-FFF2-40B4-BE49-F238E27FC236}">
                  <a16:creationId xmlns="" xmlns:a16="http://schemas.microsoft.com/office/drawing/2014/main" id="{D202418A-BBB3-4B74-85DE-E212B7F94559}"/>
                </a:ext>
              </a:extLst>
            </p:cNvPr>
            <p:cNvGrpSpPr/>
            <p:nvPr/>
          </p:nvGrpSpPr>
          <p:grpSpPr>
            <a:xfrm>
              <a:off x="4646957" y="1854345"/>
              <a:ext cx="1948874" cy="1948874"/>
              <a:chOff x="3836830" y="474725"/>
              <a:chExt cx="1948874" cy="1948874"/>
            </a:xfrm>
            <a:scene3d>
              <a:camera prst="orthographicFront"/>
              <a:lightRig rig="threePt" dir="t"/>
            </a:scene3d>
          </p:grpSpPr>
          <p:sp>
            <p:nvSpPr>
              <p:cNvPr id="19" name="Suorakulmio: Pyöristetyt kulmat 18">
                <a:extLst>
                  <a:ext uri="{FF2B5EF4-FFF2-40B4-BE49-F238E27FC236}">
                    <a16:creationId xmlns="" xmlns:a16="http://schemas.microsoft.com/office/drawing/2014/main" id="{90A4A870-7A5F-42E1-BF50-4A8F6F3AAF57}"/>
                  </a:ext>
                </a:extLst>
              </p:cNvPr>
              <p:cNvSpPr/>
              <p:nvPr/>
            </p:nvSpPr>
            <p:spPr>
              <a:xfrm>
                <a:off x="3836830" y="474725"/>
                <a:ext cx="1948874" cy="1948874"/>
              </a:xfrm>
              <a:prstGeom prst="roundRect">
                <a:avLst/>
              </a:prstGeom>
              <a:sp3d>
                <a:bevelT w="1143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903533"/>
                  <a:satOff val="33333"/>
                  <a:lumOff val="-4902"/>
                  <a:alphaOff val="0"/>
                </a:schemeClr>
              </a:fillRef>
              <a:effectRef idx="0">
                <a:schemeClr val="accent3">
                  <a:hueOff val="903533"/>
                  <a:satOff val="33333"/>
                  <a:lumOff val="-4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Suorakulmio: Pyöristetyt kulmat 6">
                <a:extLst>
                  <a:ext uri="{FF2B5EF4-FFF2-40B4-BE49-F238E27FC236}">
                    <a16:creationId xmlns="" xmlns:a16="http://schemas.microsoft.com/office/drawing/2014/main" id="{99959E06-E4F7-4343-AD96-7BE2B1544506}"/>
                  </a:ext>
                </a:extLst>
              </p:cNvPr>
              <p:cNvSpPr txBox="1"/>
              <p:nvPr/>
            </p:nvSpPr>
            <p:spPr>
              <a:xfrm>
                <a:off x="3931966" y="569861"/>
                <a:ext cx="1758602" cy="17586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b="1" kern="1200" dirty="0">
                    <a:solidFill>
                      <a:schemeClr val="bg1"/>
                    </a:solidFill>
                  </a:rPr>
                  <a:t>Valitse sinua kiinnostavia aineita</a:t>
                </a:r>
              </a:p>
            </p:txBody>
          </p:sp>
        </p:grpSp>
      </p:grpSp>
      <p:grpSp>
        <p:nvGrpSpPr>
          <p:cNvPr id="6" name="Ryhmä 5">
            <a:extLst>
              <a:ext uri="{FF2B5EF4-FFF2-40B4-BE49-F238E27FC236}">
                <a16:creationId xmlns="" xmlns:a16="http://schemas.microsoft.com/office/drawing/2014/main" id="{06BE4267-0FDC-4CF7-9780-FF0BC9775F5E}"/>
              </a:ext>
            </a:extLst>
          </p:cNvPr>
          <p:cNvGrpSpPr/>
          <p:nvPr/>
        </p:nvGrpSpPr>
        <p:grpSpPr>
          <a:xfrm>
            <a:off x="112294" y="3953133"/>
            <a:ext cx="4384749" cy="2163156"/>
            <a:chOff x="112294" y="3953133"/>
            <a:chExt cx="4384749" cy="2163156"/>
          </a:xfrm>
        </p:grpSpPr>
        <p:sp>
          <p:nvSpPr>
            <p:cNvPr id="10" name="Tekstiruutu 9">
              <a:extLst>
                <a:ext uri="{FF2B5EF4-FFF2-40B4-BE49-F238E27FC236}">
                  <a16:creationId xmlns="" xmlns:a16="http://schemas.microsoft.com/office/drawing/2014/main" id="{39EABEC8-2843-4F8F-A83C-DFCAE6776142}"/>
                </a:ext>
              </a:extLst>
            </p:cNvPr>
            <p:cNvSpPr txBox="1"/>
            <p:nvPr/>
          </p:nvSpPr>
          <p:spPr>
            <a:xfrm>
              <a:off x="112294" y="4515851"/>
              <a:ext cx="2133600" cy="160043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hyvä yleissivistys auttaa menestykseen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aktiivinen ote opiskelussa parantaa mieleen painamista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kehitä kriittistä pohdiskelua</a:t>
              </a:r>
            </a:p>
          </p:txBody>
        </p:sp>
        <p:grpSp>
          <p:nvGrpSpPr>
            <p:cNvPr id="13" name="Ryhmä 12">
              <a:extLst>
                <a:ext uri="{FF2B5EF4-FFF2-40B4-BE49-F238E27FC236}">
                  <a16:creationId xmlns="" xmlns:a16="http://schemas.microsoft.com/office/drawing/2014/main" id="{2653D8F2-8A5D-4D40-9B95-491928379F21}"/>
                </a:ext>
              </a:extLst>
            </p:cNvPr>
            <p:cNvGrpSpPr/>
            <p:nvPr/>
          </p:nvGrpSpPr>
          <p:grpSpPr>
            <a:xfrm>
              <a:off x="2548169" y="3953133"/>
              <a:ext cx="1948874" cy="1948874"/>
              <a:chOff x="1738042" y="2573513"/>
              <a:chExt cx="1948874" cy="1948874"/>
            </a:xfrm>
            <a:scene3d>
              <a:camera prst="orthographicFront"/>
              <a:lightRig rig="threePt" dir="t"/>
            </a:scene3d>
          </p:grpSpPr>
          <p:sp>
            <p:nvSpPr>
              <p:cNvPr id="17" name="Suorakulmio: Pyöristetyt kulmat 16">
                <a:extLst>
                  <a:ext uri="{FF2B5EF4-FFF2-40B4-BE49-F238E27FC236}">
                    <a16:creationId xmlns="" xmlns:a16="http://schemas.microsoft.com/office/drawing/2014/main" id="{0D02F592-2B75-4833-837B-3CC596EB5B5F}"/>
                  </a:ext>
                </a:extLst>
              </p:cNvPr>
              <p:cNvSpPr/>
              <p:nvPr/>
            </p:nvSpPr>
            <p:spPr>
              <a:xfrm>
                <a:off x="1738042" y="2573513"/>
                <a:ext cx="1948874" cy="1948874"/>
              </a:xfrm>
              <a:prstGeom prst="roundRect">
                <a:avLst/>
              </a:prstGeom>
              <a:sp3d>
                <a:bevelT w="1143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807066"/>
                  <a:satOff val="66667"/>
                  <a:lumOff val="-9804"/>
                  <a:alphaOff val="0"/>
                </a:schemeClr>
              </a:fillRef>
              <a:effectRef idx="0">
                <a:schemeClr val="accent3">
                  <a:hueOff val="1807066"/>
                  <a:satOff val="66667"/>
                  <a:lumOff val="-980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Suorakulmio: Pyöristetyt kulmat 8">
                <a:extLst>
                  <a:ext uri="{FF2B5EF4-FFF2-40B4-BE49-F238E27FC236}">
                    <a16:creationId xmlns="" xmlns:a16="http://schemas.microsoft.com/office/drawing/2014/main" id="{EBA6EBF7-0B30-4857-8754-B3AA35CB10C8}"/>
                  </a:ext>
                </a:extLst>
              </p:cNvPr>
              <p:cNvSpPr txBox="1"/>
              <p:nvPr/>
            </p:nvSpPr>
            <p:spPr>
              <a:xfrm>
                <a:off x="1833178" y="2668649"/>
                <a:ext cx="1758602" cy="17586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b="1" kern="1200" dirty="0">
                    <a:solidFill>
                      <a:schemeClr val="bg1"/>
                    </a:solidFill>
                  </a:rPr>
                  <a:t>Seuraa monipuolisesti sanomalehtiä, uutisia, somea</a:t>
                </a:r>
              </a:p>
            </p:txBody>
          </p:sp>
        </p:grpSp>
      </p:grpSp>
      <p:grpSp>
        <p:nvGrpSpPr>
          <p:cNvPr id="7" name="Ryhmä 6">
            <a:extLst>
              <a:ext uri="{FF2B5EF4-FFF2-40B4-BE49-F238E27FC236}">
                <a16:creationId xmlns="" xmlns:a16="http://schemas.microsoft.com/office/drawing/2014/main" id="{7F274D17-A8B8-472A-A636-7DDD7E5C65FB}"/>
              </a:ext>
            </a:extLst>
          </p:cNvPr>
          <p:cNvGrpSpPr/>
          <p:nvPr/>
        </p:nvGrpSpPr>
        <p:grpSpPr>
          <a:xfrm>
            <a:off x="4646957" y="3953133"/>
            <a:ext cx="4384748" cy="2171176"/>
            <a:chOff x="4646957" y="3953133"/>
            <a:chExt cx="4384748" cy="2171176"/>
          </a:xfrm>
        </p:grpSpPr>
        <p:sp>
          <p:nvSpPr>
            <p:cNvPr id="11" name="Tekstiruutu 10">
              <a:extLst>
                <a:ext uri="{FF2B5EF4-FFF2-40B4-BE49-F238E27FC236}">
                  <a16:creationId xmlns="" xmlns:a16="http://schemas.microsoft.com/office/drawing/2014/main" id="{2AFBAFC3-F4D6-41B3-BA03-312F66D2B077}"/>
                </a:ext>
              </a:extLst>
            </p:cNvPr>
            <p:cNvSpPr txBox="1"/>
            <p:nvPr/>
          </p:nvSpPr>
          <p:spPr>
            <a:xfrm>
              <a:off x="6809872" y="4523871"/>
              <a:ext cx="2221833" cy="16004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mahdollisuudet hyväksytyn ja hylätyn kokeen uusimiseen lisääntyvät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korkeakouluopintoihin on muitakin polkuja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luota itseesi</a:t>
              </a:r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="" xmlns:a16="http://schemas.microsoft.com/office/drawing/2014/main" id="{6B6F7866-13F1-4FAF-846E-9DD02549B76B}"/>
                </a:ext>
              </a:extLst>
            </p:cNvPr>
            <p:cNvGrpSpPr/>
            <p:nvPr/>
          </p:nvGrpSpPr>
          <p:grpSpPr>
            <a:xfrm>
              <a:off x="4646957" y="3953133"/>
              <a:ext cx="1948874" cy="1948874"/>
              <a:chOff x="3836830" y="2573513"/>
              <a:chExt cx="1948874" cy="1948874"/>
            </a:xfrm>
            <a:scene3d>
              <a:camera prst="orthographicFront"/>
              <a:lightRig rig="threePt" dir="t"/>
            </a:scene3d>
          </p:grpSpPr>
          <p:sp>
            <p:nvSpPr>
              <p:cNvPr id="15" name="Suorakulmio: Pyöristetyt kulmat 14">
                <a:extLst>
                  <a:ext uri="{FF2B5EF4-FFF2-40B4-BE49-F238E27FC236}">
                    <a16:creationId xmlns="" xmlns:a16="http://schemas.microsoft.com/office/drawing/2014/main" id="{0AA92A7A-F23F-4CBE-9973-5583EC056D40}"/>
                  </a:ext>
                </a:extLst>
              </p:cNvPr>
              <p:cNvSpPr/>
              <p:nvPr/>
            </p:nvSpPr>
            <p:spPr>
              <a:xfrm>
                <a:off x="3836830" y="2573513"/>
                <a:ext cx="1948874" cy="1948874"/>
              </a:xfrm>
              <a:prstGeom prst="roundRect">
                <a:avLst/>
              </a:prstGeom>
              <a:sp3d>
                <a:bevelT w="1143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710599"/>
                  <a:satOff val="100000"/>
                  <a:lumOff val="-14706"/>
                  <a:alphaOff val="0"/>
                </a:schemeClr>
              </a:fillRef>
              <a:effectRef idx="0">
                <a:schemeClr val="accent3">
                  <a:hueOff val="2710599"/>
                  <a:satOff val="100000"/>
                  <a:lumOff val="-1470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Suorakulmio: Pyöristetyt kulmat 10">
                <a:extLst>
                  <a:ext uri="{FF2B5EF4-FFF2-40B4-BE49-F238E27FC236}">
                    <a16:creationId xmlns="" xmlns:a16="http://schemas.microsoft.com/office/drawing/2014/main" id="{0E0D36EF-DCAE-4ED1-A0A6-1C52641878AB}"/>
                  </a:ext>
                </a:extLst>
              </p:cNvPr>
              <p:cNvSpPr txBox="1"/>
              <p:nvPr/>
            </p:nvSpPr>
            <p:spPr>
              <a:xfrm>
                <a:off x="3931966" y="2668649"/>
                <a:ext cx="1758602" cy="17586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b="1" kern="1200" dirty="0">
                    <a:solidFill>
                      <a:schemeClr val="bg1"/>
                    </a:solidFill>
                  </a:rPr>
                  <a:t>Ylioppilas-kirjoituksia ei ole syytä liikaa jännittää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0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274" y="112294"/>
            <a:ext cx="616818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Yliopistojen todistusvalinta</a:t>
            </a:r>
          </a:p>
        </p:txBody>
      </p:sp>
      <p:pic>
        <p:nvPicPr>
          <p:cNvPr id="7" name="Kuva 6" descr="DSC_0014.JPG">
            <a:hlinkClick r:id="rId2" tooltip="Katso yo-tutkinto"/>
            <a:extLst>
              <a:ext uri="{FF2B5EF4-FFF2-40B4-BE49-F238E27FC236}">
                <a16:creationId xmlns="" xmlns:a16="http://schemas.microsoft.com/office/drawing/2014/main" id="{E6079858-1F71-434F-823F-64E8CC83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2000"/>
          </a:blip>
          <a:srcRect/>
          <a:stretch>
            <a:fillRect/>
          </a:stretch>
        </p:blipFill>
        <p:spPr bwMode="auto">
          <a:xfrm>
            <a:off x="221943" y="1247719"/>
            <a:ext cx="2666166" cy="177621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C1C94026-F0AD-44EB-9CAC-655E6C8A61B2}"/>
              </a:ext>
            </a:extLst>
          </p:cNvPr>
          <p:cNvSpPr txBox="1"/>
          <p:nvPr/>
        </p:nvSpPr>
        <p:spPr>
          <a:xfrm>
            <a:off x="130634" y="3746248"/>
            <a:ext cx="8931436" cy="22467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pisteitä saat </a:t>
            </a:r>
            <a:r>
              <a:rPr lang="fi-FI" sz="2000" b="1" u="sng" dirty="0">
                <a:solidFill>
                  <a:srgbClr val="C00000"/>
                </a:solidFill>
              </a:rPr>
              <a:t>3-6 ylioppilaskokeesta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voit tulla valituksi vaikka koetta ei ole suoritettu, mikäli pistemääräsi riittää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arvosanan pisteytys vaihtelee koulutuksittain ja aineittain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yhdestä aineesta voit saada pisteet vain kerran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järjestelmä laskee pisteet parhaan summan tuottavan aineyhdistelmän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joissakin koulutuksissa on </a:t>
            </a:r>
            <a:r>
              <a:rPr lang="fi-FI" sz="2000" b="1" u="sng" dirty="0">
                <a:solidFill>
                  <a:srgbClr val="C00000"/>
                </a:solidFill>
              </a:rPr>
              <a:t>kynnysehtoja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u="sng" dirty="0">
                <a:solidFill>
                  <a:srgbClr val="C00000"/>
                </a:solidFill>
              </a:rPr>
              <a:t>suoravalinnassa</a:t>
            </a:r>
            <a:r>
              <a:rPr lang="fi-FI" sz="2000" b="1" dirty="0"/>
              <a:t> voit tulla valituksi tietyn aineen arvosanan perusteella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5AC0C272-CEE0-4EEB-BB0E-37C9E1703339}"/>
              </a:ext>
            </a:extLst>
          </p:cNvPr>
          <p:cNvSpPr txBox="1"/>
          <p:nvPr/>
        </p:nvSpPr>
        <p:spPr>
          <a:xfrm>
            <a:off x="3200400" y="1247719"/>
            <a:ext cx="5569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b="1" dirty="0"/>
              <a:t>Todistusvalinnan ratkaisee menestys ylioppilaskirjoituksissa, ei lukion päättötodistus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b="1" dirty="0"/>
              <a:t>Todistusvalintaa ei käytetä taiteiden koulutuksissa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b="1" dirty="0"/>
              <a:t> Teologian, kasvatusalan, liikunnan, viestintätieteiden, aineenopettajien ja arkkitehtuurin koulutuksissa todistusvalinnalla valitaan soveltuvuuskokeisiin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249D0340-87A5-447C-AFA7-0BB5C20CD7BE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="" xmlns:a16="http://schemas.microsoft.com/office/drawing/2014/main" id="{A5761287-03C0-4F89-A8B0-B449D70CEAD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9522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: Pyöristetyt kulmat 18">
            <a:extLst>
              <a:ext uri="{FF2B5EF4-FFF2-40B4-BE49-F238E27FC236}">
                <a16:creationId xmlns="" xmlns:a16="http://schemas.microsoft.com/office/drawing/2014/main" id="{D471A479-0AF1-4BD7-8466-2C3D529BAAA6}"/>
              </a:ext>
            </a:extLst>
          </p:cNvPr>
          <p:cNvSpPr/>
          <p:nvPr/>
        </p:nvSpPr>
        <p:spPr>
          <a:xfrm>
            <a:off x="3221307" y="1725226"/>
            <a:ext cx="1568108" cy="2500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800" dirty="0"/>
              <a:t>Huomioitavat yo-kokeet</a:t>
            </a:r>
            <a:endParaRPr lang="fi-FI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249D0340-87A5-447C-AFA7-0BB5C20CD7BE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="" xmlns:a16="http://schemas.microsoft.com/office/drawing/2014/main" id="{A5761287-03C0-4F89-A8B0-B449D70CEAD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="" xmlns:a16="http://schemas.microsoft.com/office/drawing/2014/main" id="{9B5EDAA2-1EAB-4154-A82D-CBABEACEAE6A}"/>
              </a:ext>
            </a:extLst>
          </p:cNvPr>
          <p:cNvGrpSpPr/>
          <p:nvPr/>
        </p:nvGrpSpPr>
        <p:grpSpPr>
          <a:xfrm>
            <a:off x="4406851" y="3068759"/>
            <a:ext cx="2040956" cy="1786380"/>
            <a:chOff x="4254452" y="3068759"/>
            <a:chExt cx="2040956" cy="1786380"/>
          </a:xfrm>
        </p:grpSpPr>
        <p:sp>
          <p:nvSpPr>
            <p:cNvPr id="4" name="Suorakulmio: Pyöristetyt kulmat 3">
              <a:extLst>
                <a:ext uri="{FF2B5EF4-FFF2-40B4-BE49-F238E27FC236}">
                  <a16:creationId xmlns="" xmlns:a16="http://schemas.microsoft.com/office/drawing/2014/main" id="{5C89CC99-1E0A-42FF-BF0F-D3FFF1CFBBB8}"/>
                </a:ext>
              </a:extLst>
            </p:cNvPr>
            <p:cNvSpPr/>
            <p:nvPr/>
          </p:nvSpPr>
          <p:spPr>
            <a:xfrm>
              <a:off x="4439679" y="3616130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11" name="Vuokaaviosymboli: Rajoitin 10">
              <a:extLst>
                <a:ext uri="{FF2B5EF4-FFF2-40B4-BE49-F238E27FC236}">
                  <a16:creationId xmlns="" xmlns:a16="http://schemas.microsoft.com/office/drawing/2014/main" id="{E813BE85-7521-4694-8448-7E795234DC81}"/>
                </a:ext>
              </a:extLst>
            </p:cNvPr>
            <p:cNvSpPr/>
            <p:nvPr/>
          </p:nvSpPr>
          <p:spPr>
            <a:xfrm>
              <a:off x="4254452" y="3068759"/>
              <a:ext cx="1605687" cy="57550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Psykologia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5 koetta</a:t>
              </a:r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="" xmlns:a16="http://schemas.microsoft.com/office/drawing/2014/main" id="{5610F071-DB06-4BF9-9369-9A4CF949EE2E}"/>
                </a:ext>
              </a:extLst>
            </p:cNvPr>
            <p:cNvSpPr/>
            <p:nvPr/>
          </p:nvSpPr>
          <p:spPr>
            <a:xfrm>
              <a:off x="4624730" y="3845805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psykologia</a:t>
              </a:r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="" xmlns:a16="http://schemas.microsoft.com/office/drawing/2014/main" id="{F7EC355F-6FB5-4327-A864-0797944F8BB8}"/>
                </a:ext>
              </a:extLst>
            </p:cNvPr>
            <p:cNvSpPr/>
            <p:nvPr/>
          </p:nvSpPr>
          <p:spPr>
            <a:xfrm>
              <a:off x="4774841" y="4082095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="" xmlns:a16="http://schemas.microsoft.com/office/drawing/2014/main" id="{64F38CA2-E4B4-4851-BBB5-B6F5C5AD4EC7}"/>
                </a:ext>
              </a:extLst>
            </p:cNvPr>
            <p:cNvSpPr/>
            <p:nvPr/>
          </p:nvSpPr>
          <p:spPr>
            <a:xfrm>
              <a:off x="4924952" y="4321797"/>
              <a:ext cx="1289097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ainereaali</a:t>
              </a:r>
            </a:p>
          </p:txBody>
        </p:sp>
        <p:sp>
          <p:nvSpPr>
            <p:cNvPr id="18" name="Suorakulmio: Pyöristetyt kulmat 17">
              <a:extLst>
                <a:ext uri="{FF2B5EF4-FFF2-40B4-BE49-F238E27FC236}">
                  <a16:creationId xmlns="" xmlns:a16="http://schemas.microsoft.com/office/drawing/2014/main" id="{A672B65B-ACC6-48C0-BE54-45670BE997AC}"/>
                </a:ext>
              </a:extLst>
            </p:cNvPr>
            <p:cNvSpPr/>
            <p:nvPr/>
          </p:nvSpPr>
          <p:spPr>
            <a:xfrm>
              <a:off x="5133495" y="4561972"/>
              <a:ext cx="1161913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kieli</a:t>
              </a:r>
            </a:p>
          </p:txBody>
        </p:sp>
      </p:grpSp>
      <p:sp>
        <p:nvSpPr>
          <p:cNvPr id="20" name="Suorakulmio: Pyöristetyt kulmat 19">
            <a:extLst>
              <a:ext uri="{FF2B5EF4-FFF2-40B4-BE49-F238E27FC236}">
                <a16:creationId xmlns="" xmlns:a16="http://schemas.microsoft.com/office/drawing/2014/main" id="{578B4F8A-7A58-4B41-81CF-C01D77953501}"/>
              </a:ext>
            </a:extLst>
          </p:cNvPr>
          <p:cNvSpPr/>
          <p:nvPr/>
        </p:nvSpPr>
        <p:spPr>
          <a:xfrm>
            <a:off x="2180421" y="1952593"/>
            <a:ext cx="923726" cy="250016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 dirty="0">
              <a:solidFill>
                <a:schemeClr val="tx1"/>
              </a:solidFill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="" xmlns:a16="http://schemas.microsoft.com/office/drawing/2014/main" id="{A257C586-0BF7-4FF9-867E-B562E89B7C9E}"/>
              </a:ext>
            </a:extLst>
          </p:cNvPr>
          <p:cNvGrpSpPr/>
          <p:nvPr/>
        </p:nvGrpSpPr>
        <p:grpSpPr>
          <a:xfrm>
            <a:off x="2160934" y="3106022"/>
            <a:ext cx="2272421" cy="1524487"/>
            <a:chOff x="2160934" y="3106022"/>
            <a:chExt cx="2272421" cy="1524487"/>
          </a:xfrm>
        </p:grpSpPr>
        <p:sp>
          <p:nvSpPr>
            <p:cNvPr id="21" name="Suorakulmio: Pyöristetyt kulmat 20">
              <a:extLst>
                <a:ext uri="{FF2B5EF4-FFF2-40B4-BE49-F238E27FC236}">
                  <a16:creationId xmlns="" xmlns:a16="http://schemas.microsoft.com/office/drawing/2014/main" id="{C2AFA9CE-2591-4B3E-9E51-D7B83329637E}"/>
                </a:ext>
              </a:extLst>
            </p:cNvPr>
            <p:cNvSpPr/>
            <p:nvPr/>
          </p:nvSpPr>
          <p:spPr>
            <a:xfrm>
              <a:off x="2346161" y="3616131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22" name="Vuokaaviosymboli: Rajoitin 21">
              <a:extLst>
                <a:ext uri="{FF2B5EF4-FFF2-40B4-BE49-F238E27FC236}">
                  <a16:creationId xmlns="" xmlns:a16="http://schemas.microsoft.com/office/drawing/2014/main" id="{B6A8CA27-4BA9-4C3F-AA8C-67A2CF8D0EAF}"/>
                </a:ext>
              </a:extLst>
            </p:cNvPr>
            <p:cNvSpPr/>
            <p:nvPr/>
          </p:nvSpPr>
          <p:spPr>
            <a:xfrm>
              <a:off x="2160934" y="3106022"/>
              <a:ext cx="1605687" cy="538242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Kauppatiede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5 koetta</a:t>
              </a:r>
            </a:p>
          </p:txBody>
        </p:sp>
        <p:sp>
          <p:nvSpPr>
            <p:cNvPr id="24" name="Suorakulmio: Pyöristetyt kulmat 23">
              <a:extLst>
                <a:ext uri="{FF2B5EF4-FFF2-40B4-BE49-F238E27FC236}">
                  <a16:creationId xmlns="" xmlns:a16="http://schemas.microsoft.com/office/drawing/2014/main" id="{0AE22764-5A26-47A2-ABC4-E838A0E2D4C0}"/>
                </a:ext>
              </a:extLst>
            </p:cNvPr>
            <p:cNvSpPr/>
            <p:nvPr/>
          </p:nvSpPr>
          <p:spPr>
            <a:xfrm>
              <a:off x="2531212" y="3845805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25" name="Suorakulmio: Pyöristetyt kulmat 24">
              <a:extLst>
                <a:ext uri="{FF2B5EF4-FFF2-40B4-BE49-F238E27FC236}">
                  <a16:creationId xmlns="" xmlns:a16="http://schemas.microsoft.com/office/drawing/2014/main" id="{3AC91390-5B55-4F4C-999D-4906A6F44281}"/>
                </a:ext>
              </a:extLst>
            </p:cNvPr>
            <p:cNvSpPr/>
            <p:nvPr/>
          </p:nvSpPr>
          <p:spPr>
            <a:xfrm>
              <a:off x="2775289" y="4104809"/>
              <a:ext cx="1230072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paras kieli</a:t>
              </a:r>
            </a:p>
          </p:txBody>
        </p:sp>
        <p:sp>
          <p:nvSpPr>
            <p:cNvPr id="26" name="Suorakulmio: Pyöristetyt kulmat 25">
              <a:extLst>
                <a:ext uri="{FF2B5EF4-FFF2-40B4-BE49-F238E27FC236}">
                  <a16:creationId xmlns="" xmlns:a16="http://schemas.microsoft.com/office/drawing/2014/main" id="{CCB6CA65-422B-41E9-9599-224DF1DFD796}"/>
                </a:ext>
              </a:extLst>
            </p:cNvPr>
            <p:cNvSpPr/>
            <p:nvPr/>
          </p:nvSpPr>
          <p:spPr>
            <a:xfrm>
              <a:off x="2963777" y="4337342"/>
              <a:ext cx="1469578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2 parasta koetta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="" xmlns:a16="http://schemas.microsoft.com/office/drawing/2014/main" id="{B1CC4235-9E8D-4B64-9EA5-67181B39CE6A}"/>
              </a:ext>
            </a:extLst>
          </p:cNvPr>
          <p:cNvGrpSpPr/>
          <p:nvPr/>
        </p:nvGrpSpPr>
        <p:grpSpPr>
          <a:xfrm>
            <a:off x="123575" y="5506369"/>
            <a:ext cx="1895436" cy="1060578"/>
            <a:chOff x="123575" y="5506369"/>
            <a:chExt cx="1895436" cy="1060578"/>
          </a:xfrm>
        </p:grpSpPr>
        <p:sp>
          <p:nvSpPr>
            <p:cNvPr id="27" name="Suorakulmio: Pyöristetyt kulmat 26">
              <a:extLst>
                <a:ext uri="{FF2B5EF4-FFF2-40B4-BE49-F238E27FC236}">
                  <a16:creationId xmlns="" xmlns:a16="http://schemas.microsoft.com/office/drawing/2014/main" id="{B2260EC9-1E71-423F-A3DD-039039B9D94D}"/>
                </a:ext>
              </a:extLst>
            </p:cNvPr>
            <p:cNvSpPr/>
            <p:nvPr/>
          </p:nvSpPr>
          <p:spPr>
            <a:xfrm>
              <a:off x="308802" y="6022436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28" name="Vuokaaviosymboli: Rajoitin 27">
              <a:extLst>
                <a:ext uri="{FF2B5EF4-FFF2-40B4-BE49-F238E27FC236}">
                  <a16:creationId xmlns="" xmlns:a16="http://schemas.microsoft.com/office/drawing/2014/main" id="{6FC31257-3ED7-4E89-AF6F-E434E75FF2A1}"/>
                </a:ext>
              </a:extLst>
            </p:cNvPr>
            <p:cNvSpPr/>
            <p:nvPr/>
          </p:nvSpPr>
          <p:spPr>
            <a:xfrm>
              <a:off x="123575" y="5506369"/>
              <a:ext cx="1605687" cy="544200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Oikeustiede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5 koetta</a:t>
              </a:r>
            </a:p>
          </p:txBody>
        </p:sp>
        <p:sp>
          <p:nvSpPr>
            <p:cNvPr id="31" name="Suorakulmio: Pyöristetyt kulmat 30">
              <a:extLst>
                <a:ext uri="{FF2B5EF4-FFF2-40B4-BE49-F238E27FC236}">
                  <a16:creationId xmlns="" xmlns:a16="http://schemas.microsoft.com/office/drawing/2014/main" id="{F9DE8D30-8577-48EF-9D6A-2C5C50C88749}"/>
                </a:ext>
              </a:extLst>
            </p:cNvPr>
            <p:cNvSpPr/>
            <p:nvPr/>
          </p:nvSpPr>
          <p:spPr>
            <a:xfrm>
              <a:off x="549433" y="6273780"/>
              <a:ext cx="1469578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4 parasta koetta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="" xmlns:a16="http://schemas.microsoft.com/office/drawing/2014/main" id="{8AF366ED-A042-4115-BA40-7A5147EBC0E9}"/>
              </a:ext>
            </a:extLst>
          </p:cNvPr>
          <p:cNvGrpSpPr/>
          <p:nvPr/>
        </p:nvGrpSpPr>
        <p:grpSpPr>
          <a:xfrm>
            <a:off x="4631434" y="5067984"/>
            <a:ext cx="2275267" cy="1351300"/>
            <a:chOff x="4631434" y="5067984"/>
            <a:chExt cx="2275267" cy="1351300"/>
          </a:xfrm>
        </p:grpSpPr>
        <p:sp>
          <p:nvSpPr>
            <p:cNvPr id="32" name="Suorakulmio: Pyöristetyt kulmat 31">
              <a:extLst>
                <a:ext uri="{FF2B5EF4-FFF2-40B4-BE49-F238E27FC236}">
                  <a16:creationId xmlns="" xmlns:a16="http://schemas.microsoft.com/office/drawing/2014/main" id="{17148F99-63BD-4D62-B699-344C0BFCB89C}"/>
                </a:ext>
              </a:extLst>
            </p:cNvPr>
            <p:cNvSpPr/>
            <p:nvPr/>
          </p:nvSpPr>
          <p:spPr>
            <a:xfrm>
              <a:off x="4816661" y="5637439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33" name="Vuokaaviosymboli: Rajoitin 32">
              <a:extLst>
                <a:ext uri="{FF2B5EF4-FFF2-40B4-BE49-F238E27FC236}">
                  <a16:creationId xmlns="" xmlns:a16="http://schemas.microsoft.com/office/drawing/2014/main" id="{66B5519C-5EF4-4EB7-B601-A0A3E710D7BB}"/>
                </a:ext>
              </a:extLst>
            </p:cNvPr>
            <p:cNvSpPr/>
            <p:nvPr/>
          </p:nvSpPr>
          <p:spPr>
            <a:xfrm>
              <a:off x="4631434" y="5067984"/>
              <a:ext cx="2090217" cy="597587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Diplomi-insinööri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3 koetta</a:t>
              </a:r>
            </a:p>
          </p:txBody>
        </p:sp>
        <p:sp>
          <p:nvSpPr>
            <p:cNvPr id="34" name="Suorakulmio: Pyöristetyt kulmat 33">
              <a:extLst>
                <a:ext uri="{FF2B5EF4-FFF2-40B4-BE49-F238E27FC236}">
                  <a16:creationId xmlns="" xmlns:a16="http://schemas.microsoft.com/office/drawing/2014/main" id="{BC9FC06D-26A8-4D16-B4AA-00CC72D3E80D}"/>
                </a:ext>
              </a:extLst>
            </p:cNvPr>
            <p:cNvSpPr/>
            <p:nvPr/>
          </p:nvSpPr>
          <p:spPr>
            <a:xfrm>
              <a:off x="5001712" y="5867113"/>
              <a:ext cx="1719939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pitkä matematiikka</a:t>
              </a:r>
            </a:p>
          </p:txBody>
        </p:sp>
        <p:sp>
          <p:nvSpPr>
            <p:cNvPr id="35" name="Suorakulmio: Pyöristetyt kulmat 34">
              <a:extLst>
                <a:ext uri="{FF2B5EF4-FFF2-40B4-BE49-F238E27FC236}">
                  <a16:creationId xmlns="" xmlns:a16="http://schemas.microsoft.com/office/drawing/2014/main" id="{37857E12-5D61-4CA8-89F9-221F2D753250}"/>
                </a:ext>
              </a:extLst>
            </p:cNvPr>
            <p:cNvSpPr/>
            <p:nvPr/>
          </p:nvSpPr>
          <p:spPr>
            <a:xfrm>
              <a:off x="5245788" y="6126117"/>
              <a:ext cx="1660913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fysiikka tai kemia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="" xmlns:a16="http://schemas.microsoft.com/office/drawing/2014/main" id="{24D2B246-9AEC-4285-AA1B-AA288D948421}"/>
              </a:ext>
            </a:extLst>
          </p:cNvPr>
          <p:cNvGrpSpPr/>
          <p:nvPr/>
        </p:nvGrpSpPr>
        <p:grpSpPr>
          <a:xfrm>
            <a:off x="6781076" y="3068758"/>
            <a:ext cx="2079384" cy="1319763"/>
            <a:chOff x="6163459" y="3068758"/>
            <a:chExt cx="2079384" cy="1319763"/>
          </a:xfrm>
        </p:grpSpPr>
        <p:sp>
          <p:nvSpPr>
            <p:cNvPr id="44" name="Suorakulmio: Pyöristetyt kulmat 43">
              <a:extLst>
                <a:ext uri="{FF2B5EF4-FFF2-40B4-BE49-F238E27FC236}">
                  <a16:creationId xmlns="" xmlns:a16="http://schemas.microsoft.com/office/drawing/2014/main" id="{015F0D73-AF82-443D-A843-83C3CC1237B3}"/>
                </a:ext>
              </a:extLst>
            </p:cNvPr>
            <p:cNvSpPr/>
            <p:nvPr/>
          </p:nvSpPr>
          <p:spPr>
            <a:xfrm>
              <a:off x="6348686" y="3616131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45" name="Vuokaaviosymboli: Rajoitin 44">
              <a:extLst>
                <a:ext uri="{FF2B5EF4-FFF2-40B4-BE49-F238E27FC236}">
                  <a16:creationId xmlns="" xmlns:a16="http://schemas.microsoft.com/office/drawing/2014/main" id="{F1754233-F1FF-4F5B-A939-9A93C5665D5E}"/>
                </a:ext>
              </a:extLst>
            </p:cNvPr>
            <p:cNvSpPr/>
            <p:nvPr/>
          </p:nvSpPr>
          <p:spPr>
            <a:xfrm>
              <a:off x="6163459" y="3068758"/>
              <a:ext cx="1605687" cy="575505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Historia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5 koetta</a:t>
              </a:r>
            </a:p>
          </p:txBody>
        </p:sp>
        <p:sp>
          <p:nvSpPr>
            <p:cNvPr id="46" name="Suorakulmio: Pyöristetyt kulmat 45">
              <a:extLst>
                <a:ext uri="{FF2B5EF4-FFF2-40B4-BE49-F238E27FC236}">
                  <a16:creationId xmlns="" xmlns:a16="http://schemas.microsoft.com/office/drawing/2014/main" id="{B2D50380-C840-4C46-A8A4-CFA9D2D78D03}"/>
                </a:ext>
              </a:extLst>
            </p:cNvPr>
            <p:cNvSpPr/>
            <p:nvPr/>
          </p:nvSpPr>
          <p:spPr>
            <a:xfrm>
              <a:off x="6533737" y="3845806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historia</a:t>
              </a:r>
            </a:p>
          </p:txBody>
        </p:sp>
        <p:sp>
          <p:nvSpPr>
            <p:cNvPr id="50" name="Suorakulmio: Pyöristetyt kulmat 49">
              <a:extLst>
                <a:ext uri="{FF2B5EF4-FFF2-40B4-BE49-F238E27FC236}">
                  <a16:creationId xmlns="" xmlns:a16="http://schemas.microsoft.com/office/drawing/2014/main" id="{B65521E1-EF0F-43C6-8FA4-35D0964426F7}"/>
                </a:ext>
              </a:extLst>
            </p:cNvPr>
            <p:cNvSpPr/>
            <p:nvPr/>
          </p:nvSpPr>
          <p:spPr>
            <a:xfrm>
              <a:off x="6773265" y="4095354"/>
              <a:ext cx="1469578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3 parasta koetta</a:t>
              </a: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="" xmlns:a16="http://schemas.microsoft.com/office/drawing/2014/main" id="{3245B02B-6E06-4F48-A96A-2E5BB356DAA3}"/>
              </a:ext>
            </a:extLst>
          </p:cNvPr>
          <p:cNvGrpSpPr/>
          <p:nvPr/>
        </p:nvGrpSpPr>
        <p:grpSpPr>
          <a:xfrm>
            <a:off x="43379" y="3165357"/>
            <a:ext cx="2459762" cy="2239256"/>
            <a:chOff x="43379" y="3165357"/>
            <a:chExt cx="2459762" cy="2239256"/>
          </a:xfrm>
        </p:grpSpPr>
        <p:sp>
          <p:nvSpPr>
            <p:cNvPr id="37" name="Suorakulmio: Pyöristetyt kulmat 36">
              <a:extLst>
                <a:ext uri="{FF2B5EF4-FFF2-40B4-BE49-F238E27FC236}">
                  <a16:creationId xmlns="" xmlns:a16="http://schemas.microsoft.com/office/drawing/2014/main" id="{90AD581F-8F33-4B9F-AFD6-F57F52CEDFC1}"/>
                </a:ext>
              </a:extLst>
            </p:cNvPr>
            <p:cNvSpPr/>
            <p:nvPr/>
          </p:nvSpPr>
          <p:spPr>
            <a:xfrm>
              <a:off x="228606" y="3608112"/>
              <a:ext cx="1065654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38" name="Vuokaaviosymboli: Rajoitin 37">
              <a:extLst>
                <a:ext uri="{FF2B5EF4-FFF2-40B4-BE49-F238E27FC236}">
                  <a16:creationId xmlns="" xmlns:a16="http://schemas.microsoft.com/office/drawing/2014/main" id="{2EF720EA-A476-4734-A5CE-593165468660}"/>
                </a:ext>
              </a:extLst>
            </p:cNvPr>
            <p:cNvSpPr/>
            <p:nvPr/>
          </p:nvSpPr>
          <p:spPr>
            <a:xfrm>
              <a:off x="43379" y="3165357"/>
              <a:ext cx="1605687" cy="470888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Lääketiede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6 koetta</a:t>
              </a:r>
            </a:p>
          </p:txBody>
        </p:sp>
        <p:sp>
          <p:nvSpPr>
            <p:cNvPr id="42" name="Suorakulmio: Pyöristetyt kulmat 41">
              <a:extLst>
                <a:ext uri="{FF2B5EF4-FFF2-40B4-BE49-F238E27FC236}">
                  <a16:creationId xmlns="" xmlns:a16="http://schemas.microsoft.com/office/drawing/2014/main" id="{C9FACB29-DC36-442D-BC30-459EE68AF237}"/>
                </a:ext>
              </a:extLst>
            </p:cNvPr>
            <p:cNvSpPr/>
            <p:nvPr/>
          </p:nvSpPr>
          <p:spPr>
            <a:xfrm>
              <a:off x="983789" y="4571361"/>
              <a:ext cx="1519352" cy="833252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200" b="1" dirty="0">
                  <a:solidFill>
                    <a:schemeClr val="tx1"/>
                  </a:solidFill>
                </a:rPr>
                <a:t>2 seuraavista: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fysiikka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yksi kieli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yksi ainereaali</a:t>
              </a:r>
            </a:p>
          </p:txBody>
        </p:sp>
        <p:sp>
          <p:nvSpPr>
            <p:cNvPr id="43" name="Suorakulmio: Pyöristetyt kulmat 42">
              <a:extLst>
                <a:ext uri="{FF2B5EF4-FFF2-40B4-BE49-F238E27FC236}">
                  <a16:creationId xmlns="" xmlns:a16="http://schemas.microsoft.com/office/drawing/2014/main" id="{7C412555-F75B-43AF-A16B-1FADA2C11140}"/>
                </a:ext>
              </a:extLst>
            </p:cNvPr>
            <p:cNvSpPr/>
            <p:nvPr/>
          </p:nvSpPr>
          <p:spPr>
            <a:xfrm>
              <a:off x="452910" y="3855155"/>
              <a:ext cx="983724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biologia</a:t>
              </a:r>
            </a:p>
          </p:txBody>
        </p:sp>
        <p:sp>
          <p:nvSpPr>
            <p:cNvPr id="39" name="Suorakulmio: Pyöristetyt kulmat 38">
              <a:extLst>
                <a:ext uri="{FF2B5EF4-FFF2-40B4-BE49-F238E27FC236}">
                  <a16:creationId xmlns="" xmlns:a16="http://schemas.microsoft.com/office/drawing/2014/main" id="{973A339F-7043-4E79-9377-CEA5232AD305}"/>
                </a:ext>
              </a:extLst>
            </p:cNvPr>
            <p:cNvSpPr/>
            <p:nvPr/>
          </p:nvSpPr>
          <p:spPr>
            <a:xfrm>
              <a:off x="677487" y="4105481"/>
              <a:ext cx="888625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kemia</a:t>
              </a:r>
            </a:p>
          </p:txBody>
        </p:sp>
        <p:sp>
          <p:nvSpPr>
            <p:cNvPr id="40" name="Suorakulmio: Pyöristetyt kulmat 39">
              <a:extLst>
                <a:ext uri="{FF2B5EF4-FFF2-40B4-BE49-F238E27FC236}">
                  <a16:creationId xmlns="" xmlns:a16="http://schemas.microsoft.com/office/drawing/2014/main" id="{4BF2546C-9E24-42EB-888B-49D2059546E0}"/>
                </a:ext>
              </a:extLst>
            </p:cNvPr>
            <p:cNvSpPr/>
            <p:nvPr/>
          </p:nvSpPr>
          <p:spPr>
            <a:xfrm>
              <a:off x="798384" y="4344034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="" xmlns:a16="http://schemas.microsoft.com/office/drawing/2014/main" id="{5508A76A-AAAB-4637-84FC-D06098D65AAB}"/>
              </a:ext>
            </a:extLst>
          </p:cNvPr>
          <p:cNvGrpSpPr/>
          <p:nvPr/>
        </p:nvGrpSpPr>
        <p:grpSpPr>
          <a:xfrm>
            <a:off x="2561990" y="5235938"/>
            <a:ext cx="2272421" cy="1536179"/>
            <a:chOff x="2561990" y="5235938"/>
            <a:chExt cx="2272421" cy="1536179"/>
          </a:xfrm>
        </p:grpSpPr>
        <p:sp>
          <p:nvSpPr>
            <p:cNvPr id="51" name="Suorakulmio: Pyöristetyt kulmat 50">
              <a:extLst>
                <a:ext uri="{FF2B5EF4-FFF2-40B4-BE49-F238E27FC236}">
                  <a16:creationId xmlns="" xmlns:a16="http://schemas.microsoft.com/office/drawing/2014/main" id="{145AFD08-A525-4F4C-9A28-C50A9B17CD7F}"/>
                </a:ext>
              </a:extLst>
            </p:cNvPr>
            <p:cNvSpPr/>
            <p:nvPr/>
          </p:nvSpPr>
          <p:spPr>
            <a:xfrm>
              <a:off x="2747217" y="5757739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52" name="Vuokaaviosymboli: Rajoitin 51">
              <a:extLst>
                <a:ext uri="{FF2B5EF4-FFF2-40B4-BE49-F238E27FC236}">
                  <a16:creationId xmlns="" xmlns:a16="http://schemas.microsoft.com/office/drawing/2014/main" id="{5F5A572B-6DC8-494E-94EC-4FA012E1C6D6}"/>
                </a:ext>
              </a:extLst>
            </p:cNvPr>
            <p:cNvSpPr/>
            <p:nvPr/>
          </p:nvSpPr>
          <p:spPr>
            <a:xfrm>
              <a:off x="2561990" y="5235938"/>
              <a:ext cx="1716526" cy="549933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Kasvatustiede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koetta</a:t>
              </a:r>
            </a:p>
          </p:txBody>
        </p:sp>
        <p:sp>
          <p:nvSpPr>
            <p:cNvPr id="53" name="Suorakulmio: Pyöristetyt kulmat 52">
              <a:extLst>
                <a:ext uri="{FF2B5EF4-FFF2-40B4-BE49-F238E27FC236}">
                  <a16:creationId xmlns="" xmlns:a16="http://schemas.microsoft.com/office/drawing/2014/main" id="{99911669-77E0-4EDB-AF51-FB82D70E8334}"/>
                </a:ext>
              </a:extLst>
            </p:cNvPr>
            <p:cNvSpPr/>
            <p:nvPr/>
          </p:nvSpPr>
          <p:spPr>
            <a:xfrm>
              <a:off x="2932268" y="5987413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54" name="Suorakulmio: Pyöristetyt kulmat 53">
              <a:extLst>
                <a:ext uri="{FF2B5EF4-FFF2-40B4-BE49-F238E27FC236}">
                  <a16:creationId xmlns="" xmlns:a16="http://schemas.microsoft.com/office/drawing/2014/main" id="{F37BC4D5-479A-455A-B9CE-840B9ACEF92B}"/>
                </a:ext>
              </a:extLst>
            </p:cNvPr>
            <p:cNvSpPr/>
            <p:nvPr/>
          </p:nvSpPr>
          <p:spPr>
            <a:xfrm>
              <a:off x="3176345" y="6246417"/>
              <a:ext cx="1230072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kieli</a:t>
              </a:r>
            </a:p>
          </p:txBody>
        </p:sp>
        <p:sp>
          <p:nvSpPr>
            <p:cNvPr id="55" name="Suorakulmio: Pyöristetyt kulmat 54">
              <a:extLst>
                <a:ext uri="{FF2B5EF4-FFF2-40B4-BE49-F238E27FC236}">
                  <a16:creationId xmlns="" xmlns:a16="http://schemas.microsoft.com/office/drawing/2014/main" id="{4634CDDC-96A3-4981-B127-34AF92DA4FD5}"/>
                </a:ext>
              </a:extLst>
            </p:cNvPr>
            <p:cNvSpPr/>
            <p:nvPr/>
          </p:nvSpPr>
          <p:spPr>
            <a:xfrm>
              <a:off x="3364833" y="6478950"/>
              <a:ext cx="1469578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ainereaali</a:t>
              </a:r>
            </a:p>
          </p:txBody>
        </p:sp>
      </p:grpSp>
      <p:grpSp>
        <p:nvGrpSpPr>
          <p:cNvPr id="23" name="Ryhmä 22">
            <a:extLst>
              <a:ext uri="{FF2B5EF4-FFF2-40B4-BE49-F238E27FC236}">
                <a16:creationId xmlns="" xmlns:a16="http://schemas.microsoft.com/office/drawing/2014/main" id="{B52EAD80-8BB4-41BA-8C65-8B9E664755E5}"/>
              </a:ext>
            </a:extLst>
          </p:cNvPr>
          <p:cNvGrpSpPr/>
          <p:nvPr/>
        </p:nvGrpSpPr>
        <p:grpSpPr>
          <a:xfrm>
            <a:off x="7053789" y="4711693"/>
            <a:ext cx="1959597" cy="1571645"/>
            <a:chOff x="6861285" y="4711693"/>
            <a:chExt cx="1959597" cy="1571645"/>
          </a:xfrm>
        </p:grpSpPr>
        <p:sp>
          <p:nvSpPr>
            <p:cNvPr id="56" name="Suorakulmio: Pyöristetyt kulmat 55">
              <a:extLst>
                <a:ext uri="{FF2B5EF4-FFF2-40B4-BE49-F238E27FC236}">
                  <a16:creationId xmlns="" xmlns:a16="http://schemas.microsoft.com/office/drawing/2014/main" id="{85D4E26B-AF53-4043-B8C1-FA26F096459E}"/>
                </a:ext>
              </a:extLst>
            </p:cNvPr>
            <p:cNvSpPr/>
            <p:nvPr/>
          </p:nvSpPr>
          <p:spPr>
            <a:xfrm>
              <a:off x="7046512" y="5284504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57" name="Vuokaaviosymboli: Rajoitin 56">
              <a:extLst>
                <a:ext uri="{FF2B5EF4-FFF2-40B4-BE49-F238E27FC236}">
                  <a16:creationId xmlns="" xmlns:a16="http://schemas.microsoft.com/office/drawing/2014/main" id="{E518B44A-4E5C-4794-BC10-25EF4995CDD1}"/>
                </a:ext>
              </a:extLst>
            </p:cNvPr>
            <p:cNvSpPr/>
            <p:nvPr/>
          </p:nvSpPr>
          <p:spPr>
            <a:xfrm>
              <a:off x="6861285" y="4711693"/>
              <a:ext cx="1605687" cy="600943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Kemia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koetta</a:t>
              </a:r>
            </a:p>
          </p:txBody>
        </p:sp>
        <p:sp>
          <p:nvSpPr>
            <p:cNvPr id="58" name="Suorakulmio: Pyöristetyt kulmat 57">
              <a:extLst>
                <a:ext uri="{FF2B5EF4-FFF2-40B4-BE49-F238E27FC236}">
                  <a16:creationId xmlns="" xmlns:a16="http://schemas.microsoft.com/office/drawing/2014/main" id="{9A3A33F6-275B-4155-A283-C62A7C338B6A}"/>
                </a:ext>
              </a:extLst>
            </p:cNvPr>
            <p:cNvSpPr/>
            <p:nvPr/>
          </p:nvSpPr>
          <p:spPr>
            <a:xfrm>
              <a:off x="7231563" y="5514179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kemia</a:t>
              </a:r>
            </a:p>
          </p:txBody>
        </p:sp>
        <p:sp>
          <p:nvSpPr>
            <p:cNvPr id="59" name="Suorakulmio: Pyöristetyt kulmat 58">
              <a:extLst>
                <a:ext uri="{FF2B5EF4-FFF2-40B4-BE49-F238E27FC236}">
                  <a16:creationId xmlns="" xmlns:a16="http://schemas.microsoft.com/office/drawing/2014/main" id="{8FFF7CE5-1120-4BB5-B56A-69920EBF9165}"/>
                </a:ext>
              </a:extLst>
            </p:cNvPr>
            <p:cNvSpPr/>
            <p:nvPr/>
          </p:nvSpPr>
          <p:spPr>
            <a:xfrm>
              <a:off x="7381674" y="5750469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60" name="Suorakulmio: Pyöristetyt kulmat 59">
              <a:extLst>
                <a:ext uri="{FF2B5EF4-FFF2-40B4-BE49-F238E27FC236}">
                  <a16:creationId xmlns="" xmlns:a16="http://schemas.microsoft.com/office/drawing/2014/main" id="{F175D73A-4B85-4DEC-95BD-0BF7D7EA8472}"/>
                </a:ext>
              </a:extLst>
            </p:cNvPr>
            <p:cNvSpPr/>
            <p:nvPr/>
          </p:nvSpPr>
          <p:spPr>
            <a:xfrm>
              <a:off x="7531785" y="5990171"/>
              <a:ext cx="1289097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paras koe</a:t>
              </a:r>
            </a:p>
          </p:txBody>
        </p:sp>
      </p:grpSp>
      <p:sp>
        <p:nvSpPr>
          <p:cNvPr id="62" name="Tekstiruutu 61">
            <a:extLst>
              <a:ext uri="{FF2B5EF4-FFF2-40B4-BE49-F238E27FC236}">
                <a16:creationId xmlns="" xmlns:a16="http://schemas.microsoft.com/office/drawing/2014/main" id="{7AD8F700-0E00-4235-B43A-3B082905BB86}"/>
              </a:ext>
            </a:extLst>
          </p:cNvPr>
          <p:cNvSpPr txBox="1"/>
          <p:nvPr/>
        </p:nvSpPr>
        <p:spPr>
          <a:xfrm>
            <a:off x="88003" y="2752462"/>
            <a:ext cx="1348631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u="sng" dirty="0"/>
              <a:t>Esimerkkejä: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C1C94026-F0AD-44EB-9CAC-655E6C8A61B2}"/>
              </a:ext>
            </a:extLst>
          </p:cNvPr>
          <p:cNvSpPr txBox="1"/>
          <p:nvPr/>
        </p:nvSpPr>
        <p:spPr>
          <a:xfrm>
            <a:off x="991810" y="1173718"/>
            <a:ext cx="7667666" cy="15081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pisteitä annetaan 3-6 ylioppilaskokeesta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u="sng" dirty="0">
                <a:solidFill>
                  <a:srgbClr val="C00000"/>
                </a:solidFill>
              </a:rPr>
              <a:t>koemäärä ja huomioitavat kokeet vaihtelevat koulutuksittain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osa kokeista on   </a:t>
            </a:r>
            <a:r>
              <a:rPr lang="fi-FI" sz="1600" b="1" dirty="0">
                <a:ln w="0"/>
              </a:rPr>
              <a:t>aina huomioitavia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osa   valitaan     kaikista kokeista tai kielistä tai reaalikokeista parhaan tuloksen antavien kokeiden mukaan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34389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="" xmlns:a16="http://schemas.microsoft.com/office/drawing/2014/main" id="{D47EA790-5213-4E00-91C4-F6E2AE27368C}"/>
              </a:ext>
            </a:extLst>
          </p:cNvPr>
          <p:cNvGrpSpPr/>
          <p:nvPr/>
        </p:nvGrpSpPr>
        <p:grpSpPr>
          <a:xfrm>
            <a:off x="250891" y="2383206"/>
            <a:ext cx="2012175" cy="1108564"/>
            <a:chOff x="695364" y="1531226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Suorakulmio: Pyöristetyt kulmat 12">
              <a:extLst>
                <a:ext uri="{FF2B5EF4-FFF2-40B4-BE49-F238E27FC236}">
                  <a16:creationId xmlns="" xmlns:a16="http://schemas.microsoft.com/office/drawing/2014/main" id="{97EDE78F-D56D-4B3D-B9F1-ED868C791E32}"/>
                </a:ext>
              </a:extLst>
            </p:cNvPr>
            <p:cNvSpPr/>
            <p:nvPr/>
          </p:nvSpPr>
          <p:spPr>
            <a:xfrm>
              <a:off x="695364" y="1531226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uorakulmio: Pyöristetyt kulmat 12">
              <a:hlinkClick r:id="rId2" action="ppaction://hlinksldjump" tooltip="Katso koulutukset"/>
              <a:extLst>
                <a:ext uri="{FF2B5EF4-FFF2-40B4-BE49-F238E27FC236}">
                  <a16:creationId xmlns="" xmlns:a16="http://schemas.microsoft.com/office/drawing/2014/main" id="{D9F77024-6B92-4820-98A9-080762F0C1C8}"/>
                </a:ext>
              </a:extLst>
            </p:cNvPr>
            <p:cNvSpPr txBox="1"/>
            <p:nvPr/>
          </p:nvSpPr>
          <p:spPr>
            <a:xfrm>
              <a:off x="749480" y="1585342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Kieli</a:t>
              </a:r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="" xmlns:a16="http://schemas.microsoft.com/office/drawing/2014/main" id="{13CF8A2C-B097-4DC5-A809-4AAD7DA6F4D2}"/>
              </a:ext>
            </a:extLst>
          </p:cNvPr>
          <p:cNvGrpSpPr/>
          <p:nvPr/>
        </p:nvGrpSpPr>
        <p:grpSpPr>
          <a:xfrm>
            <a:off x="467324" y="2505367"/>
            <a:ext cx="2012175" cy="1108564"/>
            <a:chOff x="695364" y="1531226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Suorakulmio: Pyöristetyt kulmat 71">
              <a:extLst>
                <a:ext uri="{FF2B5EF4-FFF2-40B4-BE49-F238E27FC236}">
                  <a16:creationId xmlns="" xmlns:a16="http://schemas.microsoft.com/office/drawing/2014/main" id="{DC423D10-F0B2-4878-A136-D8FDACD02E06}"/>
                </a:ext>
              </a:extLst>
            </p:cNvPr>
            <p:cNvSpPr/>
            <p:nvPr/>
          </p:nvSpPr>
          <p:spPr>
            <a:xfrm>
              <a:off x="695364" y="1531226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Suorakulmio: Pyöristetyt kulmat 12">
              <a:hlinkClick r:id="rId2" action="ppaction://hlinksldjump" tooltip="Katso koulutukset"/>
              <a:extLst>
                <a:ext uri="{FF2B5EF4-FFF2-40B4-BE49-F238E27FC236}">
                  <a16:creationId xmlns="" xmlns:a16="http://schemas.microsoft.com/office/drawing/2014/main" id="{99C2D24E-563B-4E40-BB8E-5CDB1687833C}"/>
                </a:ext>
              </a:extLst>
            </p:cNvPr>
            <p:cNvSpPr txBox="1"/>
            <p:nvPr/>
          </p:nvSpPr>
          <p:spPr>
            <a:xfrm>
              <a:off x="749480" y="1585342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Kieli</a:t>
              </a:r>
            </a:p>
          </p:txBody>
        </p:sp>
      </p:grpSp>
      <p:sp>
        <p:nvSpPr>
          <p:cNvPr id="4" name="Ellipsi 3">
            <a:extLst>
              <a:ext uri="{FF2B5EF4-FFF2-40B4-BE49-F238E27FC236}">
                <a16:creationId xmlns="" xmlns:a16="http://schemas.microsoft.com/office/drawing/2014/main" id="{0D325CDD-4DDE-4010-9695-BE840E36F71C}"/>
              </a:ext>
            </a:extLst>
          </p:cNvPr>
          <p:cNvSpPr/>
          <p:nvPr/>
        </p:nvSpPr>
        <p:spPr>
          <a:xfrm>
            <a:off x="2267809" y="1758861"/>
            <a:ext cx="4243483" cy="39375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Pisteitä annetaan 3-6 </a:t>
            </a:r>
            <a:r>
              <a:rPr lang="fi-FI" b="1" dirty="0" err="1">
                <a:solidFill>
                  <a:schemeClr val="tx1"/>
                </a:solidFill>
              </a:rPr>
              <a:t>yo-</a:t>
            </a:r>
            <a:r>
              <a:rPr lang="fi-FI" b="1" dirty="0">
                <a:solidFill>
                  <a:schemeClr val="tx1"/>
                </a:solidFill>
              </a:rPr>
              <a:t> kokeesta koulutuksesta riippuen</a:t>
            </a:r>
          </a:p>
          <a:p>
            <a:pPr algn="ctr"/>
            <a:endParaRPr lang="fi-FI" b="1" i="1" u="sng" dirty="0">
              <a:solidFill>
                <a:srgbClr val="C00000"/>
              </a:solidFill>
            </a:endParaRPr>
          </a:p>
          <a:p>
            <a:pPr algn="ctr"/>
            <a:endParaRPr lang="fi-FI" b="1" i="1" u="sng" dirty="0">
              <a:solidFill>
                <a:srgbClr val="C00000"/>
              </a:solidFill>
            </a:endParaRPr>
          </a:p>
          <a:p>
            <a:pPr algn="ctr"/>
            <a:endParaRPr lang="fi-FI" b="1" i="1" u="sng" dirty="0">
              <a:solidFill>
                <a:srgbClr val="C00000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779" y="164565"/>
            <a:ext cx="5935578" cy="574258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Yo-kokeet todistusvalinnassa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249D0340-87A5-447C-AFA7-0BB5C20CD7BE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="" xmlns:a16="http://schemas.microsoft.com/office/drawing/2014/main" id="{A5761287-03C0-4F89-A8B0-B449D70CEAD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="" xmlns:a16="http://schemas.microsoft.com/office/drawing/2014/main" id="{A989A67C-D5C3-4CCA-BE76-60B637E26354}"/>
              </a:ext>
            </a:extLst>
          </p:cNvPr>
          <p:cNvGrpSpPr/>
          <p:nvPr/>
        </p:nvGrpSpPr>
        <p:grpSpPr>
          <a:xfrm>
            <a:off x="3599094" y="1145141"/>
            <a:ext cx="1945811" cy="1108564"/>
            <a:chOff x="2800847" y="1503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Suorakulmio: Pyöristetyt kulmat 20">
              <a:extLst>
                <a:ext uri="{FF2B5EF4-FFF2-40B4-BE49-F238E27FC236}">
                  <a16:creationId xmlns="" xmlns:a16="http://schemas.microsoft.com/office/drawing/2014/main" id="{B6BF85D8-B428-49B3-9335-B29012717EBD}"/>
                </a:ext>
              </a:extLst>
            </p:cNvPr>
            <p:cNvSpPr/>
            <p:nvPr/>
          </p:nvSpPr>
          <p:spPr>
            <a:xfrm>
              <a:off x="2800847" y="1503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uorakulmio: Pyöristetyt kulmat 4">
              <a:hlinkClick r:id="rId3" action="ppaction://hlinksldjump" tooltip="Katso koulutukset"/>
              <a:extLst>
                <a:ext uri="{FF2B5EF4-FFF2-40B4-BE49-F238E27FC236}">
                  <a16:creationId xmlns="" xmlns:a16="http://schemas.microsoft.com/office/drawing/2014/main" id="{DBFD3E12-A71F-4109-B582-5F7913A8F588}"/>
                </a:ext>
              </a:extLst>
            </p:cNvPr>
            <p:cNvSpPr txBox="1"/>
            <p:nvPr/>
          </p:nvSpPr>
          <p:spPr>
            <a:xfrm>
              <a:off x="2854963" y="55619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Äidinkieli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="" xmlns:a16="http://schemas.microsoft.com/office/drawing/2014/main" id="{73D2BC69-C570-4B3A-9DDC-84436A35DDE9}"/>
              </a:ext>
            </a:extLst>
          </p:cNvPr>
          <p:cNvGrpSpPr/>
          <p:nvPr/>
        </p:nvGrpSpPr>
        <p:grpSpPr>
          <a:xfrm>
            <a:off x="6065373" y="2356949"/>
            <a:ext cx="2078114" cy="1108564"/>
            <a:chOff x="4906330" y="1531226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Suorakulmio: Pyöristetyt kulmat 18">
              <a:hlinkClick r:id="rId4" action="ppaction://hlinksldjump" tooltip="Katso koulutukset"/>
              <a:extLst>
                <a:ext uri="{FF2B5EF4-FFF2-40B4-BE49-F238E27FC236}">
                  <a16:creationId xmlns="" xmlns:a16="http://schemas.microsoft.com/office/drawing/2014/main" id="{318D5876-3825-4BF3-B948-512C6CAD364D}"/>
                </a:ext>
              </a:extLst>
            </p:cNvPr>
            <p:cNvSpPr/>
            <p:nvPr/>
          </p:nvSpPr>
          <p:spPr>
            <a:xfrm>
              <a:off x="4906330" y="1531226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7650"/>
                <a:satOff val="25000"/>
                <a:lumOff val="-3676"/>
                <a:alphaOff val="0"/>
              </a:schemeClr>
            </a:fillRef>
            <a:effectRef idx="2">
              <a:schemeClr val="accent3">
                <a:hueOff val="677650"/>
                <a:satOff val="25000"/>
                <a:lumOff val="-36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uorakulmio: Pyöristetyt kulmat 6">
              <a:hlinkClick r:id="rId4" action="ppaction://hlinksldjump" tooltip="Katso koulututukset"/>
              <a:extLst>
                <a:ext uri="{FF2B5EF4-FFF2-40B4-BE49-F238E27FC236}">
                  <a16:creationId xmlns="" xmlns:a16="http://schemas.microsoft.com/office/drawing/2014/main" id="{344A6D5E-9E70-4006-BB83-51505C8FB135}"/>
                </a:ext>
              </a:extLst>
            </p:cNvPr>
            <p:cNvSpPr txBox="1"/>
            <p:nvPr/>
          </p:nvSpPr>
          <p:spPr>
            <a:xfrm>
              <a:off x="4960446" y="1585342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Matematiikka</a:t>
              </a:r>
            </a:p>
          </p:txBody>
        </p:sp>
      </p:grpSp>
      <p:grpSp>
        <p:nvGrpSpPr>
          <p:cNvPr id="88" name="Ryhmä 87">
            <a:extLst>
              <a:ext uri="{FF2B5EF4-FFF2-40B4-BE49-F238E27FC236}">
                <a16:creationId xmlns="" xmlns:a16="http://schemas.microsoft.com/office/drawing/2014/main" id="{BE2FD242-D2F6-48D2-AD37-494E8A0E1296}"/>
              </a:ext>
            </a:extLst>
          </p:cNvPr>
          <p:cNvGrpSpPr/>
          <p:nvPr/>
        </p:nvGrpSpPr>
        <p:grpSpPr>
          <a:xfrm>
            <a:off x="786268" y="5042501"/>
            <a:ext cx="1287771" cy="1137791"/>
            <a:chOff x="786268" y="5042501"/>
            <a:chExt cx="1287771" cy="1137791"/>
          </a:xfrm>
          <a:solidFill>
            <a:schemeClr val="accent4">
              <a:lumMod val="75000"/>
            </a:schemeClr>
          </a:solidFill>
        </p:grpSpPr>
        <p:grpSp>
          <p:nvGrpSpPr>
            <p:cNvPr id="32" name="Ryhmä 31">
              <a:extLst>
                <a:ext uri="{FF2B5EF4-FFF2-40B4-BE49-F238E27FC236}">
                  <a16:creationId xmlns="" xmlns:a16="http://schemas.microsoft.com/office/drawing/2014/main" id="{B3B66B68-10E0-4222-92BA-596E17C7D3BB}"/>
                </a:ext>
              </a:extLst>
            </p:cNvPr>
            <p:cNvGrpSpPr/>
            <p:nvPr/>
          </p:nvGrpSpPr>
          <p:grpSpPr>
            <a:xfrm>
              <a:off x="786268" y="5042501"/>
              <a:ext cx="1236027" cy="611571"/>
              <a:chOff x="1499587" y="4006370"/>
              <a:chExt cx="1705484" cy="1108564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Suorakulmio: Pyöristetyt kulmat 10">
                <a:extLst>
                  <a:ext uri="{FF2B5EF4-FFF2-40B4-BE49-F238E27FC236}">
                    <a16:creationId xmlns="" xmlns:a16="http://schemas.microsoft.com/office/drawing/2014/main" id="{BF650953-6809-479C-B9C8-02520C48F07D}"/>
                  </a:ext>
                </a:extLst>
              </p:cNvPr>
              <p:cNvSpPr txBox="1"/>
              <p:nvPr/>
            </p:nvSpPr>
            <p:spPr>
              <a:xfrm>
                <a:off x="1570984" y="4060486"/>
                <a:ext cx="1579971" cy="998240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kemia</a:t>
                </a:r>
              </a:p>
            </p:txBody>
          </p:sp>
          <p:sp>
            <p:nvSpPr>
              <p:cNvPr id="34" name="Suorakulmio: Pyöristetyt kulmat 33">
                <a:extLst>
                  <a:ext uri="{FF2B5EF4-FFF2-40B4-BE49-F238E27FC236}">
                    <a16:creationId xmlns="" xmlns:a16="http://schemas.microsoft.com/office/drawing/2014/main" id="{744F0A95-475E-47BA-8B80-F107340A3A7A}"/>
                  </a:ext>
                </a:extLst>
              </p:cNvPr>
              <p:cNvSpPr/>
              <p:nvPr/>
            </p:nvSpPr>
            <p:spPr>
              <a:xfrm>
                <a:off x="149958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2032949"/>
                  <a:satOff val="75000"/>
                  <a:lumOff val="-11029"/>
                  <a:alphaOff val="0"/>
                </a:schemeClr>
              </a:fillRef>
              <a:effectRef idx="2">
                <a:schemeClr val="accent3">
                  <a:hueOff val="2032949"/>
                  <a:satOff val="75000"/>
                  <a:lumOff val="-11029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29" name="Ryhmä 28">
              <a:extLst>
                <a:ext uri="{FF2B5EF4-FFF2-40B4-BE49-F238E27FC236}">
                  <a16:creationId xmlns="" xmlns:a16="http://schemas.microsoft.com/office/drawing/2014/main" id="{501DBC8F-7D4C-41EA-866E-B94B6A112E3A}"/>
                </a:ext>
              </a:extLst>
            </p:cNvPr>
            <p:cNvGrpSpPr/>
            <p:nvPr/>
          </p:nvGrpSpPr>
          <p:grpSpPr>
            <a:xfrm>
              <a:off x="942189" y="5519621"/>
              <a:ext cx="1131850" cy="660671"/>
              <a:chOff x="1499587" y="4006370"/>
              <a:chExt cx="1705484" cy="1126613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1" name="Suorakulmio: Pyöristetyt kulmat 10">
                <a:extLst>
                  <a:ext uri="{FF2B5EF4-FFF2-40B4-BE49-F238E27FC236}">
                    <a16:creationId xmlns="" xmlns:a16="http://schemas.microsoft.com/office/drawing/2014/main" id="{CE4D9E2D-BCAA-4346-A503-27A258806849}"/>
                  </a:ext>
                </a:extLst>
              </p:cNvPr>
              <p:cNvSpPr txBox="1"/>
              <p:nvPr/>
            </p:nvSpPr>
            <p:spPr>
              <a:xfrm>
                <a:off x="1570984" y="4134742"/>
                <a:ext cx="1579971" cy="99824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fysiikka</a:t>
                </a:r>
              </a:p>
            </p:txBody>
          </p:sp>
          <p:sp>
            <p:nvSpPr>
              <p:cNvPr id="30" name="Suorakulmio: Pyöristetyt kulmat 29">
                <a:extLst>
                  <a:ext uri="{FF2B5EF4-FFF2-40B4-BE49-F238E27FC236}">
                    <a16:creationId xmlns="" xmlns:a16="http://schemas.microsoft.com/office/drawing/2014/main" id="{BCA10C11-A0D7-4190-833D-52ED5C3F37D7}"/>
                  </a:ext>
                </a:extLst>
              </p:cNvPr>
              <p:cNvSpPr/>
              <p:nvPr/>
            </p:nvSpPr>
            <p:spPr>
              <a:xfrm>
                <a:off x="149958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2032949"/>
                  <a:satOff val="75000"/>
                  <a:lumOff val="-11029"/>
                  <a:alphaOff val="0"/>
                </a:schemeClr>
              </a:fillRef>
              <a:effectRef idx="2">
                <a:schemeClr val="accent3">
                  <a:hueOff val="2032949"/>
                  <a:satOff val="75000"/>
                  <a:lumOff val="-11029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11" name="Ryhmä 10">
            <a:extLst>
              <a:ext uri="{FF2B5EF4-FFF2-40B4-BE49-F238E27FC236}">
                <a16:creationId xmlns="" xmlns:a16="http://schemas.microsoft.com/office/drawing/2014/main" id="{E6FABE52-8B96-48CA-B6CF-2554580E0C7B}"/>
              </a:ext>
            </a:extLst>
          </p:cNvPr>
          <p:cNvGrpSpPr/>
          <p:nvPr/>
        </p:nvGrpSpPr>
        <p:grpSpPr>
          <a:xfrm>
            <a:off x="1684224" y="4851907"/>
            <a:ext cx="1945811" cy="1108564"/>
            <a:chOff x="1499587" y="4006370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Suorakulmio: Pyöristetyt kulmat 14">
              <a:hlinkClick r:id="rId5" action="ppaction://hlinksldjump" tooltip="Katso koulutukset"/>
              <a:extLst>
                <a:ext uri="{FF2B5EF4-FFF2-40B4-BE49-F238E27FC236}">
                  <a16:creationId xmlns="" xmlns:a16="http://schemas.microsoft.com/office/drawing/2014/main" id="{DC05BE26-F3FC-47A0-AD6D-B6F4EAC61788}"/>
                </a:ext>
              </a:extLst>
            </p:cNvPr>
            <p:cNvSpPr/>
            <p:nvPr/>
          </p:nvSpPr>
          <p:spPr>
            <a:xfrm>
              <a:off x="1499587" y="4006370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032949"/>
                <a:satOff val="75000"/>
                <a:lumOff val="-11029"/>
                <a:alphaOff val="0"/>
              </a:schemeClr>
            </a:fillRef>
            <a:effectRef idx="2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uorakulmio: Pyöristetyt kulmat 10">
              <a:hlinkClick r:id="rId5" action="ppaction://hlinksldjump" tooltip="katso koulutukset"/>
              <a:extLst>
                <a:ext uri="{FF2B5EF4-FFF2-40B4-BE49-F238E27FC236}">
                  <a16:creationId xmlns="" xmlns:a16="http://schemas.microsoft.com/office/drawing/2014/main" id="{888A8111-82BD-41CD-81CA-6CA46B564A98}"/>
                </a:ext>
              </a:extLst>
            </p:cNvPr>
            <p:cNvSpPr txBox="1"/>
            <p:nvPr/>
          </p:nvSpPr>
          <p:spPr>
            <a:xfrm>
              <a:off x="1553703" y="4060486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Matemaattinen reaalikoe</a:t>
              </a:r>
            </a:p>
          </p:txBody>
        </p:sp>
      </p:grpSp>
      <p:sp>
        <p:nvSpPr>
          <p:cNvPr id="27" name="Suorakulmio: Pyöristetyt kulmat 26">
            <a:extLst>
              <a:ext uri="{FF2B5EF4-FFF2-40B4-BE49-F238E27FC236}">
                <a16:creationId xmlns="" xmlns:a16="http://schemas.microsoft.com/office/drawing/2014/main" id="{18E370E0-6FEB-4FED-9F2E-7B56CE9022D7}"/>
              </a:ext>
            </a:extLst>
          </p:cNvPr>
          <p:cNvSpPr/>
          <p:nvPr/>
        </p:nvSpPr>
        <p:spPr>
          <a:xfrm>
            <a:off x="825477" y="2706807"/>
            <a:ext cx="2012175" cy="1108564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710599"/>
              <a:satOff val="100000"/>
              <a:lumOff val="-14706"/>
              <a:alphaOff val="0"/>
            </a:schemeClr>
          </a:fillRef>
          <a:effectRef idx="2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Suorakulmio: Pyöristetyt kulmat 12">
            <a:hlinkClick r:id="rId2" action="ppaction://hlinksldjump" tooltip="Katso koulutukset"/>
            <a:extLst>
              <a:ext uri="{FF2B5EF4-FFF2-40B4-BE49-F238E27FC236}">
                <a16:creationId xmlns="" xmlns:a16="http://schemas.microsoft.com/office/drawing/2014/main" id="{7281CAB6-51CF-4F5E-92D0-DFB9F2E092C5}"/>
              </a:ext>
            </a:extLst>
          </p:cNvPr>
          <p:cNvSpPr txBox="1"/>
          <p:nvPr/>
        </p:nvSpPr>
        <p:spPr>
          <a:xfrm>
            <a:off x="941422" y="2763849"/>
            <a:ext cx="1884480" cy="100033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Kieli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="" xmlns:a16="http://schemas.microsoft.com/office/drawing/2014/main" id="{69871037-315A-4046-A878-931E8D576D49}"/>
              </a:ext>
            </a:extLst>
          </p:cNvPr>
          <p:cNvGrpSpPr/>
          <p:nvPr/>
        </p:nvGrpSpPr>
        <p:grpSpPr>
          <a:xfrm>
            <a:off x="4552285" y="4587935"/>
            <a:ext cx="3920581" cy="2079213"/>
            <a:chOff x="4552285" y="4587935"/>
            <a:chExt cx="3920581" cy="2079213"/>
          </a:xfrm>
        </p:grpSpPr>
        <p:grpSp>
          <p:nvGrpSpPr>
            <p:cNvPr id="80" name="Ryhmä 79">
              <a:extLst>
                <a:ext uri="{FF2B5EF4-FFF2-40B4-BE49-F238E27FC236}">
                  <a16:creationId xmlns="" xmlns:a16="http://schemas.microsoft.com/office/drawing/2014/main" id="{5C8924E9-6DD1-40CC-B818-DA97AAFFDC39}"/>
                </a:ext>
              </a:extLst>
            </p:cNvPr>
            <p:cNvGrpSpPr/>
            <p:nvPr/>
          </p:nvGrpSpPr>
          <p:grpSpPr>
            <a:xfrm>
              <a:off x="7407849" y="5047062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1" name="Suorakulmio: Pyöristetyt kulmat 80">
                <a:extLst>
                  <a:ext uri="{FF2B5EF4-FFF2-40B4-BE49-F238E27FC236}">
                    <a16:creationId xmlns="" xmlns:a16="http://schemas.microsoft.com/office/drawing/2014/main" id="{5B6D5BD8-596D-43D1-AEAE-015991D93CA1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Suorakulmio: Pyöristetyt kulmat 8">
                <a:extLst>
                  <a:ext uri="{FF2B5EF4-FFF2-40B4-BE49-F238E27FC236}">
                    <a16:creationId xmlns="" xmlns:a16="http://schemas.microsoft.com/office/drawing/2014/main" id="{CF95B729-50AD-49CF-A6A0-4C0335182485}"/>
                  </a:ext>
                </a:extLst>
              </p:cNvPr>
              <p:cNvSpPr txBox="1"/>
              <p:nvPr/>
            </p:nvSpPr>
            <p:spPr>
              <a:xfrm>
                <a:off x="4156223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yhteis-kuntaoppi</a:t>
                </a:r>
              </a:p>
            </p:txBody>
          </p:sp>
        </p:grpSp>
        <p:grpSp>
          <p:nvGrpSpPr>
            <p:cNvPr id="68" name="Ryhmä 67">
              <a:extLst>
                <a:ext uri="{FF2B5EF4-FFF2-40B4-BE49-F238E27FC236}">
                  <a16:creationId xmlns="" xmlns:a16="http://schemas.microsoft.com/office/drawing/2014/main" id="{B5224B02-8B91-4C95-BF9F-0C4C1585253A}"/>
                </a:ext>
              </a:extLst>
            </p:cNvPr>
            <p:cNvGrpSpPr/>
            <p:nvPr/>
          </p:nvGrpSpPr>
          <p:grpSpPr>
            <a:xfrm>
              <a:off x="6421133" y="4587935"/>
              <a:ext cx="1226329" cy="633000"/>
              <a:chOff x="4089451" y="2572422"/>
              <a:chExt cx="1705484" cy="1146036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9" name="Suorakulmio: Pyöristetyt kulmat 68">
                <a:extLst>
                  <a:ext uri="{FF2B5EF4-FFF2-40B4-BE49-F238E27FC236}">
                    <a16:creationId xmlns="" xmlns:a16="http://schemas.microsoft.com/office/drawing/2014/main" id="{00EC2953-C258-4D84-958A-F2C8EE34CE86}"/>
                  </a:ext>
                </a:extLst>
              </p:cNvPr>
              <p:cNvSpPr/>
              <p:nvPr/>
            </p:nvSpPr>
            <p:spPr>
              <a:xfrm>
                <a:off x="4089451" y="2572422"/>
                <a:ext cx="1705484" cy="1108565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Suorakulmio: Pyöristetyt kulmat 8">
                <a:extLst>
                  <a:ext uri="{FF2B5EF4-FFF2-40B4-BE49-F238E27FC236}">
                    <a16:creationId xmlns="" xmlns:a16="http://schemas.microsoft.com/office/drawing/2014/main" id="{4C9C3B14-11BB-447E-B3CD-25EAA5562C6E}"/>
                  </a:ext>
                </a:extLst>
              </p:cNvPr>
              <p:cNvSpPr txBox="1"/>
              <p:nvPr/>
            </p:nvSpPr>
            <p:spPr>
              <a:xfrm>
                <a:off x="4120917" y="2718124"/>
                <a:ext cx="1597252" cy="1000334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psykologia</a:t>
                </a:r>
              </a:p>
            </p:txBody>
          </p:sp>
        </p:grpSp>
        <p:grpSp>
          <p:nvGrpSpPr>
            <p:cNvPr id="38" name="Ryhmä 37">
              <a:extLst>
                <a:ext uri="{FF2B5EF4-FFF2-40B4-BE49-F238E27FC236}">
                  <a16:creationId xmlns="" xmlns:a16="http://schemas.microsoft.com/office/drawing/2014/main" id="{897EE2BB-B19A-49F6-996C-47A2EF610779}"/>
                </a:ext>
              </a:extLst>
            </p:cNvPr>
            <p:cNvGrpSpPr/>
            <p:nvPr/>
          </p:nvGrpSpPr>
          <p:grpSpPr>
            <a:xfrm>
              <a:off x="6355731" y="5128446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9" name="Suorakulmio: Pyöristetyt kulmat 38">
                <a:extLst>
                  <a:ext uri="{FF2B5EF4-FFF2-40B4-BE49-F238E27FC236}">
                    <a16:creationId xmlns="" xmlns:a16="http://schemas.microsoft.com/office/drawing/2014/main" id="{4062AB0D-A6B5-491B-8472-537350E5EBE1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Suorakulmio: Pyöristetyt kulmat 8">
                <a:extLst>
                  <a:ext uri="{FF2B5EF4-FFF2-40B4-BE49-F238E27FC236}">
                    <a16:creationId xmlns="" xmlns:a16="http://schemas.microsoft.com/office/drawing/2014/main" id="{6F871D87-6CA0-4D91-8C10-FCB08A2AFEAD}"/>
                  </a:ext>
                </a:extLst>
              </p:cNvPr>
              <p:cNvSpPr txBox="1"/>
              <p:nvPr/>
            </p:nvSpPr>
            <p:spPr>
              <a:xfrm>
                <a:off x="4206250" y="4116175"/>
                <a:ext cx="1547226" cy="94464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biologia</a:t>
                </a:r>
              </a:p>
            </p:txBody>
          </p:sp>
        </p:grpSp>
        <p:grpSp>
          <p:nvGrpSpPr>
            <p:cNvPr id="59" name="Ryhmä 58">
              <a:extLst>
                <a:ext uri="{FF2B5EF4-FFF2-40B4-BE49-F238E27FC236}">
                  <a16:creationId xmlns="" xmlns:a16="http://schemas.microsoft.com/office/drawing/2014/main" id="{2B06450B-7D7B-4F93-B77C-7C3F3CC80902}"/>
                </a:ext>
              </a:extLst>
            </p:cNvPr>
            <p:cNvGrpSpPr/>
            <p:nvPr/>
          </p:nvGrpSpPr>
          <p:grpSpPr>
            <a:xfrm>
              <a:off x="6254388" y="6099613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0" name="Suorakulmio: Pyöristetyt kulmat 59">
                <a:extLst>
                  <a:ext uri="{FF2B5EF4-FFF2-40B4-BE49-F238E27FC236}">
                    <a16:creationId xmlns="" xmlns:a16="http://schemas.microsoft.com/office/drawing/2014/main" id="{2251BB4D-E03C-4DE8-9706-B8DE79150FAC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Suorakulmio: Pyöristetyt kulmat 8">
                <a:extLst>
                  <a:ext uri="{FF2B5EF4-FFF2-40B4-BE49-F238E27FC236}">
                    <a16:creationId xmlns="" xmlns:a16="http://schemas.microsoft.com/office/drawing/2014/main" id="{0E2B3F38-617D-446E-913E-5D4AC47BF059}"/>
                  </a:ext>
                </a:extLst>
              </p:cNvPr>
              <p:cNvSpPr txBox="1"/>
              <p:nvPr/>
            </p:nvSpPr>
            <p:spPr>
              <a:xfrm>
                <a:off x="4156224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terveys-tieto</a:t>
                </a:r>
              </a:p>
            </p:txBody>
          </p:sp>
        </p:grpSp>
        <p:grpSp>
          <p:nvGrpSpPr>
            <p:cNvPr id="65" name="Ryhmä 64">
              <a:extLst>
                <a:ext uri="{FF2B5EF4-FFF2-40B4-BE49-F238E27FC236}">
                  <a16:creationId xmlns="" xmlns:a16="http://schemas.microsoft.com/office/drawing/2014/main" id="{E7DF02AA-7803-47DE-AD17-B92B01771D97}"/>
                </a:ext>
              </a:extLst>
            </p:cNvPr>
            <p:cNvGrpSpPr/>
            <p:nvPr/>
          </p:nvGrpSpPr>
          <p:grpSpPr>
            <a:xfrm>
              <a:off x="5194902" y="5973801"/>
              <a:ext cx="1266035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6" name="Suorakulmio: Pyöristetyt kulmat 65">
                <a:extLst>
                  <a:ext uri="{FF2B5EF4-FFF2-40B4-BE49-F238E27FC236}">
                    <a16:creationId xmlns="" xmlns:a16="http://schemas.microsoft.com/office/drawing/2014/main" id="{3AE083BE-7D52-49AE-B9AF-ECF4066CE0B9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Suorakulmio: Pyöristetyt kulmat 8">
                <a:extLst>
                  <a:ext uri="{FF2B5EF4-FFF2-40B4-BE49-F238E27FC236}">
                    <a16:creationId xmlns="" xmlns:a16="http://schemas.microsoft.com/office/drawing/2014/main" id="{057881DC-37BF-470B-9C89-A6E913639622}"/>
                  </a:ext>
                </a:extLst>
              </p:cNvPr>
              <p:cNvSpPr txBox="1"/>
              <p:nvPr/>
            </p:nvSpPr>
            <p:spPr>
              <a:xfrm>
                <a:off x="4156223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uskonto/et</a:t>
                </a:r>
              </a:p>
            </p:txBody>
          </p:sp>
        </p:grpSp>
        <p:grpSp>
          <p:nvGrpSpPr>
            <p:cNvPr id="77" name="Ryhmä 76">
              <a:extLst>
                <a:ext uri="{FF2B5EF4-FFF2-40B4-BE49-F238E27FC236}">
                  <a16:creationId xmlns="" xmlns:a16="http://schemas.microsoft.com/office/drawing/2014/main" id="{4268DF0E-0A04-476F-A31F-EE6183EDD325}"/>
                </a:ext>
              </a:extLst>
            </p:cNvPr>
            <p:cNvGrpSpPr/>
            <p:nvPr/>
          </p:nvGrpSpPr>
          <p:grpSpPr>
            <a:xfrm>
              <a:off x="7320271" y="5564508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8" name="Suorakulmio: Pyöristetyt kulmat 77">
                <a:extLst>
                  <a:ext uri="{FF2B5EF4-FFF2-40B4-BE49-F238E27FC236}">
                    <a16:creationId xmlns="" xmlns:a16="http://schemas.microsoft.com/office/drawing/2014/main" id="{57333B68-1776-4D01-8034-C94F50DFC572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Suorakulmio: Pyöristetyt kulmat 8">
                <a:extLst>
                  <a:ext uri="{FF2B5EF4-FFF2-40B4-BE49-F238E27FC236}">
                    <a16:creationId xmlns="" xmlns:a16="http://schemas.microsoft.com/office/drawing/2014/main" id="{E97725E6-E715-43E5-81C4-89708E9376B5}"/>
                  </a:ext>
                </a:extLst>
              </p:cNvPr>
              <p:cNvSpPr txBox="1"/>
              <p:nvPr/>
            </p:nvSpPr>
            <p:spPr>
              <a:xfrm>
                <a:off x="4156224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filosofia</a:t>
                </a:r>
              </a:p>
            </p:txBody>
          </p:sp>
        </p:grpSp>
        <p:grpSp>
          <p:nvGrpSpPr>
            <p:cNvPr id="74" name="Ryhmä 73">
              <a:extLst>
                <a:ext uri="{FF2B5EF4-FFF2-40B4-BE49-F238E27FC236}">
                  <a16:creationId xmlns="" xmlns:a16="http://schemas.microsoft.com/office/drawing/2014/main" id="{2A80EDDE-7CF8-4119-B4FA-9838DB4208C9}"/>
                </a:ext>
              </a:extLst>
            </p:cNvPr>
            <p:cNvGrpSpPr/>
            <p:nvPr/>
          </p:nvGrpSpPr>
          <p:grpSpPr>
            <a:xfrm>
              <a:off x="6444040" y="5579739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5" name="Suorakulmio: Pyöristetyt kulmat 74">
                <a:extLst>
                  <a:ext uri="{FF2B5EF4-FFF2-40B4-BE49-F238E27FC236}">
                    <a16:creationId xmlns="" xmlns:a16="http://schemas.microsoft.com/office/drawing/2014/main" id="{B2E8B00F-FC99-4A0D-82DF-DCF8CC58C8A0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Suorakulmio: Pyöristetyt kulmat 8">
                <a:extLst>
                  <a:ext uri="{FF2B5EF4-FFF2-40B4-BE49-F238E27FC236}">
                    <a16:creationId xmlns="" xmlns:a16="http://schemas.microsoft.com/office/drawing/2014/main" id="{74049C69-F02E-45B1-9B82-B2BEAD32C8D0}"/>
                  </a:ext>
                </a:extLst>
              </p:cNvPr>
              <p:cNvSpPr txBox="1"/>
              <p:nvPr/>
            </p:nvSpPr>
            <p:spPr>
              <a:xfrm>
                <a:off x="4156224" y="4060488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historia</a:t>
                </a:r>
              </a:p>
            </p:txBody>
          </p:sp>
        </p:grpSp>
        <p:grpSp>
          <p:nvGrpSpPr>
            <p:cNvPr id="62" name="Ryhmä 61">
              <a:extLst>
                <a:ext uri="{FF2B5EF4-FFF2-40B4-BE49-F238E27FC236}">
                  <a16:creationId xmlns="" xmlns:a16="http://schemas.microsoft.com/office/drawing/2014/main" id="{BD1A4B68-8963-4334-B605-004E5034DE6F}"/>
                </a:ext>
              </a:extLst>
            </p:cNvPr>
            <p:cNvGrpSpPr/>
            <p:nvPr/>
          </p:nvGrpSpPr>
          <p:grpSpPr>
            <a:xfrm>
              <a:off x="7287771" y="6018680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3" name="Suorakulmio: Pyöristetyt kulmat 62">
                <a:extLst>
                  <a:ext uri="{FF2B5EF4-FFF2-40B4-BE49-F238E27FC236}">
                    <a16:creationId xmlns="" xmlns:a16="http://schemas.microsoft.com/office/drawing/2014/main" id="{1C1F4C1C-D031-4231-A4D8-848A7937B238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Suorakulmio: Pyöristetyt kulmat 8">
                <a:extLst>
                  <a:ext uri="{FF2B5EF4-FFF2-40B4-BE49-F238E27FC236}">
                    <a16:creationId xmlns="" xmlns:a16="http://schemas.microsoft.com/office/drawing/2014/main" id="{D9950877-17ED-4395-B594-718AD740F0C1}"/>
                  </a:ext>
                </a:extLst>
              </p:cNvPr>
              <p:cNvSpPr txBox="1"/>
              <p:nvPr/>
            </p:nvSpPr>
            <p:spPr>
              <a:xfrm>
                <a:off x="4156223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maantieto</a:t>
                </a:r>
              </a:p>
            </p:txBody>
          </p:sp>
        </p:grpSp>
        <p:grpSp>
          <p:nvGrpSpPr>
            <p:cNvPr id="9" name="Ryhmä 8">
              <a:extLst>
                <a:ext uri="{FF2B5EF4-FFF2-40B4-BE49-F238E27FC236}">
                  <a16:creationId xmlns="" xmlns:a16="http://schemas.microsoft.com/office/drawing/2014/main" id="{EFCEE631-9854-4D17-9C38-45C45CA76534}"/>
                </a:ext>
              </a:extLst>
            </p:cNvPr>
            <p:cNvGrpSpPr/>
            <p:nvPr/>
          </p:nvGrpSpPr>
          <p:grpSpPr>
            <a:xfrm>
              <a:off x="4552285" y="5029523"/>
              <a:ext cx="2078114" cy="1108564"/>
              <a:chOff x="4102107" y="4006370"/>
              <a:chExt cx="1705484" cy="110856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Suorakulmio: Pyöristetyt kulmat 8">
                <a:hlinkClick r:id="rId6" action="ppaction://hlinksldjump" tooltip="Katso koulutukset"/>
                <a:extLst>
                  <a:ext uri="{FF2B5EF4-FFF2-40B4-BE49-F238E27FC236}">
                    <a16:creationId xmlns="" xmlns:a16="http://schemas.microsoft.com/office/drawing/2014/main" id="{B2730868-1F0A-43AE-87BD-45EFF2E6CEE9}"/>
                  </a:ext>
                </a:extLst>
              </p:cNvPr>
              <p:cNvSpPr txBox="1"/>
              <p:nvPr/>
            </p:nvSpPr>
            <p:spPr>
              <a:xfrm>
                <a:off x="4116482" y="4060486"/>
                <a:ext cx="1597252" cy="10003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b="1" kern="1200" dirty="0">
                    <a:solidFill>
                      <a:schemeClr val="tx1"/>
                    </a:solidFill>
                  </a:rPr>
                  <a:t>Muu reaalikoe</a:t>
                </a:r>
              </a:p>
            </p:txBody>
          </p:sp>
          <p:sp>
            <p:nvSpPr>
              <p:cNvPr id="17" name="Suorakulmio: Pyöristetyt kulmat 16">
                <a:extLst>
                  <a:ext uri="{FF2B5EF4-FFF2-40B4-BE49-F238E27FC236}">
                    <a16:creationId xmlns="" xmlns:a16="http://schemas.microsoft.com/office/drawing/2014/main" id="{6F770E96-478E-4C62-A774-42DFFD338786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86" name="Suorakulmio 85">
            <a:extLst>
              <a:ext uri="{FF2B5EF4-FFF2-40B4-BE49-F238E27FC236}">
                <a16:creationId xmlns="" xmlns:a16="http://schemas.microsoft.com/office/drawing/2014/main" id="{56C6008B-77DF-48FF-9E6A-8C203073E3ED}"/>
              </a:ext>
            </a:extLst>
          </p:cNvPr>
          <p:cNvSpPr/>
          <p:nvPr/>
        </p:nvSpPr>
        <p:spPr>
          <a:xfrm>
            <a:off x="2694122" y="3759679"/>
            <a:ext cx="3476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i="1" u="sng" dirty="0">
                <a:solidFill>
                  <a:srgbClr val="C00000"/>
                </a:solidFill>
              </a:rPr>
              <a:t>Klikkaamalla koetta näet huomioidaanko koe aina vai valinnaisena</a:t>
            </a:r>
          </a:p>
        </p:txBody>
      </p:sp>
    </p:spTree>
    <p:extLst>
      <p:ext uri="{BB962C8B-B14F-4D97-AF65-F5344CB8AC3E}">
        <p14:creationId xmlns:p14="http://schemas.microsoft.com/office/powerpoint/2010/main" val="15508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463" y="118310"/>
            <a:ext cx="5911515" cy="574258"/>
          </a:xfrm>
        </p:spPr>
        <p:txBody>
          <a:bodyPr>
            <a:normAutofit/>
          </a:bodyPr>
          <a:lstStyle/>
          <a:p>
            <a:r>
              <a:rPr lang="fi-FI" sz="3200" dirty="0"/>
              <a:t>Koemäärä eri koulutuksissa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=""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787315" y="2167952"/>
            <a:ext cx="3545306" cy="24223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=""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56148" y="1483180"/>
            <a:ext cx="2149642" cy="35292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=""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54178" y="4985957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=""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=""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=""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44187" y="544009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=""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=""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=""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411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=""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=""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=""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=""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alat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=""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=""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=""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=""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41322" y="500833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=""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=""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68252" y="633850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=""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98293" y="632455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=""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=""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=""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=""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=""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=""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=""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=""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=""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=""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=""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=""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=""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55524" y="5912120"/>
            <a:ext cx="2143448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=""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81326" y="5882839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=""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1322" y="5897248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4" name="Vuokaaviosymboli: Rajoitin 43">
            <a:extLst>
              <a:ext uri="{FF2B5EF4-FFF2-40B4-BE49-F238E27FC236}">
                <a16:creationId xmlns=""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370924" y="290361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Pisteet 5 yo-kokeesta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="" xmlns:a16="http://schemas.microsoft.com/office/drawing/2014/main" id="{B7508C78-D3A6-4D5F-B821-369F65B67959}"/>
              </a:ext>
            </a:extLst>
          </p:cNvPr>
          <p:cNvSpPr/>
          <p:nvPr/>
        </p:nvSpPr>
        <p:spPr>
          <a:xfrm>
            <a:off x="3370924" y="3859058"/>
            <a:ext cx="2205790" cy="368969"/>
          </a:xfrm>
          <a:prstGeom prst="flowChartTerminator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Pisteet 3 yo-kokeesta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=""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398919" y="3373581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Pisteet 4 yo-kokeesta</a:t>
            </a:r>
          </a:p>
        </p:txBody>
      </p:sp>
      <p:sp>
        <p:nvSpPr>
          <p:cNvPr id="47" name="Vuokaaviosymboli: Rajoitin 46">
            <a:extLst>
              <a:ext uri="{FF2B5EF4-FFF2-40B4-BE49-F238E27FC236}">
                <a16:creationId xmlns="" xmlns:a16="http://schemas.microsoft.com/office/drawing/2014/main" id="{0F2FD238-C168-40DD-BD30-0BC07FA73E6D}"/>
              </a:ext>
            </a:extLst>
          </p:cNvPr>
          <p:cNvSpPr/>
          <p:nvPr/>
        </p:nvSpPr>
        <p:spPr>
          <a:xfrm>
            <a:off x="3370925" y="2438402"/>
            <a:ext cx="2205790" cy="368969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Pisteet 6 yo-kokeesta</a:t>
            </a:r>
          </a:p>
        </p:txBody>
      </p:sp>
      <p:sp>
        <p:nvSpPr>
          <p:cNvPr id="48" name="Vuokaaviosymboli: Rajoitin 47">
            <a:extLst>
              <a:ext uri="{FF2B5EF4-FFF2-40B4-BE49-F238E27FC236}">
                <a16:creationId xmlns="" xmlns:a16="http://schemas.microsoft.com/office/drawing/2014/main" id="{5B5A160B-BB18-4140-80AB-BE31534F1079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="" xmlns:a16="http://schemas.microsoft.com/office/drawing/2014/main" id="{87A2156E-4321-4C95-B24B-C8B4E4556E2F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6401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6" grpId="0" animBg="1"/>
      <p:bldP spid="22" grpId="0" animBg="1"/>
      <p:bldP spid="25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Äidinkielen pisteet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343344" y="1367239"/>
            <a:ext cx="8483130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äidinkielestä annetaan aina pisteitä </a:t>
            </a:r>
            <a:r>
              <a:rPr lang="fi-FI" sz="2400" b="1" u="sng" dirty="0">
                <a:solidFill>
                  <a:srgbClr val="C00000"/>
                </a:solidFill>
              </a:rPr>
              <a:t>kaikissa</a:t>
            </a:r>
            <a:r>
              <a:rPr lang="fi-FI" sz="2400" b="1" dirty="0"/>
              <a:t>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pisteytys on aina samanlainen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äidinkieli: suomi, ruotsi, suomi/ruotsi toisena kielenä, saame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b="1" dirty="0"/>
          </a:p>
        </p:txBody>
      </p:sp>
      <p:sp>
        <p:nvSpPr>
          <p:cNvPr id="6" name="Pyöristetty suorakulmio 10">
            <a:extLst>
              <a:ext uri="{FF2B5EF4-FFF2-40B4-BE49-F238E27FC236}">
                <a16:creationId xmlns=""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3678047"/>
            <a:ext cx="8756356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=""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3902372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=""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3840634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=""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3840634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=""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3840634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=""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3840634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=""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3840634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=""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3840634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=""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4667731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33,0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=""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4667731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27,5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=""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4667731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22,0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=""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4667731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16,5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=""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4667731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11,0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=""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4667731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5,5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=""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630175" y="4684285"/>
            <a:ext cx="121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Äidinkieli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="" xmlns:a16="http://schemas.microsoft.com/office/drawing/2014/main" id="{0F6C80F1-363E-4211-8B86-E7425907F4D8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="" xmlns:a16="http://schemas.microsoft.com/office/drawing/2014/main" id="{FE2B11E0-9E14-4A31-BF8D-3ED79606E348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="" xmlns:a16="http://schemas.microsoft.com/office/drawing/2014/main" id="{EFDD3FE6-0811-423E-9FBE-FEFBDBF44A78}"/>
              </a:ext>
            </a:extLst>
          </p:cNvPr>
          <p:cNvGrpSpPr/>
          <p:nvPr/>
        </p:nvGrpSpPr>
        <p:grpSpPr>
          <a:xfrm>
            <a:off x="7451558" y="6195390"/>
            <a:ext cx="1611023" cy="287867"/>
            <a:chOff x="317526" y="5528733"/>
            <a:chExt cx="1611023" cy="287867"/>
          </a:xfrm>
        </p:grpSpPr>
        <p:sp>
          <p:nvSpPr>
            <p:cNvPr id="3" name="Toimintopainike: Takaisin tai edellinen 2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36B6E2DE-EE56-426E-B77B-06D2ECEBC7D7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kstiruutu 3">
              <a:extLst>
                <a:ext uri="{FF2B5EF4-FFF2-40B4-BE49-F238E27FC236}">
                  <a16:creationId xmlns="" xmlns:a16="http://schemas.microsoft.com/office/drawing/2014/main" id="{28A35F61-9787-48C4-BDA0-AB4B7F23C6D1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3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874" y="128104"/>
            <a:ext cx="5975684" cy="574258"/>
          </a:xfrm>
        </p:spPr>
        <p:txBody>
          <a:bodyPr>
            <a:normAutofit/>
          </a:bodyPr>
          <a:lstStyle/>
          <a:p>
            <a:r>
              <a:rPr lang="fi-FI" sz="2400" dirty="0"/>
              <a:t>Matematiikan koe eri koulutuksissa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=""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787315" y="2167952"/>
            <a:ext cx="3545306" cy="24223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=""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=""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83180"/>
            <a:ext cx="2149642" cy="35292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=""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66210" y="498022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=""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=""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=""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43328" y="54627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=""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=""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=""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411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=""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=""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=""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=""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=""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alat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=""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=""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=""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=""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56219" y="4988583"/>
            <a:ext cx="2205790" cy="414320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=""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=""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98616" y="632976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=""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52664" y="631831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=""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=""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=""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=""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=""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=""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=""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=""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=""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=""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=""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=""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=""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04406" y="591958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=""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54178" y="587453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=""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3328" y="5905217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4" name="Vuokaaviosymboli: Rajoitin 43">
            <a:extLst>
              <a:ext uri="{FF2B5EF4-FFF2-40B4-BE49-F238E27FC236}">
                <a16:creationId xmlns=""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469105" y="2402254"/>
            <a:ext cx="2205790" cy="539468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Huomioidaan aina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(pitkä tai lyhyt)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=""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510066" y="3778300"/>
            <a:ext cx="2205790" cy="539468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Valinnainen muiden kokeiden kanssa</a:t>
            </a:r>
          </a:p>
        </p:txBody>
      </p:sp>
      <p:sp>
        <p:nvSpPr>
          <p:cNvPr id="47" name="Vuokaaviosymboli: Rajoitin 46">
            <a:extLst>
              <a:ext uri="{FF2B5EF4-FFF2-40B4-BE49-F238E27FC236}">
                <a16:creationId xmlns="" xmlns:a16="http://schemas.microsoft.com/office/drawing/2014/main" id="{148CD820-B243-417B-BA2C-9DD6E4564AE6}"/>
              </a:ext>
            </a:extLst>
          </p:cNvPr>
          <p:cNvSpPr/>
          <p:nvPr/>
        </p:nvSpPr>
        <p:spPr>
          <a:xfrm>
            <a:off x="3512679" y="3037404"/>
            <a:ext cx="2116474" cy="651555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Pitkä matematiikka huomioidaan aina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="" xmlns:a16="http://schemas.microsoft.com/office/drawing/2014/main" id="{BDAA4B9D-079E-465C-949C-42205668274C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kstiruutu 47">
            <a:extLst>
              <a:ext uri="{FF2B5EF4-FFF2-40B4-BE49-F238E27FC236}">
                <a16:creationId xmlns="" xmlns:a16="http://schemas.microsoft.com/office/drawing/2014/main" id="{4EA38823-B712-4386-8853-0F686C78917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49" name="Ryhmä 48">
            <a:extLst>
              <a:ext uri="{FF2B5EF4-FFF2-40B4-BE49-F238E27FC236}">
                <a16:creationId xmlns="" xmlns:a16="http://schemas.microsoft.com/office/drawing/2014/main" id="{F74DF52A-EB9A-4D9C-BE08-21003D1911B1}"/>
              </a:ext>
            </a:extLst>
          </p:cNvPr>
          <p:cNvGrpSpPr/>
          <p:nvPr/>
        </p:nvGrpSpPr>
        <p:grpSpPr>
          <a:xfrm>
            <a:off x="7451558" y="6410865"/>
            <a:ext cx="1611023" cy="287867"/>
            <a:chOff x="317526" y="5528733"/>
            <a:chExt cx="1611023" cy="287867"/>
          </a:xfrm>
        </p:grpSpPr>
        <p:sp>
          <p:nvSpPr>
            <p:cNvPr id="50" name="Toimintopainike: Takaisin tai edellinen 49">
              <a:hlinkClick r:id="rId2" action="ppaction://hlinksldjump" highlightClick="1"/>
              <a:extLst>
                <a:ext uri="{FF2B5EF4-FFF2-40B4-BE49-F238E27FC236}">
                  <a16:creationId xmlns="" xmlns:a16="http://schemas.microsoft.com/office/drawing/2014/main" id="{0D01F3B2-52E8-426F-8E78-A8076FF90816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Tekstiruutu 50">
              <a:extLst>
                <a:ext uri="{FF2B5EF4-FFF2-40B4-BE49-F238E27FC236}">
                  <a16:creationId xmlns="" xmlns:a16="http://schemas.microsoft.com/office/drawing/2014/main" id="{8E669E01-EC78-48B2-834F-EAC775B36391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5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5137</TotalTime>
  <Words>2763</Words>
  <Application>Microsoft Office PowerPoint</Application>
  <PresentationFormat>Näytössä katseltava diaesitys (4:3)</PresentationFormat>
  <Paragraphs>1126</Paragraphs>
  <Slides>32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3" baseType="lpstr">
      <vt:lpstr>Office-teema</vt:lpstr>
      <vt:lpstr>Opiskelijavalinta uudistuu</vt:lpstr>
      <vt:lpstr>Korkeakoulututkinnot</vt:lpstr>
      <vt:lpstr>Väylät yliopisto-opintoihin</vt:lpstr>
      <vt:lpstr>Yliopistojen todistusvalinta</vt:lpstr>
      <vt:lpstr>Huomioitavat yo-kokeet</vt:lpstr>
      <vt:lpstr>Yo-kokeet todistusvalinnassa</vt:lpstr>
      <vt:lpstr>Koemäärä eri koulutuksissa</vt:lpstr>
      <vt:lpstr>Äidinkielen pisteet</vt:lpstr>
      <vt:lpstr>Matematiikan koe eri koulutuksissa</vt:lpstr>
      <vt:lpstr>Matematiikan pisteet</vt:lpstr>
      <vt:lpstr>Kielten koe eri koulutuksissa</vt:lpstr>
      <vt:lpstr>Kielten pisteet</vt:lpstr>
      <vt:lpstr>Matemaattinen ainereaali eri koulutuksissa</vt:lpstr>
      <vt:lpstr>Matemaattisen ainereaalin pisteet</vt:lpstr>
      <vt:lpstr>Muut ainereaalit eri koulutuksissa</vt:lpstr>
      <vt:lpstr>Muut ainereaalin pisteet 1/3</vt:lpstr>
      <vt:lpstr>Muut ainereaalin pisteet 2/3</vt:lpstr>
      <vt:lpstr>Muut ainereaalin pisteet 3/3</vt:lpstr>
      <vt:lpstr>Reaalikokeiden maksimimäärä</vt:lpstr>
      <vt:lpstr>Linkit valintakriteereihin</vt:lpstr>
      <vt:lpstr>Kynnysehtoja</vt:lpstr>
      <vt:lpstr>Suoravalintoja</vt:lpstr>
      <vt:lpstr>Opintojen suunnittelu</vt:lpstr>
      <vt:lpstr>Valintakokeet</vt:lpstr>
      <vt:lpstr>Valintakoeyhteistyö</vt:lpstr>
      <vt:lpstr> Muita reittejä yliopisto-opintoihin</vt:lpstr>
      <vt:lpstr>Väylät amk-opintoihin</vt:lpstr>
      <vt:lpstr>Todistusvalinta ylioppilailla 1/2</vt:lpstr>
      <vt:lpstr>Todistusvalinta ylioppilailla 2/2</vt:lpstr>
      <vt:lpstr>Muita sääntöjä ylioppilailla </vt:lpstr>
      <vt:lpstr>Todistusvalinta ammatillisen perustutkinnon perusteella</vt:lpstr>
      <vt:lpstr> Ohjeita onnistumiseen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Seppo Sokka</dc:creator>
  <cp:lastModifiedBy>VALVOJA</cp:lastModifiedBy>
  <cp:revision>397</cp:revision>
  <cp:lastPrinted>2018-08-06T16:45:32Z</cp:lastPrinted>
  <dcterms:created xsi:type="dcterms:W3CDTF">2018-07-17T15:17:50Z</dcterms:created>
  <dcterms:modified xsi:type="dcterms:W3CDTF">2019-09-24T08:00:51Z</dcterms:modified>
</cp:coreProperties>
</file>