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8" r:id="rId3"/>
    <p:sldId id="282" r:id="rId4"/>
    <p:sldId id="278" r:id="rId5"/>
    <p:sldId id="281" r:id="rId6"/>
    <p:sldId id="280" r:id="rId7"/>
    <p:sldId id="269" r:id="rId8"/>
    <p:sldId id="270" r:id="rId9"/>
    <p:sldId id="275" r:id="rId10"/>
    <p:sldId id="273" r:id="rId11"/>
    <p:sldId id="274" r:id="rId12"/>
    <p:sldId id="276" r:id="rId13"/>
    <p:sldId id="283" r:id="rId14"/>
    <p:sldId id="271" r:id="rId15"/>
    <p:sldId id="277" r:id="rId16"/>
  </p:sldIdLst>
  <p:sldSz cx="9144000" cy="6858000" type="screen4x3"/>
  <p:notesSz cx="6808788" cy="99409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94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-3552" y="-96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7045"/>
          </a:xfrm>
          <a:prstGeom prst="rect">
            <a:avLst/>
          </a:prstGeom>
        </p:spPr>
        <p:txBody>
          <a:bodyPr vert="horz" lIns="90870" tIns="45436" rIns="90870" bIns="45436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6742" y="3"/>
            <a:ext cx="2950475" cy="497045"/>
          </a:xfrm>
          <a:prstGeom prst="rect">
            <a:avLst/>
          </a:prstGeom>
        </p:spPr>
        <p:txBody>
          <a:bodyPr vert="horz" lIns="90870" tIns="45436" rIns="90870" bIns="45436" rtlCol="0"/>
          <a:lstStyle>
            <a:lvl1pPr algn="r">
              <a:defRPr sz="1200"/>
            </a:lvl1pPr>
          </a:lstStyle>
          <a:p>
            <a:fld id="{9238678B-1B4D-4652-BA39-60FAA2406C67}" type="datetimeFigureOut">
              <a:rPr lang="fi-FI" smtClean="0"/>
              <a:pPr/>
              <a:t>12.1.2023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3" y="9442157"/>
            <a:ext cx="2950475" cy="497045"/>
          </a:xfrm>
          <a:prstGeom prst="rect">
            <a:avLst/>
          </a:prstGeom>
        </p:spPr>
        <p:txBody>
          <a:bodyPr vert="horz" lIns="90870" tIns="45436" rIns="90870" bIns="45436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6742" y="9442157"/>
            <a:ext cx="2950475" cy="497045"/>
          </a:xfrm>
          <a:prstGeom prst="rect">
            <a:avLst/>
          </a:prstGeom>
        </p:spPr>
        <p:txBody>
          <a:bodyPr vert="horz" lIns="90870" tIns="45436" rIns="90870" bIns="45436" rtlCol="0" anchor="b"/>
          <a:lstStyle>
            <a:lvl1pPr algn="r">
              <a:defRPr sz="1200"/>
            </a:lvl1pPr>
          </a:lstStyle>
          <a:p>
            <a:fld id="{955C1D27-33AE-48B6-8533-0AD83FE590F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6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7045"/>
          </a:xfrm>
          <a:prstGeom prst="rect">
            <a:avLst/>
          </a:prstGeom>
        </p:spPr>
        <p:txBody>
          <a:bodyPr vert="horz" lIns="90870" tIns="45436" rIns="90870" bIns="45436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6742" y="3"/>
            <a:ext cx="2950475" cy="497045"/>
          </a:xfrm>
          <a:prstGeom prst="rect">
            <a:avLst/>
          </a:prstGeom>
        </p:spPr>
        <p:txBody>
          <a:bodyPr vert="horz" lIns="90870" tIns="45436" rIns="90870" bIns="45436" rtlCol="0"/>
          <a:lstStyle>
            <a:lvl1pPr algn="r">
              <a:defRPr sz="1200"/>
            </a:lvl1pPr>
          </a:lstStyle>
          <a:p>
            <a:fld id="{BC5D6633-A21D-41F6-9DCA-55C2031F52E3}" type="datetimeFigureOut">
              <a:rPr lang="fi-FI" smtClean="0"/>
              <a:pPr/>
              <a:t>12.1.2023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0" tIns="45436" rIns="90870" bIns="45436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880" y="4721945"/>
            <a:ext cx="5447030" cy="4473416"/>
          </a:xfrm>
          <a:prstGeom prst="rect">
            <a:avLst/>
          </a:prstGeom>
        </p:spPr>
        <p:txBody>
          <a:bodyPr vert="horz" lIns="90870" tIns="45436" rIns="90870" bIns="45436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3" y="9442157"/>
            <a:ext cx="2950475" cy="497045"/>
          </a:xfrm>
          <a:prstGeom prst="rect">
            <a:avLst/>
          </a:prstGeom>
        </p:spPr>
        <p:txBody>
          <a:bodyPr vert="horz" lIns="90870" tIns="45436" rIns="90870" bIns="45436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6742" y="9442157"/>
            <a:ext cx="2950475" cy="497045"/>
          </a:xfrm>
          <a:prstGeom prst="rect">
            <a:avLst/>
          </a:prstGeom>
        </p:spPr>
        <p:txBody>
          <a:bodyPr vert="horz" lIns="90870" tIns="45436" rIns="90870" bIns="45436" rtlCol="0" anchor="b"/>
          <a:lstStyle>
            <a:lvl1pPr algn="r">
              <a:defRPr sz="1200"/>
            </a:lvl1pPr>
          </a:lstStyle>
          <a:p>
            <a:fld id="{53E1084E-A856-495C-B990-28A3E3009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06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1084E-A856-495C-B990-28A3E30098E6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69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735" y="283"/>
            <a:ext cx="4077887" cy="685743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25910" y="2837543"/>
            <a:ext cx="6370426" cy="153301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4136" y="4653136"/>
            <a:ext cx="5508104" cy="72008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4866-1401-453B-8341-3AC680F54001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Etelä-Pohjanmaan TE-toimisto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1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 luettelomerke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4B5E-FB2F-47C4-BFF1-E95D540AF33A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Etelä-Pohjanmaan TE-toimisto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1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 luettelomerkke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AD4C-8849-48DE-A446-554E72789032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Etelä-Pohjanmaan TE-toimisto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36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9592" y="1844824"/>
            <a:ext cx="3744416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88024" y="1844824"/>
            <a:ext cx="3754760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EDBC-364D-43B6-94AF-463A160EEBE7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Etelä-Pohjanmaan TE-toimisto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26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21B8-4476-4D0B-ABB3-E3593A7223F4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Etelä-Pohjanmaan TE-toimisto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02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6C83-0ABC-40E9-AA76-676D3E998BA4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Etelä-Pohjanmaan TE-toimisto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983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4802400"/>
            <a:ext cx="4827633" cy="2060278"/>
          </a:xfrm>
          <a:prstGeom prst="rect">
            <a:avLst/>
          </a:prstGeom>
        </p:spPr>
      </p:pic>
      <p:sp>
        <p:nvSpPr>
          <p:cNvPr id="10" name="Tekstiruutu 9"/>
          <p:cNvSpPr txBox="1"/>
          <p:nvPr/>
        </p:nvSpPr>
        <p:spPr>
          <a:xfrm>
            <a:off x="6948264" y="6597352"/>
            <a:ext cx="20882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800" dirty="0" err="1">
                <a:solidFill>
                  <a:srgbClr val="FFFFFF"/>
                </a:solidFill>
              </a:rPr>
              <a:t>TE-palvelut</a:t>
            </a:r>
            <a:r>
              <a:rPr lang="fi-FI" sz="800" dirty="0">
                <a:solidFill>
                  <a:srgbClr val="FFFFFF"/>
                </a:solidFill>
              </a:rPr>
              <a:t> | </a:t>
            </a:r>
            <a:r>
              <a:rPr lang="fi-FI" sz="800" dirty="0" err="1">
                <a:solidFill>
                  <a:srgbClr val="FFFFFF"/>
                </a:solidFill>
              </a:rPr>
              <a:t>TE-tjänster</a:t>
            </a:r>
            <a:r>
              <a:rPr lang="fi-FI" sz="800" dirty="0">
                <a:solidFill>
                  <a:srgbClr val="FFFFFF"/>
                </a:solidFill>
              </a:rPr>
              <a:t> | </a:t>
            </a:r>
            <a:r>
              <a:rPr lang="fi-FI" sz="800" dirty="0" err="1">
                <a:solidFill>
                  <a:srgbClr val="FFFFFF"/>
                </a:solidFill>
              </a:rPr>
              <a:t>TE-services</a:t>
            </a:r>
            <a:endParaRPr lang="fi-FI" sz="800" dirty="0">
              <a:solidFill>
                <a:srgbClr val="FFFFFF"/>
              </a:solidFill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11135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9592" y="1821543"/>
            <a:ext cx="7920880" cy="4304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23950" y="6545237"/>
            <a:ext cx="8382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fld id="{63E7F69B-188F-4A2E-B8B7-B3C1D0C2684D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64432" y="6545237"/>
            <a:ext cx="28956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/>
              <a:t>Etelä-Pohjanmaan TE-toimisto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5576" y="6545237"/>
            <a:ext cx="365993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4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73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36195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omarkkinatori.fi/" TargetMode="External"/><Relationship Id="rId2" Type="http://schemas.openxmlformats.org/officeDocument/2006/relationships/hyperlink" Target="https://tyomarkkinatori.fi/ammattitie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mmattibarometri.fi/" TargetMode="External"/><Relationship Id="rId5" Type="http://schemas.openxmlformats.org/officeDocument/2006/relationships/hyperlink" Target="http://www.toissa.fi/" TargetMode="External"/><Relationship Id="rId4" Type="http://schemas.openxmlformats.org/officeDocument/2006/relationships/hyperlink" Target="https://asiointi.mol.fi/avo/responsive/front-page.x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topolku.fi/konfo/fi/sivu/avoin-ammattikorkeakoulu" TargetMode="External"/><Relationship Id="rId7" Type="http://schemas.openxmlformats.org/officeDocument/2006/relationships/hyperlink" Target="https://tyomarkkinatori.fi/palvelut/a248b29b-2161-452b-9f47-1b5672e6533c/tyokokeil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ximia.fi/valmennuskurssit/" TargetMode="External"/><Relationship Id="rId5" Type="http://schemas.openxmlformats.org/officeDocument/2006/relationships/hyperlink" Target="https://www.kansanopistot.fi/" TargetMode="External"/><Relationship Id="rId4" Type="http://schemas.openxmlformats.org/officeDocument/2006/relationships/hyperlink" Target="https://opintopolku.fi/konfo/fi/sivu/avoin-yliopist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yomarkkinatori.fi/palvelut/67384a79-8541-4c1e-b78e-bec4c57a8f6b/ammatinvalinta--ja-uraohjaus" TargetMode="External"/><Relationship Id="rId2" Type="http://schemas.openxmlformats.org/officeDocument/2006/relationships/hyperlink" Target="https://toimistot.te-palvelut.fi/etela-pohjanmaa/ammatinvalinta-ja-uraohja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hjaamot.fi/" TargetMode="External"/><Relationship Id="rId4" Type="http://schemas.openxmlformats.org/officeDocument/2006/relationships/hyperlink" Target="https://tyomarkkinatori.fi/palvelut/f3a9e069-40b8-4415-857b-1b091a079eb8/koulutusneuvonta/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ti.fi/naisten-vapaaehtoinen-asepalvelus" TargetMode="External"/><Relationship Id="rId2" Type="http://schemas.openxmlformats.org/officeDocument/2006/relationships/hyperlink" Target="https://tem.fi/siviilipalvelu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hpl.fi/jasenpalvelut/lista-jasenyrityksista/" TargetMode="External"/><Relationship Id="rId2" Type="http://schemas.openxmlformats.org/officeDocument/2006/relationships/hyperlink" Target="http://www.tyomarkkinatori.f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oimistot.te-palvelut.fi/etela-pohjanmaa" TargetMode="External"/><Relationship Id="rId2" Type="http://schemas.openxmlformats.org/officeDocument/2006/relationships/hyperlink" Target="https://tyomarkkinatori.fi/henkiloasiakkaat/tyottomyysturva/alle-25-vuotiaan-tyottomyystur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topolku.fi/konfo/fi/sivu/mita-amk-ssa-voi-opiskella" TargetMode="External"/><Relationship Id="rId2" Type="http://schemas.openxmlformats.org/officeDocument/2006/relationships/hyperlink" Target="https://opintopolku.fi/konfo/fi/sivu/ammattikorkeakoulututkinnot#ammattikorkeakouluopintojen-rakenn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intopolku.fi/konfo/fi/sivu/mita-yliopistossa-voi-opiskella" TargetMode="External"/><Relationship Id="rId4" Type="http://schemas.openxmlformats.org/officeDocument/2006/relationships/hyperlink" Target="https://opintopolku.fi/konfo/fi/sivu/yliopistotutkinno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pintopolku.fi/konfo/f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pintopolku.fi/konfo/f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uotuisasuunta.blogspot.com/2020/09/miten-otan-allergian-huomioo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ammatilliset-perustutkinnot" TargetMode="External"/><Relationship Id="rId2" Type="http://schemas.openxmlformats.org/officeDocument/2006/relationships/hyperlink" Target="https://opintopolku.fi/konfo/fi/sivu/hakuaikataulu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mattikorkeakouluun.fi/hakijalle/valintatavat/todistusvalinta/#amk-todistusvalinta" TargetMode="External"/><Relationship Id="rId4" Type="http://schemas.openxmlformats.org/officeDocument/2006/relationships/hyperlink" Target="https://wiki.eduuni.fi/display/ophpolku/Yliopistojen+todistusvalinnan+pisteytykse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pintopolku.fi/konfo/fi/sivu/hakuaikataulu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fi-FI" sz="1600" dirty="0"/>
            </a:br>
            <a:r>
              <a:rPr lang="fi-FI" sz="1800" b="1" dirty="0"/>
              <a:t>Lukion abi-luokan aikana….</a:t>
            </a:r>
            <a:br>
              <a:rPr lang="fi-FI" sz="1800" b="1" dirty="0"/>
            </a:br>
            <a:endParaRPr lang="fi-FI" sz="1800" b="1" dirty="0"/>
          </a:p>
          <a:p>
            <a:pPr marL="0" indent="0">
              <a:buNone/>
            </a:pPr>
            <a:r>
              <a:rPr lang="fi-FI" sz="1600" dirty="0"/>
              <a:t>1) </a:t>
            </a:r>
            <a:r>
              <a:rPr lang="fi-FI" sz="1600" b="1" dirty="0"/>
              <a:t>Hanki ajoissa </a:t>
            </a:r>
            <a:r>
              <a:rPr lang="fi-FI" sz="1600" dirty="0"/>
              <a:t>tietoa koulutuksista ja </a:t>
            </a:r>
            <a:r>
              <a:rPr lang="fi-FI" sz="1600" b="1" dirty="0">
                <a:solidFill>
                  <a:srgbClr val="FF0000"/>
                </a:solidFill>
              </a:rPr>
              <a:t>erityisesti ammattialoista, ammateista ja</a:t>
            </a:r>
            <a:br>
              <a:rPr lang="fi-FI" sz="1600" b="1" dirty="0">
                <a:solidFill>
                  <a:srgbClr val="FF0000"/>
                </a:solidFill>
              </a:rPr>
            </a:br>
            <a:r>
              <a:rPr lang="fi-FI" sz="1600" b="1" dirty="0">
                <a:solidFill>
                  <a:srgbClr val="FF0000"/>
                </a:solidFill>
              </a:rPr>
              <a:t>    työtehtävistä, </a:t>
            </a:r>
            <a:r>
              <a:rPr lang="fi-FI" sz="1600" b="1" dirty="0"/>
              <a:t>jotta löydät itsellesi sopivan opiskelupaikan / tutkinnon</a:t>
            </a:r>
            <a:br>
              <a:rPr lang="fi-FI" sz="1600" b="1" dirty="0">
                <a:solidFill>
                  <a:srgbClr val="FF0000"/>
                </a:solidFill>
              </a:rPr>
            </a:br>
            <a:endParaRPr lang="fi-FI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600" dirty="0"/>
              <a:t>2) Hyödynnä </a:t>
            </a:r>
            <a:r>
              <a:rPr lang="fi-FI" sz="1600" b="1" dirty="0"/>
              <a:t>TYÖMARKKINATORIN ammattitieto </a:t>
            </a:r>
            <a:r>
              <a:rPr lang="fi-FI" sz="1600" dirty="0"/>
              <a:t>– verkkopalvelua,</a:t>
            </a:r>
            <a:br>
              <a:rPr lang="fi-FI" sz="1600" dirty="0"/>
            </a:br>
            <a:r>
              <a:rPr lang="fi-FI" sz="1600" dirty="0"/>
              <a:t>    </a:t>
            </a:r>
            <a:r>
              <a:rPr lang="fi-FI" sz="1600" dirty="0">
                <a:hlinkClick r:id="rId2"/>
              </a:rPr>
              <a:t>Ammattitieto - Työmarkkinatori (tyomarkkinatori.fi)</a:t>
            </a:r>
            <a:br>
              <a:rPr lang="fi-FI" sz="1600" dirty="0"/>
            </a:br>
            <a:r>
              <a:rPr lang="fi-FI" sz="1600" dirty="0"/>
              <a:t>    jossa esitellään noin </a:t>
            </a:r>
            <a:r>
              <a:rPr lang="fi-FI" sz="1600" b="1" dirty="0"/>
              <a:t>100 ammattialaa, noin 600 ammattia/niiden koulutusvaatimusta</a:t>
            </a:r>
            <a:r>
              <a:rPr lang="fi-FI" sz="1600" dirty="0"/>
              <a:t>, </a:t>
            </a:r>
            <a:br>
              <a:rPr lang="fi-FI" sz="1600" dirty="0"/>
            </a:br>
            <a:r>
              <a:rPr lang="fi-FI" sz="1600" dirty="0"/>
              <a:t>    </a:t>
            </a:r>
            <a:r>
              <a:rPr lang="fi-FI" sz="1600" b="1" dirty="0"/>
              <a:t>useita satoja työssä olevan haastatteluja</a:t>
            </a:r>
            <a:r>
              <a:rPr lang="fi-FI" sz="1600" dirty="0"/>
              <a:t> sekä useita satoja linkkejä tiedonhakuun</a:t>
            </a: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r>
              <a:rPr lang="fi-FI" sz="1600" dirty="0"/>
              <a:t>3) Tee </a:t>
            </a:r>
            <a:r>
              <a:rPr lang="fi-FI" sz="1600" dirty="0">
                <a:hlinkClick r:id="rId3"/>
              </a:rPr>
              <a:t>www.tyomarkkinatori.fi</a:t>
            </a:r>
            <a:r>
              <a:rPr lang="fi-FI" sz="1600" dirty="0"/>
              <a:t>  –sivuilla olevan </a:t>
            </a:r>
            <a:r>
              <a:rPr lang="fi-FI" sz="1600" b="1" dirty="0"/>
              <a:t>AVO</a:t>
            </a:r>
            <a:r>
              <a:rPr lang="fi-FI" sz="1600" dirty="0"/>
              <a:t>- ammatinvalintaohjelman vastaukset</a:t>
            </a:r>
            <a:br>
              <a:rPr lang="fi-FI" sz="1600" dirty="0"/>
            </a:br>
            <a:r>
              <a:rPr lang="fi-FI" sz="1600" dirty="0"/>
              <a:t>    muutaman kerran ennen opiskeluhakuja osoitteessa: </a:t>
            </a:r>
            <a:r>
              <a:rPr lang="fi-FI" sz="1600" dirty="0">
                <a:hlinkClick r:id="rId4"/>
              </a:rPr>
              <a:t>AVO (mol.fi)</a:t>
            </a:r>
            <a:r>
              <a:rPr lang="fi-FI" sz="1600" dirty="0"/>
              <a:t>    tai</a:t>
            </a:r>
            <a:br>
              <a:rPr lang="fi-FI" sz="1600" dirty="0"/>
            </a:br>
            <a:r>
              <a:rPr lang="fi-FI" sz="1600" dirty="0"/>
              <a:t>    </a:t>
            </a:r>
            <a:r>
              <a:rPr lang="fi-FI" sz="1600" b="1" dirty="0"/>
              <a:t>mobiiliversio</a:t>
            </a:r>
            <a:r>
              <a:rPr lang="fi-FI" sz="1600" dirty="0"/>
              <a:t> osoitteessa: </a:t>
            </a:r>
            <a:r>
              <a:rPr lang="fi-FI" sz="1600" dirty="0">
                <a:hlinkClick r:id="rId4"/>
              </a:rPr>
              <a:t>AVO (mol.fi)</a:t>
            </a: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r>
              <a:rPr lang="fi-FI" sz="1600" dirty="0"/>
              <a:t>4) Hyödynnä ”</a:t>
            </a:r>
            <a:r>
              <a:rPr lang="fi-FI" sz="1600" b="1" dirty="0"/>
              <a:t>Korkeakouluista valmistuneet työelämässä</a:t>
            </a:r>
            <a:r>
              <a:rPr lang="fi-FI" sz="1600" dirty="0"/>
              <a:t>”- sivustoa: </a:t>
            </a:r>
            <a:r>
              <a:rPr lang="fi-FI" sz="1600" dirty="0">
                <a:hlinkClick r:id="rId5"/>
              </a:rPr>
              <a:t>www.toissa.fi</a:t>
            </a:r>
            <a:r>
              <a:rPr lang="fi-FI" sz="1600" dirty="0"/>
              <a:t>  tai </a:t>
            </a:r>
            <a:br>
              <a:rPr lang="fi-FI" sz="1600" dirty="0"/>
            </a:br>
            <a:r>
              <a:rPr lang="fi-FI" sz="1600" dirty="0"/>
              <a:t>    </a:t>
            </a:r>
            <a:r>
              <a:rPr lang="fi-FI" sz="1600" dirty="0">
                <a:hlinkClick r:id="rId6"/>
              </a:rPr>
              <a:t>www.ammattibarometri.fi</a:t>
            </a:r>
            <a:r>
              <a:rPr lang="fi-FI" sz="1600" dirty="0"/>
              <a:t>  - palveluita</a:t>
            </a:r>
            <a:br>
              <a:rPr lang="fi-FI" sz="1600" dirty="0"/>
            </a:br>
            <a:br>
              <a:rPr lang="fi-FI" sz="1600" dirty="0"/>
            </a:br>
            <a:r>
              <a:rPr lang="fi-FI" sz="1600" dirty="0"/>
              <a:t> </a:t>
            </a:r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2071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 </a:t>
            </a:r>
            <a:r>
              <a:rPr lang="fi-FI" sz="2400" dirty="0"/>
              <a:t>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fi-FI" sz="1600" dirty="0"/>
            </a:br>
            <a:r>
              <a:rPr lang="fi-FI" sz="1800" b="1" dirty="0"/>
              <a:t>Lukion abi - luokan aikana….</a:t>
            </a:r>
            <a:br>
              <a:rPr lang="fi-FI" sz="1800" b="1" dirty="0"/>
            </a:br>
            <a:endParaRPr lang="fi-FI" sz="1800" b="1" dirty="0"/>
          </a:p>
          <a:p>
            <a:pPr marL="0" indent="0">
              <a:buNone/>
            </a:pPr>
            <a:r>
              <a:rPr lang="fi-FI" sz="1600" dirty="0"/>
              <a:t>22) Jos olet aloittanut opiskelun lukion jälkeen esim. ammattikorkeakoulussa ja</a:t>
            </a:r>
            <a:br>
              <a:rPr lang="fi-FI" sz="1600" dirty="0"/>
            </a:br>
            <a:r>
              <a:rPr lang="fi-FI" sz="1600" dirty="0"/>
              <a:t>       huomaat olevasi ”väärällä linjalla”, ota asia heti esille oman oppilaitoksesi</a:t>
            </a:r>
            <a:br>
              <a:rPr lang="fi-FI" sz="1600" dirty="0"/>
            </a:br>
            <a:r>
              <a:rPr lang="fi-FI" sz="1600" dirty="0"/>
              <a:t>       opintoneuvonnassa</a:t>
            </a:r>
          </a:p>
          <a:p>
            <a:pPr marL="0" indent="0">
              <a:buNone/>
            </a:pPr>
            <a:r>
              <a:rPr lang="fi-FI" sz="1600" dirty="0"/>
              <a:t> </a:t>
            </a:r>
            <a:br>
              <a:rPr lang="fi-FI" sz="1600" dirty="0"/>
            </a:br>
            <a:r>
              <a:rPr lang="fi-FI" sz="1600" dirty="0"/>
              <a:t>23) Älä koskaan hoida ”väärää kouluvalintaa” laiminlyömällä opiskelua tai olemalla</a:t>
            </a:r>
            <a:br>
              <a:rPr lang="fi-FI" sz="1600" dirty="0"/>
            </a:br>
            <a:r>
              <a:rPr lang="fi-FI" sz="1600" dirty="0"/>
              <a:t>      vain poissa koulusta, koska poissaolot johtavat asiassa vain suurempiin</a:t>
            </a:r>
            <a:br>
              <a:rPr lang="fi-FI" sz="1600" dirty="0"/>
            </a:br>
            <a:r>
              <a:rPr lang="fi-FI" sz="1600" dirty="0"/>
              <a:t>      hankaluuksiin vaihtoehtoisten jatkosuunnitelmien kannalta</a:t>
            </a: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r>
              <a:rPr lang="fi-FI" sz="1600" dirty="0"/>
              <a:t>24) Yritä löytää </a:t>
            </a:r>
            <a:r>
              <a:rPr lang="fi-FI" sz="1600" b="1" dirty="0"/>
              <a:t>vaihtoehtoisia suunnitelmia </a:t>
            </a:r>
            <a:r>
              <a:rPr lang="fi-FI" sz="1600" dirty="0"/>
              <a:t>tilalle ennen mahdollista opiskelun </a:t>
            </a:r>
            <a:br>
              <a:rPr lang="fi-FI" sz="1600" dirty="0"/>
            </a:br>
            <a:r>
              <a:rPr lang="fi-FI" sz="1600" dirty="0"/>
              <a:t>      keskeyttämistä. Oppilaitoksessa ei kannata ”roikkua vain kirjoilla”, ellet saa</a:t>
            </a:r>
            <a:br>
              <a:rPr lang="fi-FI" sz="1600" dirty="0"/>
            </a:br>
            <a:r>
              <a:rPr lang="fi-FI" sz="1600" dirty="0"/>
              <a:t>      tehtyä opintosuorituksia</a:t>
            </a: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br>
              <a:rPr lang="fi-FI" sz="1600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90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fi-FI" sz="3400" dirty="0"/>
            </a:br>
            <a:r>
              <a:rPr lang="fi-FI" sz="7200" b="1" dirty="0"/>
              <a:t>Lukion abi - luokan aikana….</a:t>
            </a:r>
            <a:br>
              <a:rPr lang="fi-FI" sz="7200" b="1" dirty="0"/>
            </a:br>
            <a:endParaRPr lang="fi-FI" sz="7200" b="1" dirty="0"/>
          </a:p>
          <a:p>
            <a:pPr marL="0" indent="0">
              <a:buNone/>
            </a:pPr>
            <a:r>
              <a:rPr lang="fi-FI" sz="6400" dirty="0"/>
              <a:t>25) </a:t>
            </a:r>
            <a:r>
              <a:rPr lang="fi-FI" sz="6400" b="1" dirty="0"/>
              <a:t>JOS ET PÄÄSE OPISKELEMAAN, mieti</a:t>
            </a:r>
            <a:r>
              <a:rPr lang="fi-FI" sz="6400" dirty="0"/>
              <a:t> </a:t>
            </a:r>
            <a:r>
              <a:rPr lang="fi-FI" sz="6400" b="1" dirty="0"/>
              <a:t>kuinka voisit hyödyntää odotusajan</a:t>
            </a:r>
            <a:r>
              <a:rPr lang="fi-FI" sz="6400" dirty="0"/>
              <a:t>:</a:t>
            </a:r>
            <a:br>
              <a:rPr lang="fi-FI" sz="6400" dirty="0"/>
            </a:br>
            <a:br>
              <a:rPr lang="fi-FI" sz="6400" b="1" dirty="0"/>
            </a:br>
            <a:r>
              <a:rPr lang="fi-FI" sz="6400" b="1" dirty="0"/>
              <a:t>      - avoin ammattikorkeakoulu / </a:t>
            </a:r>
            <a:r>
              <a:rPr lang="fi-FI" sz="6400" b="1" dirty="0">
                <a:solidFill>
                  <a:srgbClr val="FF0000"/>
                </a:solidFill>
              </a:rPr>
              <a:t>polkuopinnot</a:t>
            </a:r>
            <a:r>
              <a:rPr lang="fi-FI" sz="6400" dirty="0"/>
              <a:t>: </a:t>
            </a:r>
            <a:r>
              <a:rPr lang="fi-FI" sz="6400" dirty="0">
                <a:hlinkClick r:id="rId3"/>
              </a:rPr>
              <a:t>Avoin ammattikorkeakoulu - Opintopolku</a:t>
            </a:r>
            <a:endParaRPr lang="fi-FI" sz="6400" u="sng" dirty="0"/>
          </a:p>
          <a:p>
            <a:pPr marL="0" indent="0">
              <a:buNone/>
            </a:pPr>
            <a:endParaRPr lang="fi-FI" sz="6400" u="sng" dirty="0"/>
          </a:p>
          <a:p>
            <a:pPr marL="0" indent="0">
              <a:buNone/>
            </a:pPr>
            <a:r>
              <a:rPr lang="fi-FI" sz="6400" dirty="0"/>
              <a:t>      - </a:t>
            </a:r>
            <a:r>
              <a:rPr lang="fi-FI" sz="6400" b="1" dirty="0"/>
              <a:t>avoin yliopisto / </a:t>
            </a:r>
            <a:r>
              <a:rPr lang="fi-FI" sz="6400" b="1" dirty="0">
                <a:solidFill>
                  <a:srgbClr val="FF0000"/>
                </a:solidFill>
              </a:rPr>
              <a:t>avoimen yliopiston väylä</a:t>
            </a:r>
            <a:r>
              <a:rPr lang="fi-FI" sz="6400" dirty="0"/>
              <a:t>: </a:t>
            </a:r>
            <a:r>
              <a:rPr lang="fi-FI" sz="6400" dirty="0">
                <a:hlinkClick r:id="rId4"/>
              </a:rPr>
              <a:t>Avoin yliopisto - Opintopolku</a:t>
            </a:r>
            <a:br>
              <a:rPr lang="fi-FI" sz="6400" dirty="0"/>
            </a:br>
            <a:r>
              <a:rPr lang="fi-FI" sz="6400" dirty="0"/>
              <a:t>	</a:t>
            </a: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- </a:t>
            </a:r>
            <a:r>
              <a:rPr lang="fi-FI" sz="6400" b="1" dirty="0"/>
              <a:t>kansanopistojen eri yliopistokoulutuksiin valmentavat linjat </a:t>
            </a:r>
            <a:r>
              <a:rPr lang="fi-FI" sz="6400" dirty="0"/>
              <a:t>(lukukausi/lukuvuosi)</a:t>
            </a:r>
          </a:p>
          <a:p>
            <a:pPr marL="0" indent="0">
              <a:buNone/>
            </a:pPr>
            <a:r>
              <a:rPr lang="fi-FI" sz="6400" dirty="0"/>
              <a:t>        katso kaikkien kansanopistojen koko koulutustarjonta: </a:t>
            </a: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  </a:t>
            </a:r>
            <a:r>
              <a:rPr lang="fi-FI" sz="6400" dirty="0">
                <a:hlinkClick r:id="rId5"/>
              </a:rPr>
              <a:t>Kansanopistot etusivu </a:t>
            </a:r>
            <a:r>
              <a:rPr lang="fi-FI" sz="6400" dirty="0" err="1">
                <a:hlinkClick r:id="rId5"/>
              </a:rPr>
              <a:t>folkhögskolor</a:t>
            </a:r>
            <a:r>
              <a:rPr lang="fi-FI" sz="6400" dirty="0">
                <a:hlinkClick r:id="rId5"/>
              </a:rPr>
              <a:t> </a:t>
            </a:r>
            <a:r>
              <a:rPr lang="fi-FI" sz="6400" dirty="0" err="1">
                <a:hlinkClick r:id="rId5"/>
              </a:rPr>
              <a:t>startsida</a:t>
            </a: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- </a:t>
            </a:r>
            <a:r>
              <a:rPr lang="fi-FI" sz="6400" b="1" dirty="0"/>
              <a:t>valmennuskurssit korkeakouluihin </a:t>
            </a:r>
            <a:r>
              <a:rPr lang="fi-FI" sz="6400" b="1" dirty="0" err="1"/>
              <a:t>esim</a:t>
            </a:r>
            <a:r>
              <a:rPr lang="fi-FI" sz="6400" b="1" dirty="0"/>
              <a:t>:</a:t>
            </a:r>
            <a:br>
              <a:rPr lang="fi-FI" sz="6400" b="1" dirty="0"/>
            </a:br>
            <a:r>
              <a:rPr lang="fi-FI" sz="6400" b="1" dirty="0"/>
              <a:t>        </a:t>
            </a:r>
            <a:r>
              <a:rPr lang="fi-FI" sz="6400" dirty="0">
                <a:hlinkClick r:id="rId6"/>
              </a:rPr>
              <a:t>Valmennuskurssit yliopistoihin ja korkeakouluihin - </a:t>
            </a:r>
            <a:r>
              <a:rPr lang="fi-FI" sz="6400" dirty="0" err="1">
                <a:hlinkClick r:id="rId6"/>
              </a:rPr>
              <a:t>Exim</a:t>
            </a:r>
            <a:r>
              <a:rPr lang="fi-FI" sz="5400" dirty="0" err="1">
                <a:hlinkClick r:id="rId6"/>
              </a:rPr>
              <a:t>ia</a:t>
            </a:r>
            <a:br>
              <a:rPr lang="fi-FI" sz="6400" dirty="0"/>
            </a:br>
            <a:endParaRPr lang="fi-FI" sz="6400" dirty="0"/>
          </a:p>
          <a:p>
            <a:pPr marL="0" indent="0">
              <a:buNone/>
            </a:pPr>
            <a:br>
              <a:rPr lang="fi-FI" sz="6400" dirty="0"/>
            </a:br>
            <a:r>
              <a:rPr lang="fi-FI" sz="6400" dirty="0"/>
              <a:t>      - </a:t>
            </a:r>
            <a:r>
              <a:rPr lang="fi-FI" sz="6400" b="1" dirty="0"/>
              <a:t>yo-arvosanojen korottaminen</a:t>
            </a:r>
            <a:r>
              <a:rPr lang="fi-FI" sz="6400" dirty="0"/>
              <a:t>, kun sillä on koulutusvalinnassa merkitystä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fi-FI" sz="6400" dirty="0"/>
            </a:br>
            <a:r>
              <a:rPr lang="fi-FI" sz="6400" dirty="0"/>
              <a:t>      - TE-toimiston kautta </a:t>
            </a:r>
            <a:r>
              <a:rPr lang="fi-FI" sz="6400" b="1" dirty="0"/>
              <a:t>työkokeiluun</a:t>
            </a:r>
            <a:r>
              <a:rPr lang="fi-FI" sz="6400" dirty="0"/>
              <a:t> sinua kiinnostavalle koulutusalalle 6/2023 alk.</a:t>
            </a:r>
            <a:br>
              <a:rPr lang="fi-FI" sz="6400" dirty="0"/>
            </a:br>
            <a:r>
              <a:rPr lang="fi-FI" sz="6400" dirty="0"/>
              <a:t>        </a:t>
            </a:r>
            <a:r>
              <a:rPr lang="fi-FI" sz="6400" dirty="0">
                <a:hlinkClick r:id="rId7"/>
              </a:rPr>
              <a:t>Työkokeilu - Palvelut - Työmarkkinatori (tyomarkkinatori.fi)</a:t>
            </a: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      </a:t>
            </a:r>
            <a:br>
              <a:rPr lang="fi-FI" sz="1900" dirty="0"/>
            </a:br>
            <a:r>
              <a:rPr lang="fi-FI" sz="1900" dirty="0"/>
              <a:t>    </a:t>
            </a:r>
            <a:br>
              <a:rPr lang="fi-FI" sz="1900" dirty="0"/>
            </a:br>
            <a:endParaRPr lang="fi-FI" sz="1900" dirty="0"/>
          </a:p>
          <a:p>
            <a:pPr marL="0" indent="0">
              <a:buNone/>
            </a:pPr>
            <a:br>
              <a:rPr lang="fi-FI" sz="1700" dirty="0"/>
            </a:br>
            <a:endParaRPr lang="fi-FI" sz="1700" dirty="0"/>
          </a:p>
          <a:p>
            <a:pPr marL="0" indent="0">
              <a:buNone/>
            </a:pPr>
            <a:br>
              <a:rPr lang="fi-FI" sz="1700" dirty="0"/>
            </a:br>
            <a:r>
              <a:rPr lang="fi-FI" sz="1700" dirty="0"/>
              <a:t>      </a:t>
            </a:r>
            <a:br>
              <a:rPr lang="fi-FI" sz="1700" dirty="0"/>
            </a:br>
            <a:endParaRPr lang="fi-FI" sz="1700" dirty="0"/>
          </a:p>
          <a:p>
            <a:pPr marL="0" indent="0">
              <a:buNone/>
            </a:pPr>
            <a:br>
              <a:rPr lang="fi-FI" sz="1600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16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535924" cy="51125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fi-FI" sz="3400" dirty="0"/>
            </a:br>
            <a:r>
              <a:rPr lang="fi-FI" sz="7200" b="1" dirty="0"/>
              <a:t>Lukion abi - luokan aikana….</a:t>
            </a:r>
            <a:br>
              <a:rPr lang="fi-FI" sz="7200" b="1" dirty="0"/>
            </a:br>
            <a:endParaRPr lang="fi-FI" sz="7200" b="1" dirty="0"/>
          </a:p>
          <a:p>
            <a:pPr marL="0" indent="0">
              <a:lnSpc>
                <a:spcPct val="120000"/>
              </a:lnSpc>
              <a:buNone/>
            </a:pPr>
            <a:r>
              <a:rPr lang="fi-FI" sz="6400" dirty="0"/>
              <a:t>26) </a:t>
            </a:r>
            <a:r>
              <a:rPr lang="fi-FI" sz="6400" b="1" dirty="0"/>
              <a:t>JOS ET PÄÄSE OPISKELEMAAN, mieti kuinka voisit hyödyntää odotusajan</a:t>
            </a:r>
            <a:r>
              <a:rPr lang="fi-FI" sz="6400" dirty="0"/>
              <a:t>:</a:t>
            </a:r>
            <a:br>
              <a:rPr lang="fi-FI" sz="6400" dirty="0"/>
            </a:br>
            <a:r>
              <a:rPr lang="fi-FI" sz="6400" dirty="0"/>
              <a:t>   </a:t>
            </a:r>
            <a:br>
              <a:rPr lang="fi-FI" sz="6400" dirty="0"/>
            </a:br>
            <a:r>
              <a:rPr lang="fi-FI" sz="6400" dirty="0"/>
              <a:t>      - palkkatyöhön mahdollisimman pian (parantaa myös opiskelumotivaatiota…)</a:t>
            </a: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- välivuosi ulkomailla (au </a:t>
            </a:r>
            <a:r>
              <a:rPr lang="fi-FI" sz="6400" dirty="0" err="1"/>
              <a:t>pair</a:t>
            </a:r>
            <a:r>
              <a:rPr lang="fi-FI" sz="6400" dirty="0"/>
              <a:t>, kielikurssit, palkkatyö…)</a:t>
            </a: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- hyödynnä </a:t>
            </a:r>
            <a:r>
              <a:rPr lang="fi-FI" sz="6400" b="1" dirty="0"/>
              <a:t>E-P:n</a:t>
            </a:r>
            <a:r>
              <a:rPr lang="fi-FI" sz="6400" dirty="0"/>
              <a:t> </a:t>
            </a:r>
            <a:r>
              <a:rPr lang="fi-FI" sz="6400" b="1" dirty="0"/>
              <a:t>TE-toimiston</a:t>
            </a:r>
            <a:r>
              <a:rPr lang="fi-FI" sz="6400" dirty="0"/>
              <a:t> </a:t>
            </a:r>
            <a:r>
              <a:rPr lang="fi-FI" sz="6400" b="1" dirty="0"/>
              <a:t>ammatinvalinta- ja uranohjauspalveluita:</a:t>
            </a:r>
            <a:br>
              <a:rPr lang="fi-FI" sz="6400" b="1" dirty="0"/>
            </a:br>
            <a:r>
              <a:rPr lang="fi-FI" sz="6400" b="1" dirty="0"/>
              <a:t>        </a:t>
            </a:r>
            <a:r>
              <a:rPr lang="fi-FI" sz="6400" dirty="0">
                <a:hlinkClick r:id="rId2"/>
              </a:rPr>
              <a:t>Ammatinvalinta- ja uraohjaus - TE-palvelut</a:t>
            </a:r>
            <a:br>
              <a:rPr lang="fi-FI" sz="6400" b="1" dirty="0"/>
            </a:br>
            <a:r>
              <a:rPr lang="fi-FI" sz="6400" b="1" dirty="0"/>
              <a:t>        </a:t>
            </a:r>
            <a:br>
              <a:rPr lang="fi-FI" sz="6400" dirty="0"/>
            </a:br>
            <a:r>
              <a:rPr lang="fi-FI" sz="6400" dirty="0"/>
              <a:t>      - hyödynnä </a:t>
            </a:r>
            <a:r>
              <a:rPr lang="fi-FI" sz="6400" b="1" dirty="0"/>
              <a:t>TE-hallinnon VALTAKUNNALLISTA TE-puhelinpalvelun</a:t>
            </a:r>
            <a:br>
              <a:rPr lang="fi-FI" sz="6400" dirty="0"/>
            </a:br>
            <a:r>
              <a:rPr lang="fi-FI" sz="6400" dirty="0"/>
              <a:t>        </a:t>
            </a:r>
            <a:r>
              <a:rPr lang="fi-FI" sz="6400" b="1" dirty="0">
                <a:solidFill>
                  <a:srgbClr val="FF0000"/>
                </a:solidFill>
              </a:rPr>
              <a:t>uraohjausta</a:t>
            </a:r>
            <a:r>
              <a:rPr lang="fi-FI" sz="6400" b="1" dirty="0"/>
              <a:t> (psykologipalvelut):</a:t>
            </a:r>
            <a:br>
              <a:rPr lang="fi-FI" sz="6400" b="1" dirty="0"/>
            </a:br>
            <a:r>
              <a:rPr lang="fi-FI" sz="5600" b="1" dirty="0"/>
              <a:t>         </a:t>
            </a:r>
            <a:r>
              <a:rPr lang="fi-FI" sz="6400" dirty="0">
                <a:hlinkClick r:id="rId3"/>
              </a:rPr>
              <a:t>Ammatinvalinta- ja uraohjaus - Palvelut - Työmarkkinatori (tyomarkkinatori.fi)</a:t>
            </a:r>
            <a:br>
              <a:rPr lang="fi-FI" sz="6400" dirty="0"/>
            </a:br>
            <a:br>
              <a:rPr lang="fi-FI" sz="5600" dirty="0"/>
            </a:br>
            <a:r>
              <a:rPr lang="fi-FI" sz="5600" dirty="0"/>
              <a:t>       - </a:t>
            </a:r>
            <a:r>
              <a:rPr lang="fi-FI" sz="6400" dirty="0"/>
              <a:t>hyödynnä </a:t>
            </a:r>
            <a:r>
              <a:rPr lang="fi-FI" sz="6400" b="1" dirty="0"/>
              <a:t>TE-hallinnon</a:t>
            </a:r>
            <a:r>
              <a:rPr lang="fi-FI" sz="6400" dirty="0"/>
              <a:t> </a:t>
            </a:r>
            <a:r>
              <a:rPr lang="fi-FI" sz="6400" b="1" dirty="0"/>
              <a:t>valtakunnallista </a:t>
            </a:r>
            <a:r>
              <a:rPr lang="fi-FI" sz="6400" b="1" dirty="0">
                <a:solidFill>
                  <a:srgbClr val="FF0000"/>
                </a:solidFill>
              </a:rPr>
              <a:t>koulutusneuvontaa</a:t>
            </a:r>
            <a:r>
              <a:rPr lang="fi-FI" sz="5600" dirty="0"/>
              <a:t>:</a:t>
            </a:r>
            <a:br>
              <a:rPr lang="fi-FI" sz="5600" dirty="0"/>
            </a:br>
            <a:r>
              <a:rPr lang="fi-FI" sz="6400" dirty="0"/>
              <a:t>        </a:t>
            </a:r>
            <a:r>
              <a:rPr lang="fi-FI" sz="6400" dirty="0">
                <a:hlinkClick r:id="rId4"/>
              </a:rPr>
              <a:t>Koulutusneuvonta - Palvelut - Työmarkkinatori (tyomarkkinatori.fi)</a:t>
            </a:r>
            <a:br>
              <a:rPr lang="fi-FI" sz="6400" dirty="0"/>
            </a:br>
            <a:br>
              <a:rPr lang="fi-FI" sz="3400" dirty="0"/>
            </a:br>
            <a:br>
              <a:rPr lang="fi-FI" sz="1900" dirty="0"/>
            </a:br>
            <a:r>
              <a:rPr lang="fi-FI" sz="6400" dirty="0"/>
              <a:t>     -  hyödynnä alueellisia </a:t>
            </a:r>
            <a:r>
              <a:rPr lang="fi-FI" sz="6400" b="1" dirty="0"/>
              <a:t>OHJAAMO</a:t>
            </a:r>
            <a:r>
              <a:rPr lang="fi-FI" sz="6400" dirty="0"/>
              <a:t>-palveluita ( </a:t>
            </a:r>
            <a:r>
              <a:rPr lang="fi-FI" sz="6400" dirty="0">
                <a:hlinkClick r:id="rId5"/>
              </a:rPr>
              <a:t>Etusivu - Ohjaamo (ohjaamot.fi)</a:t>
            </a:r>
            <a:r>
              <a:rPr lang="fi-FI" sz="6400" dirty="0"/>
              <a:t> )</a:t>
            </a:r>
            <a:br>
              <a:rPr lang="fi-FI" sz="6400" dirty="0"/>
            </a:br>
            <a:br>
              <a:rPr lang="fi-FI" sz="1900" dirty="0"/>
            </a:br>
            <a:endParaRPr lang="fi-FI" sz="1900" dirty="0"/>
          </a:p>
          <a:p>
            <a:pPr marL="0" indent="0">
              <a:buNone/>
            </a:pPr>
            <a:br>
              <a:rPr lang="fi-FI" sz="1700" dirty="0"/>
            </a:br>
            <a:endParaRPr lang="fi-FI" sz="1700" dirty="0"/>
          </a:p>
          <a:p>
            <a:pPr marL="0" indent="0">
              <a:buNone/>
            </a:pPr>
            <a:br>
              <a:rPr lang="fi-FI" sz="1700" dirty="0"/>
            </a:br>
            <a:r>
              <a:rPr lang="fi-FI" sz="1700" dirty="0"/>
              <a:t>      </a:t>
            </a:r>
            <a:br>
              <a:rPr lang="fi-FI" sz="1700" dirty="0"/>
            </a:br>
            <a:endParaRPr lang="fi-FI" sz="1700" dirty="0"/>
          </a:p>
          <a:p>
            <a:pPr marL="0" indent="0">
              <a:buNone/>
            </a:pPr>
            <a:br>
              <a:rPr lang="fi-FI" sz="1600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17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535924" cy="51125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fi-FI" sz="3400" dirty="0"/>
            </a:br>
            <a:r>
              <a:rPr lang="fi-FI" sz="7200" b="1" dirty="0"/>
              <a:t>Lukion abi - luokan aikana….</a:t>
            </a:r>
            <a:br>
              <a:rPr lang="fi-FI" sz="7200" b="1" dirty="0"/>
            </a:br>
            <a:endParaRPr lang="fi-FI" sz="7200" b="1" dirty="0"/>
          </a:p>
          <a:p>
            <a:pPr marL="0" indent="0">
              <a:lnSpc>
                <a:spcPct val="120000"/>
              </a:lnSpc>
              <a:buNone/>
            </a:pPr>
            <a:r>
              <a:rPr lang="fi-FI" sz="6400" dirty="0"/>
              <a:t>27) </a:t>
            </a:r>
            <a:r>
              <a:rPr lang="fi-FI" sz="6400" b="1" dirty="0"/>
              <a:t>JOS ET PÄÄSE OPISKELEMAAN, mieti kuinka voisit hyödyntää odotusajan</a:t>
            </a:r>
            <a:r>
              <a:rPr lang="fi-FI" sz="6400" dirty="0"/>
              <a:t>:</a:t>
            </a: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- armeijan kutsunnoissa (sinä vuonna, kun täytät 18 v.), voit esittää </a:t>
            </a:r>
            <a:r>
              <a:rPr lang="fi-FI" sz="6400" b="1" dirty="0"/>
              <a:t>toiveita /</a:t>
            </a:r>
            <a:br>
              <a:rPr lang="fi-FI" sz="6400" b="1" dirty="0"/>
            </a:br>
            <a:r>
              <a:rPr lang="fi-FI" sz="6400" b="1" dirty="0"/>
              <a:t>        perusteluita palvelukseen astumisajankohdalle </a:t>
            </a:r>
            <a:r>
              <a:rPr lang="fi-FI" sz="6400" dirty="0"/>
              <a:t>liittyen esim. opiskeluasioihin</a:t>
            </a:r>
            <a:br>
              <a:rPr lang="fi-FI" sz="6400" dirty="0"/>
            </a:br>
            <a:r>
              <a:rPr lang="fi-FI" sz="4900" dirty="0"/>
              <a:t>           </a:t>
            </a:r>
            <a:r>
              <a:rPr lang="fi-FI" sz="6400" dirty="0"/>
              <a:t>(varusmiespalveluksen kestot: </a:t>
            </a:r>
            <a:r>
              <a:rPr lang="fi-FI" sz="6400" b="1" dirty="0"/>
              <a:t>165 vrk </a:t>
            </a:r>
            <a:r>
              <a:rPr lang="fi-FI" sz="6400" dirty="0"/>
              <a:t>tai </a:t>
            </a:r>
            <a:r>
              <a:rPr lang="fi-FI" sz="6400" b="1" dirty="0"/>
              <a:t>255 vrk </a:t>
            </a:r>
            <a:r>
              <a:rPr lang="fi-FI" sz="6400" dirty="0"/>
              <a:t>tai </a:t>
            </a:r>
            <a:r>
              <a:rPr lang="fi-FI" sz="6400" b="1" dirty="0"/>
              <a:t>347 vrk</a:t>
            </a:r>
            <a:r>
              <a:rPr lang="fi-FI" sz="6400" dirty="0"/>
              <a:t>)</a:t>
            </a: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- </a:t>
            </a:r>
            <a:r>
              <a:rPr lang="fi-FI" sz="6400" b="1" i="0" dirty="0">
                <a:solidFill>
                  <a:srgbClr val="0F0F0F"/>
                </a:solidFill>
                <a:effectLst/>
              </a:rPr>
              <a:t>Siviilipalvelukseen </a:t>
            </a:r>
            <a:r>
              <a:rPr lang="fi-FI" sz="6400" b="0" i="0" dirty="0">
                <a:solidFill>
                  <a:srgbClr val="0F0F0F"/>
                </a:solidFill>
                <a:effectLst/>
              </a:rPr>
              <a:t>voi hakeutua </a:t>
            </a:r>
            <a:r>
              <a:rPr lang="fi-FI" sz="6400" b="1" i="0" dirty="0">
                <a:solidFill>
                  <a:srgbClr val="0F0F0F"/>
                </a:solidFill>
                <a:effectLst/>
              </a:rPr>
              <a:t>vakaumukseen</a:t>
            </a:r>
            <a:r>
              <a:rPr lang="fi-FI" sz="6400" b="0" i="0" dirty="0">
                <a:solidFill>
                  <a:srgbClr val="0F0F0F"/>
                </a:solidFill>
                <a:effectLst/>
              </a:rPr>
              <a:t> </a:t>
            </a:r>
            <a:r>
              <a:rPr lang="fi-FI" sz="6400" b="1" i="0" dirty="0">
                <a:solidFill>
                  <a:srgbClr val="0F0F0F"/>
                </a:solidFill>
                <a:effectLst/>
              </a:rPr>
              <a:t>perustuvista syistä</a:t>
            </a:r>
            <a:r>
              <a:rPr lang="fi-FI" sz="6400" b="0" i="0" dirty="0">
                <a:solidFill>
                  <a:srgbClr val="0F0F0F"/>
                </a:solidFill>
                <a:effectLst/>
              </a:rPr>
              <a:t>. </a:t>
            </a:r>
            <a:br>
              <a:rPr lang="fi-FI" sz="6400" b="0" i="0" dirty="0">
                <a:solidFill>
                  <a:srgbClr val="0F0F0F"/>
                </a:solidFill>
                <a:effectLst/>
              </a:rPr>
            </a:br>
            <a:r>
              <a:rPr lang="fi-FI" sz="6400" b="0" i="0" dirty="0">
                <a:solidFill>
                  <a:srgbClr val="0F0F0F"/>
                </a:solidFill>
                <a:effectLst/>
              </a:rPr>
              <a:t>        Siviilipalveluksen suorittaminen korvaa varusmiespalveluksen.</a:t>
            </a:r>
            <a:br>
              <a:rPr lang="fi-FI" sz="6400" b="0" i="0" dirty="0">
                <a:solidFill>
                  <a:srgbClr val="0F0F0F"/>
                </a:solidFill>
                <a:effectLst/>
              </a:rPr>
            </a:br>
            <a:r>
              <a:rPr lang="fi-FI" sz="6400" b="0" i="0" dirty="0">
                <a:solidFill>
                  <a:srgbClr val="0F0F0F"/>
                </a:solidFill>
                <a:effectLst/>
              </a:rPr>
              <a:t>        Siviilipalvelusaika on </a:t>
            </a:r>
            <a:r>
              <a:rPr lang="fi-FI" sz="6400" b="1" i="0" dirty="0">
                <a:solidFill>
                  <a:srgbClr val="0F0F0F"/>
                </a:solidFill>
                <a:effectLst/>
              </a:rPr>
              <a:t>347 päivää </a:t>
            </a:r>
            <a:r>
              <a:rPr lang="fi-FI" sz="6400" b="0" i="0" dirty="0">
                <a:solidFill>
                  <a:srgbClr val="0F0F0F"/>
                </a:solidFill>
                <a:effectLst/>
              </a:rPr>
              <a:t>ja se muodostuu 28 vuorokauden</a:t>
            </a:r>
            <a:br>
              <a:rPr lang="fi-FI" sz="6400" b="0" i="0" dirty="0">
                <a:solidFill>
                  <a:srgbClr val="0F0F0F"/>
                </a:solidFill>
                <a:effectLst/>
              </a:rPr>
            </a:br>
            <a:r>
              <a:rPr lang="fi-FI" sz="6400" b="0" i="0" dirty="0">
                <a:solidFill>
                  <a:srgbClr val="0F0F0F"/>
                </a:solidFill>
                <a:effectLst/>
              </a:rPr>
              <a:t>        peruskoulutusjaksosta ja noin 10,5 kuukauden työpalvelusta. </a:t>
            </a:r>
            <a:br>
              <a:rPr lang="fi-FI" sz="6400" b="0" i="0" dirty="0">
                <a:solidFill>
                  <a:srgbClr val="0F0F0F"/>
                </a:solidFill>
                <a:effectLst/>
              </a:rPr>
            </a:br>
            <a:br>
              <a:rPr lang="fi-FI" sz="6400" b="0" i="0" dirty="0">
                <a:solidFill>
                  <a:srgbClr val="0F0F0F"/>
                </a:solidFill>
                <a:effectLst/>
              </a:rPr>
            </a:br>
            <a:r>
              <a:rPr lang="fi-FI" sz="6400" b="0" i="0" dirty="0">
                <a:solidFill>
                  <a:srgbClr val="0F0F0F"/>
                </a:solidFill>
                <a:effectLst/>
              </a:rPr>
              <a:t>        Työpalvelu suoritetaan siviilipalveluskeskuksen hyväksymissä</a:t>
            </a:r>
            <a:br>
              <a:rPr lang="fi-FI" sz="6400" b="0" i="0" dirty="0">
                <a:solidFill>
                  <a:srgbClr val="0F0F0F"/>
                </a:solidFill>
                <a:effectLst/>
              </a:rPr>
            </a:br>
            <a:r>
              <a:rPr lang="fi-FI" sz="6400" b="0" i="0" dirty="0">
                <a:solidFill>
                  <a:srgbClr val="0F0F0F"/>
                </a:solidFill>
                <a:effectLst/>
              </a:rPr>
              <a:t>        siviilipalveluspaikoissa, joita on noin 2000 eri puolilla Suomea. </a:t>
            </a:r>
            <a:br>
              <a:rPr lang="fi-FI" sz="6400" dirty="0">
                <a:solidFill>
                  <a:srgbClr val="0F0F0F"/>
                </a:solidFill>
              </a:rPr>
            </a:br>
            <a:r>
              <a:rPr lang="fi-FI" sz="6400" dirty="0">
                <a:solidFill>
                  <a:srgbClr val="0F0F0F"/>
                </a:solidFill>
              </a:rPr>
              <a:t>        </a:t>
            </a:r>
            <a:r>
              <a:rPr lang="fi-FI" sz="6400" b="1" dirty="0">
                <a:solidFill>
                  <a:srgbClr val="0F0F0F"/>
                </a:solidFill>
              </a:rPr>
              <a:t>L</a:t>
            </a:r>
            <a:r>
              <a:rPr lang="fi-FI" sz="6400" b="1" i="0" dirty="0">
                <a:solidFill>
                  <a:srgbClr val="0F0F0F"/>
                </a:solidFill>
                <a:effectLst/>
              </a:rPr>
              <a:t>isätietoa</a:t>
            </a:r>
            <a:r>
              <a:rPr lang="fi-FI" sz="6400" b="0" i="0" dirty="0">
                <a:solidFill>
                  <a:srgbClr val="0F0F0F"/>
                </a:solidFill>
                <a:effectLst/>
              </a:rPr>
              <a:t>: </a:t>
            </a:r>
            <a:r>
              <a:rPr lang="fi-FI" sz="6400" dirty="0">
                <a:hlinkClick r:id="rId2"/>
              </a:rPr>
              <a:t>Siviilipalvelus - Työ- ja elinkeinoministeriön verkkopalvelu (tem.fi</a:t>
            </a:r>
            <a:r>
              <a:rPr lang="fi-FI" sz="5400" dirty="0">
                <a:hlinkClick r:id="rId2"/>
              </a:rPr>
              <a:t>)</a:t>
            </a: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- </a:t>
            </a:r>
            <a:r>
              <a:rPr lang="fi-FI" sz="6400" b="1" dirty="0"/>
              <a:t>naisten vapaaehtoinen asepalvelus</a:t>
            </a:r>
            <a:r>
              <a:rPr lang="fi-FI" sz="6400" dirty="0"/>
              <a:t>: </a:t>
            </a:r>
            <a:br>
              <a:rPr lang="fi-FI" sz="6400" dirty="0"/>
            </a:br>
            <a:r>
              <a:rPr lang="fi-FI" sz="6400" dirty="0"/>
              <a:t>        </a:t>
            </a:r>
            <a:r>
              <a:rPr lang="fi-FI" sz="6400" dirty="0">
                <a:hlinkClick r:id="rId3"/>
              </a:rPr>
              <a:t>Naisten vapaaehtoinen asepalvelus - Puolustusvoimat - Intti edessä - Intti.fi</a:t>
            </a: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</a:t>
            </a:r>
          </a:p>
          <a:p>
            <a:pPr marL="0" indent="0">
              <a:buNone/>
            </a:pPr>
            <a:endParaRPr lang="fi-FI" sz="6400" dirty="0"/>
          </a:p>
          <a:p>
            <a:pPr marL="0" indent="0">
              <a:buNone/>
            </a:pPr>
            <a:r>
              <a:rPr lang="fi-FI" sz="6400" dirty="0"/>
              <a:t>      </a:t>
            </a: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</a:t>
            </a:r>
            <a:endParaRPr lang="fi-FI" sz="5600" dirty="0"/>
          </a:p>
          <a:p>
            <a:pPr marL="0" indent="0">
              <a:buNone/>
            </a:pPr>
            <a:r>
              <a:rPr lang="fi-FI" sz="6400" dirty="0"/>
              <a:t> </a:t>
            </a:r>
            <a:br>
              <a:rPr lang="fi-FI" sz="3400" dirty="0"/>
            </a:br>
            <a:br>
              <a:rPr lang="fi-FI" sz="1900" dirty="0"/>
            </a:br>
            <a:r>
              <a:rPr lang="fi-FI" sz="1900" dirty="0"/>
              <a:t>    </a:t>
            </a:r>
            <a:br>
              <a:rPr lang="fi-FI" sz="1900" dirty="0"/>
            </a:br>
            <a:endParaRPr lang="fi-FI" sz="1900" dirty="0"/>
          </a:p>
          <a:p>
            <a:pPr marL="0" indent="0">
              <a:buNone/>
            </a:pPr>
            <a:br>
              <a:rPr lang="fi-FI" sz="1700" dirty="0"/>
            </a:br>
            <a:endParaRPr lang="fi-FI" sz="1700" dirty="0"/>
          </a:p>
          <a:p>
            <a:pPr marL="0" indent="0">
              <a:buNone/>
            </a:pPr>
            <a:br>
              <a:rPr lang="fi-FI" sz="1700" dirty="0"/>
            </a:br>
            <a:r>
              <a:rPr lang="fi-FI" sz="1700" dirty="0"/>
              <a:t>      </a:t>
            </a:r>
            <a:br>
              <a:rPr lang="fi-FI" sz="1700" dirty="0"/>
            </a:br>
            <a:endParaRPr lang="fi-FI" sz="1700" dirty="0"/>
          </a:p>
          <a:p>
            <a:pPr marL="0" indent="0">
              <a:buNone/>
            </a:pPr>
            <a:br>
              <a:rPr lang="fi-FI" sz="1600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3839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272019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fi-FI" sz="4900" dirty="0"/>
            </a:br>
            <a:r>
              <a:rPr lang="fi-FI" sz="7200" b="1" dirty="0"/>
              <a:t>Lukion abi - luokan aikana….</a:t>
            </a:r>
            <a:br>
              <a:rPr lang="fi-FI" sz="7200" b="1" dirty="0"/>
            </a:br>
            <a:endParaRPr lang="fi-FI" sz="7200" b="1" dirty="0"/>
          </a:p>
          <a:p>
            <a:pPr marL="0" indent="0">
              <a:lnSpc>
                <a:spcPct val="120000"/>
              </a:lnSpc>
              <a:buNone/>
            </a:pPr>
            <a:r>
              <a:rPr lang="fi-FI" sz="6400" dirty="0"/>
              <a:t>28) Hae KESÄTÖITÄ ajoissa ja aktiivisesti ja pyydä aina työtodistus työjaksosta</a:t>
            </a: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29) Rekisteröidy </a:t>
            </a:r>
            <a:r>
              <a:rPr lang="fi-FI" sz="6400" b="1" dirty="0">
                <a:solidFill>
                  <a:srgbClr val="FF0000"/>
                </a:solidFill>
              </a:rPr>
              <a:t>kesätyönhakijak</a:t>
            </a:r>
            <a:r>
              <a:rPr lang="fi-FI" sz="6400" dirty="0">
                <a:solidFill>
                  <a:srgbClr val="FF0000"/>
                </a:solidFill>
              </a:rPr>
              <a:t>s</a:t>
            </a:r>
            <a:r>
              <a:rPr lang="fi-FI" sz="6400" b="1" dirty="0">
                <a:solidFill>
                  <a:srgbClr val="FF0000"/>
                </a:solidFill>
              </a:rPr>
              <a:t>i</a:t>
            </a:r>
            <a:r>
              <a:rPr lang="fi-FI" sz="6400" dirty="0"/>
              <a:t> jo </a:t>
            </a:r>
            <a:r>
              <a:rPr lang="fi-FI" sz="6400" b="1" dirty="0"/>
              <a:t>alkuvuodesta-2023</a:t>
            </a:r>
            <a:r>
              <a:rPr lang="fi-FI" sz="6400" dirty="0"/>
              <a:t> TE-toimiston sivuilla</a:t>
            </a:r>
            <a:br>
              <a:rPr lang="fi-FI" sz="6400" dirty="0"/>
            </a:br>
            <a:r>
              <a:rPr lang="fi-FI" sz="6400" dirty="0"/>
              <a:t>      </a:t>
            </a:r>
            <a:r>
              <a:rPr lang="fi-FI" sz="6400" dirty="0">
                <a:hlinkClick r:id="rId2"/>
              </a:rPr>
              <a:t>www.tyomarkkinatori.fi</a:t>
            </a:r>
            <a:r>
              <a:rPr lang="fi-FI" sz="6400" dirty="0"/>
              <a:t>  etusivun  ”</a:t>
            </a:r>
            <a:r>
              <a:rPr lang="fi-FI" sz="6400" dirty="0">
                <a:solidFill>
                  <a:srgbClr val="FF0000"/>
                </a:solidFill>
              </a:rPr>
              <a:t>TE-palveluiden Oma asiointi” – </a:t>
            </a:r>
            <a:r>
              <a:rPr lang="fi-FI" sz="6400" dirty="0"/>
              <a:t>linkin kautta</a:t>
            </a:r>
            <a:br>
              <a:rPr lang="fi-FI" sz="6400" dirty="0"/>
            </a:br>
            <a:r>
              <a:rPr lang="fi-FI" sz="6400" dirty="0"/>
              <a:t>      </a:t>
            </a: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30) Rekisteröidy </a:t>
            </a:r>
            <a:r>
              <a:rPr lang="fi-FI" sz="6400"/>
              <a:t>sähköisesti kesä</a:t>
            </a:r>
            <a:r>
              <a:rPr lang="fi-FI" sz="6400" b="1"/>
              <a:t>työnhakijaksi</a:t>
            </a:r>
            <a:r>
              <a:rPr lang="fi-FI" sz="6400"/>
              <a:t> </a:t>
            </a:r>
            <a:r>
              <a:rPr lang="fi-FI" sz="6400" dirty="0"/>
              <a:t>mahdollisimman monen</a:t>
            </a:r>
            <a:br>
              <a:rPr lang="fi-FI" sz="6400" dirty="0"/>
            </a:br>
            <a:r>
              <a:rPr lang="fi-FI" sz="6400" dirty="0"/>
              <a:t>      </a:t>
            </a:r>
            <a:r>
              <a:rPr lang="fi-FI" sz="6400" b="1" dirty="0"/>
              <a:t>henkilöstöpalveluyrityksen </a:t>
            </a:r>
            <a:r>
              <a:rPr lang="fi-FI" sz="6400" dirty="0"/>
              <a:t>sivuille oheisen linkin kautta:</a:t>
            </a:r>
            <a:br>
              <a:rPr lang="fi-FI" sz="6400" dirty="0"/>
            </a:br>
            <a:r>
              <a:rPr lang="fi-FI" sz="6400" dirty="0"/>
              <a:t>      </a:t>
            </a:r>
            <a:r>
              <a:rPr lang="fi-FI" sz="6400" dirty="0">
                <a:hlinkClick r:id="rId3"/>
              </a:rPr>
              <a:t>https://hpl.fi/jasenpalvelut/lista-jasenyrityksista/</a:t>
            </a:r>
            <a:r>
              <a:rPr lang="fi-FI" sz="6400" dirty="0"/>
              <a:t> </a:t>
            </a:r>
            <a:br>
              <a:rPr lang="fi-FI" sz="6400" dirty="0"/>
            </a:br>
            <a:r>
              <a:rPr lang="fi-FI" sz="6400" dirty="0"/>
              <a:t>      	</a:t>
            </a:r>
            <a:br>
              <a:rPr lang="fi-FI" sz="6400" dirty="0"/>
            </a:br>
            <a:br>
              <a:rPr lang="fi-FI" sz="6400"/>
            </a:br>
            <a:r>
              <a:rPr lang="fi-FI" sz="6400"/>
              <a:t>31</a:t>
            </a:r>
            <a:r>
              <a:rPr lang="fi-FI" sz="6400" dirty="0"/>
              <a:t>) Ilmoittaudu aina välittömästi TE-toimistoon työnhakijaksi, </a:t>
            </a:r>
            <a:r>
              <a:rPr lang="fi-FI" sz="6400" b="1" dirty="0"/>
              <a:t>jos sinulla ei ole</a:t>
            </a:r>
            <a:r>
              <a:rPr lang="fi-FI" sz="6400" dirty="0"/>
              <a:t> </a:t>
            </a:r>
            <a:br>
              <a:rPr lang="fi-FI" sz="6400" dirty="0"/>
            </a:br>
            <a:r>
              <a:rPr lang="fi-FI" sz="6400" dirty="0"/>
              <a:t>      </a:t>
            </a:r>
            <a:r>
              <a:rPr lang="fi-FI" sz="6400" b="1" dirty="0"/>
              <a:t>opiskelu- tai työpaikkaa</a:t>
            </a:r>
            <a:r>
              <a:rPr lang="fi-FI" sz="6400" dirty="0"/>
              <a:t>, koska TE-toimistosta voit saada opastusta jatkotoimiin</a:t>
            </a:r>
            <a:br>
              <a:rPr lang="fi-FI" sz="6400" dirty="0"/>
            </a:br>
            <a:r>
              <a:rPr lang="fi-FI" sz="6400" dirty="0"/>
              <a:t>      ( </a:t>
            </a:r>
            <a:r>
              <a:rPr lang="fi-FI" sz="6400" dirty="0">
                <a:hlinkClick r:id="rId2"/>
              </a:rPr>
              <a:t>www.tyomarkkinatori.fi</a:t>
            </a:r>
            <a:r>
              <a:rPr lang="fi-FI" sz="6400" dirty="0"/>
              <a:t> –sivuilla, etusivun ”</a:t>
            </a:r>
            <a:r>
              <a:rPr lang="fi-FI" sz="6400" dirty="0">
                <a:solidFill>
                  <a:srgbClr val="FF0000"/>
                </a:solidFill>
              </a:rPr>
              <a:t>TE-palveluiden Oma asiointi</a:t>
            </a:r>
            <a:r>
              <a:rPr lang="fi-FI" sz="6400" dirty="0"/>
              <a:t>” - linkistä</a:t>
            </a:r>
            <a:br>
              <a:rPr lang="fi-FI" sz="6400" dirty="0"/>
            </a:br>
            <a:br>
              <a:rPr lang="fi-FI" sz="6400" dirty="0"/>
            </a:br>
            <a:r>
              <a:rPr lang="fi-FI" sz="6400" dirty="0"/>
              <a:t>           </a:t>
            </a:r>
          </a:p>
          <a:p>
            <a:pPr marL="0" indent="0">
              <a:buNone/>
            </a:pPr>
            <a:r>
              <a:rPr lang="fi-FI" sz="6400" dirty="0"/>
              <a:t> </a:t>
            </a:r>
            <a:br>
              <a:rPr lang="fi-FI" sz="6400" dirty="0"/>
            </a:br>
            <a:br>
              <a:rPr lang="fi-FI" sz="6400" dirty="0"/>
            </a:br>
            <a:endParaRPr lang="fi-FI" sz="6400" dirty="0"/>
          </a:p>
          <a:p>
            <a:pPr marL="0" indent="0">
              <a:buNone/>
            </a:pP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br>
              <a:rPr lang="fi-FI" sz="1600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482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200011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fi-FI" sz="4900" dirty="0"/>
            </a:br>
            <a:r>
              <a:rPr lang="fi-FI" sz="7200" b="1" dirty="0"/>
              <a:t>Lukion abi - luokan aikana….</a:t>
            </a:r>
            <a:br>
              <a:rPr lang="fi-FI" sz="7200" b="1" dirty="0"/>
            </a:br>
            <a:endParaRPr lang="fi-FI" sz="7200" b="1" dirty="0"/>
          </a:p>
          <a:p>
            <a:pPr marL="0" indent="0">
              <a:buNone/>
            </a:pPr>
            <a:r>
              <a:rPr lang="fi-FI" sz="6400" dirty="0"/>
              <a:t>32) </a:t>
            </a:r>
            <a:r>
              <a:rPr lang="fi-FI" sz="6400" b="1" dirty="0">
                <a:solidFill>
                  <a:srgbClr val="FF0000"/>
                </a:solidFill>
              </a:rPr>
              <a:t>Muista lopuksi </a:t>
            </a:r>
            <a:r>
              <a:rPr lang="fi-FI" sz="6400" b="1" dirty="0"/>
              <a:t>abi-vuoden kevään HAKUVELVOITE ammatilliseen</a:t>
            </a:r>
          </a:p>
          <a:p>
            <a:pPr marL="0" indent="0">
              <a:buNone/>
            </a:pPr>
            <a:r>
              <a:rPr lang="fi-FI" sz="6400" b="1" dirty="0"/>
              <a:t>      koulutukseen,</a:t>
            </a:r>
            <a:r>
              <a:rPr lang="fi-FI" sz="6400" b="1" dirty="0">
                <a:solidFill>
                  <a:srgbClr val="FF0000"/>
                </a:solidFill>
              </a:rPr>
              <a:t> jos haluat turvata jatkossa oikeutesi työttömyysturvaan</a:t>
            </a:r>
          </a:p>
          <a:p>
            <a:pPr marL="0" indent="0">
              <a:buNone/>
            </a:pPr>
            <a:r>
              <a:rPr lang="fi-FI" sz="6400" b="1" dirty="0">
                <a:solidFill>
                  <a:srgbClr val="FF0000"/>
                </a:solidFill>
              </a:rPr>
              <a:t>      tulevaisuudessa, jos esim. ilmoittaudut työnhakijaksi TE-toimistoon.</a:t>
            </a:r>
          </a:p>
          <a:p>
            <a:pPr marL="0" indent="0">
              <a:buNone/>
            </a:pPr>
            <a:r>
              <a:rPr lang="fi-FI" sz="6400" dirty="0"/>
              <a:t>      Hakuvelvoitteen täyttyminen tarkistetaan vuosittain </a:t>
            </a:r>
            <a:r>
              <a:rPr lang="fi-FI" sz="6400" b="1" dirty="0"/>
              <a:t>TE-toimiston työnhakijoilta </a:t>
            </a:r>
          </a:p>
          <a:p>
            <a:pPr marL="0" indent="0">
              <a:buNone/>
            </a:pPr>
            <a:r>
              <a:rPr lang="fi-FI" sz="6400" b="1" dirty="0"/>
              <a:t>      aina 1.9 tai sen jälkeen.</a:t>
            </a:r>
            <a:r>
              <a:rPr lang="fi-FI" sz="6400" dirty="0"/>
              <a:t> Opiskeluhakuvelvoitteen täyttyminen edellyttää aina myös</a:t>
            </a:r>
          </a:p>
          <a:p>
            <a:pPr marL="0" indent="0">
              <a:buNone/>
            </a:pPr>
            <a:r>
              <a:rPr lang="fi-FI" sz="6400" dirty="0"/>
              <a:t>      mahdollisiin pääsykokeisiin osallistumista, </a:t>
            </a:r>
            <a:r>
              <a:rPr lang="fi-FI" sz="6400" b="1" dirty="0"/>
              <a:t>jos</a:t>
            </a:r>
            <a:r>
              <a:rPr lang="fi-FI" sz="6400" dirty="0"/>
              <a:t> koulutusvalinnoissa </a:t>
            </a:r>
          </a:p>
          <a:p>
            <a:pPr marL="0" indent="0">
              <a:buNone/>
            </a:pPr>
            <a:r>
              <a:rPr lang="fi-FI" sz="6400" dirty="0"/>
              <a:t>      käytetään jotain soveltuvuus- tai pääsykokeita.</a:t>
            </a:r>
            <a:br>
              <a:rPr lang="fi-FI" sz="6400" dirty="0"/>
            </a:br>
            <a:endParaRPr lang="fi-FI" sz="6400" dirty="0"/>
          </a:p>
          <a:p>
            <a:pPr marL="0" indent="0">
              <a:lnSpc>
                <a:spcPct val="120000"/>
              </a:lnSpc>
              <a:buNone/>
            </a:pPr>
            <a:r>
              <a:rPr lang="fi-FI" sz="6400" dirty="0"/>
              <a:t>      </a:t>
            </a:r>
            <a:r>
              <a:rPr lang="fi-FI" sz="6400" b="1" dirty="0"/>
              <a:t>Katso tarkemmat ohjeet hakuvelvoitteen täyttämisestä TE-toimiston sivuilta:</a:t>
            </a:r>
            <a:br>
              <a:rPr lang="fi-FI" sz="6400" b="1" dirty="0"/>
            </a:br>
            <a:r>
              <a:rPr lang="fi-FI" sz="6400" b="1" dirty="0"/>
              <a:t>      </a:t>
            </a:r>
            <a:r>
              <a:rPr lang="fi-FI" sz="5600" dirty="0">
                <a:hlinkClick r:id="rId2"/>
              </a:rPr>
              <a:t>Alle 25-vuotiaan työttömyysturva - Työttömyysturva - Työmarkkinatori (tyomarkkinatori.fi)</a:t>
            </a:r>
            <a:endParaRPr lang="fi-FI" sz="5600" dirty="0"/>
          </a:p>
          <a:p>
            <a:pPr marL="0" indent="0">
              <a:buNone/>
            </a:pPr>
            <a:endParaRPr lang="fi-FI" sz="4800" dirty="0"/>
          </a:p>
          <a:p>
            <a:pPr marL="0" indent="0">
              <a:buNone/>
            </a:pPr>
            <a:r>
              <a:rPr lang="fi-FI" sz="6400" dirty="0"/>
              <a:t>33) </a:t>
            </a:r>
            <a:r>
              <a:rPr lang="fi-FI" sz="6400" b="1" dirty="0">
                <a:solidFill>
                  <a:srgbClr val="FF0000"/>
                </a:solidFill>
              </a:rPr>
              <a:t>E-P:n TE-toimiston kotisivu</a:t>
            </a:r>
            <a:r>
              <a:rPr lang="fi-FI" sz="6400" dirty="0"/>
              <a:t>, josta löytyy TE-toimiston yhteystiedot,</a:t>
            </a:r>
          </a:p>
          <a:p>
            <a:pPr marL="0" indent="0">
              <a:buNone/>
            </a:pPr>
            <a:r>
              <a:rPr lang="fi-FI" sz="6400" dirty="0"/>
              <a:t>      toimipaikat ja aukioloajat. Palvelumme ovat saatavilla verkossa, puhelimitse</a:t>
            </a:r>
          </a:p>
          <a:p>
            <a:pPr marL="0" indent="0">
              <a:buNone/>
            </a:pPr>
            <a:r>
              <a:rPr lang="fi-FI" sz="6400" dirty="0"/>
              <a:t>      sekä henkilökohtaisesti asioimalla:</a:t>
            </a:r>
          </a:p>
          <a:p>
            <a:pPr marL="0" indent="0">
              <a:buNone/>
            </a:pPr>
            <a:r>
              <a:rPr lang="fi-FI" sz="6400" dirty="0"/>
              <a:t>      </a:t>
            </a:r>
            <a:r>
              <a:rPr lang="fi-FI" sz="6400" dirty="0">
                <a:hlinkClick r:id="rId3"/>
              </a:rPr>
              <a:t>Etelä-Pohjanmaan TE-toimisto - TE-palvelut</a:t>
            </a:r>
            <a:endParaRPr lang="fi-FI" sz="6400" dirty="0"/>
          </a:p>
          <a:p>
            <a:pPr marL="0" indent="0">
              <a:buNone/>
            </a:pPr>
            <a:r>
              <a:rPr lang="fi-FI" sz="6400" dirty="0"/>
              <a:t>      </a:t>
            </a:r>
          </a:p>
          <a:p>
            <a:pPr marL="0" indent="0">
              <a:buNone/>
            </a:pPr>
            <a:r>
              <a:rPr lang="fi-FI" sz="6400" dirty="0"/>
              <a:t>      </a:t>
            </a:r>
          </a:p>
          <a:p>
            <a:pPr marL="0" indent="0">
              <a:buNone/>
            </a:pPr>
            <a:r>
              <a:rPr lang="fi-FI" sz="6400" dirty="0"/>
              <a:t>      </a:t>
            </a:r>
          </a:p>
          <a:p>
            <a:pPr marL="0" indent="0">
              <a:buNone/>
            </a:pPr>
            <a:br>
              <a:rPr lang="fi-FI" sz="6400" dirty="0"/>
            </a:br>
            <a:r>
              <a:rPr lang="fi-FI" sz="6400" dirty="0"/>
              <a:t>      </a:t>
            </a:r>
            <a:br>
              <a:rPr lang="fi-FI" sz="6400" dirty="0"/>
            </a:br>
            <a:r>
              <a:rPr lang="fi-FI" sz="6400" dirty="0"/>
              <a:t>      </a:t>
            </a:r>
          </a:p>
          <a:p>
            <a:pPr marL="0" indent="0">
              <a:buNone/>
            </a:pPr>
            <a:endParaRPr lang="fi-FI" sz="6400" dirty="0"/>
          </a:p>
          <a:p>
            <a:pPr marL="0" indent="0">
              <a:buNone/>
            </a:pP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br>
              <a:rPr lang="fi-FI" sz="6400" dirty="0"/>
            </a:br>
            <a:r>
              <a:rPr lang="fi-FI" sz="2100" dirty="0"/>
              <a:t>           </a:t>
            </a:r>
          </a:p>
          <a:p>
            <a:pPr marL="0" indent="0">
              <a:buNone/>
            </a:pPr>
            <a:r>
              <a:rPr lang="fi-FI" sz="2300" dirty="0"/>
              <a:t> </a:t>
            </a: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br>
              <a:rPr lang="fi-FI" sz="1600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91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1459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br>
              <a:rPr lang="fi-FI" sz="1600" dirty="0"/>
            </a:br>
            <a:r>
              <a:rPr lang="fi-FI" sz="2300" b="1" dirty="0"/>
              <a:t>Lukion abi- luokan aikana….</a:t>
            </a:r>
            <a:br>
              <a:rPr lang="fi-FI" sz="2300" b="1" dirty="0"/>
            </a:br>
            <a:endParaRPr lang="fi-FI" sz="2300" b="1" dirty="0"/>
          </a:p>
          <a:p>
            <a:pPr marL="0" indent="0">
              <a:buNone/>
            </a:pPr>
            <a:r>
              <a:rPr lang="fi-FI" sz="2300" dirty="0"/>
              <a:t>5) Mieti etukäteen, että suuntaatko hakusi mieluummin teoreettisempiin</a:t>
            </a:r>
            <a:br>
              <a:rPr lang="fi-FI" sz="2300" dirty="0"/>
            </a:br>
            <a:r>
              <a:rPr lang="fi-FI" sz="2300" dirty="0"/>
              <a:t>    pitkäkestoisiin </a:t>
            </a:r>
            <a:r>
              <a:rPr lang="fi-FI" sz="2300" b="1" dirty="0"/>
              <a:t>yliopisto-opintoihin</a:t>
            </a:r>
            <a:r>
              <a:rPr lang="fi-FI" sz="2300" dirty="0"/>
              <a:t> vai enemmän selkeästi </a:t>
            </a:r>
            <a:r>
              <a:rPr lang="fi-FI" sz="2300" dirty="0" err="1"/>
              <a:t>ammattipainoitteisiin</a:t>
            </a:r>
            <a:br>
              <a:rPr lang="fi-FI" sz="2300" dirty="0"/>
            </a:br>
            <a:r>
              <a:rPr lang="fi-FI" sz="2300" dirty="0"/>
              <a:t>    lyhyempikestoisempiin </a:t>
            </a:r>
            <a:r>
              <a:rPr lang="fi-FI" sz="2300" b="1" dirty="0"/>
              <a:t>ammattikorkeakouluihin</a:t>
            </a:r>
            <a:r>
              <a:rPr lang="fi-FI" sz="2300" dirty="0"/>
              <a:t> vai molempiin vaihtoehtoihin…</a:t>
            </a:r>
            <a:br>
              <a:rPr lang="fi-FI" sz="2300" dirty="0"/>
            </a:br>
            <a:br>
              <a:rPr lang="fi-FI" sz="2300" dirty="0"/>
            </a:br>
            <a:r>
              <a:rPr lang="fi-FI" sz="2100" dirty="0"/>
              <a:t> </a:t>
            </a:r>
          </a:p>
          <a:p>
            <a:pPr marL="0" indent="0">
              <a:buNone/>
            </a:pPr>
            <a:r>
              <a:rPr lang="fi-FI" sz="2300" dirty="0"/>
              <a:t>6) </a:t>
            </a:r>
            <a:r>
              <a:rPr lang="fi-FI" sz="2300" b="1" dirty="0">
                <a:effectLst/>
                <a:ea typeface="Times New Roman" panose="02020603050405020304" pitchFamily="18" charset="0"/>
              </a:rPr>
              <a:t>Ammattikorkeakouluopintojen RAKENNE:</a:t>
            </a:r>
            <a:br>
              <a:rPr lang="fi-FI" sz="2300" b="1" dirty="0">
                <a:effectLst/>
                <a:ea typeface="Times New Roman" panose="02020603050405020304" pitchFamily="18" charset="0"/>
              </a:rPr>
            </a:br>
            <a:r>
              <a:rPr lang="fi-FI" sz="2300" b="1" dirty="0">
                <a:effectLst/>
                <a:ea typeface="Times New Roman" panose="02020603050405020304" pitchFamily="18" charset="0"/>
              </a:rPr>
              <a:t>    </a:t>
            </a:r>
            <a:r>
              <a:rPr lang="fi-FI" sz="2300" dirty="0">
                <a:hlinkClick r:id="rId2"/>
              </a:rPr>
              <a:t>Ammattikorkeakoulututkinnot – Opintopolku</a:t>
            </a:r>
            <a:br>
              <a:rPr lang="fi-FI" sz="2100" dirty="0"/>
            </a:br>
            <a:br>
              <a:rPr lang="fi-FI" sz="21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</a:rPr>
            </a:br>
            <a:br>
              <a:rPr lang="fi-FI" sz="23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</a:rPr>
            </a:br>
            <a:r>
              <a:rPr lang="fi-FI" sz="2300" dirty="0">
                <a:effectLst/>
                <a:ea typeface="Times New Roman" panose="02020603050405020304" pitchFamily="18" charset="0"/>
              </a:rPr>
              <a:t>7) </a:t>
            </a:r>
            <a:r>
              <a:rPr lang="fi-FI" sz="23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Mitä</a:t>
            </a:r>
            <a:r>
              <a:rPr lang="fi-FI" sz="23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i-FI" sz="23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AMMATTIKORKEAKOULUSSA</a:t>
            </a:r>
            <a:r>
              <a:rPr lang="fi-FI" sz="23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i-FI" sz="23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voi opiskella</a:t>
            </a:r>
            <a:r>
              <a:rPr lang="fi-FI" sz="23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:</a:t>
            </a:r>
            <a:br>
              <a:rPr lang="fi-FI" sz="23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fi-FI" sz="23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   </a:t>
            </a:r>
            <a:r>
              <a:rPr lang="fi-FI" sz="2300" dirty="0">
                <a:hlinkClick r:id="rId3"/>
              </a:rPr>
              <a:t>Mitä AMK:ssa voi opiskella? – Opintopolku</a:t>
            </a:r>
            <a:br>
              <a:rPr lang="fi-FI" sz="2300" dirty="0"/>
            </a:br>
            <a:endParaRPr lang="fi-FI" sz="23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br>
              <a:rPr lang="fi-FI" sz="2100" dirty="0">
                <a:effectLst/>
                <a:ea typeface="Calibri" panose="020F0502020204030204" pitchFamily="34" charset="0"/>
              </a:rPr>
            </a:br>
            <a:r>
              <a:rPr lang="fi-FI" sz="2300" dirty="0">
                <a:effectLst/>
                <a:ea typeface="Calibri" panose="020F0502020204030204" pitchFamily="34" charset="0"/>
              </a:rPr>
              <a:t>8) </a:t>
            </a:r>
            <a:r>
              <a:rPr lang="fi-FI" sz="2300" b="1" dirty="0">
                <a:effectLst/>
                <a:ea typeface="Times New Roman" panose="02020603050405020304" pitchFamily="18" charset="0"/>
              </a:rPr>
              <a:t>Yliopistotutkintojen RAKENNE:</a:t>
            </a:r>
            <a:br>
              <a:rPr lang="fi-FI" sz="2300" b="1" dirty="0">
                <a:effectLst/>
                <a:ea typeface="Times New Roman" panose="02020603050405020304" pitchFamily="18" charset="0"/>
              </a:rPr>
            </a:br>
            <a:r>
              <a:rPr lang="fi-FI" sz="2300" b="1" dirty="0">
                <a:effectLst/>
                <a:ea typeface="Times New Roman" panose="02020603050405020304" pitchFamily="18" charset="0"/>
              </a:rPr>
              <a:t>    </a:t>
            </a:r>
            <a:r>
              <a:rPr lang="fi-FI" sz="2300" dirty="0">
                <a:hlinkClick r:id="rId4"/>
              </a:rPr>
              <a:t>Yliopistotutkinnot – Opintopolku</a:t>
            </a:r>
            <a:br>
              <a:rPr lang="fi-FI" sz="2300" dirty="0"/>
            </a:br>
            <a:endParaRPr lang="fi-FI" sz="23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br>
              <a:rPr lang="fi-FI" sz="2100" dirty="0">
                <a:effectLst/>
                <a:ea typeface="Calibri" panose="020F0502020204030204" pitchFamily="34" charset="0"/>
              </a:rPr>
            </a:br>
            <a:r>
              <a:rPr lang="fi-FI" sz="2300" dirty="0">
                <a:effectLst/>
                <a:ea typeface="Calibri" panose="020F0502020204030204" pitchFamily="34" charset="0"/>
              </a:rPr>
              <a:t>9) </a:t>
            </a:r>
            <a:r>
              <a:rPr lang="fi-FI" sz="23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Mitä</a:t>
            </a:r>
            <a:r>
              <a:rPr lang="fi-FI" sz="23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i-FI" sz="23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YLIOPISTOSSA</a:t>
            </a:r>
            <a:r>
              <a:rPr lang="fi-FI" sz="23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i-FI" sz="23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voi opiskella</a:t>
            </a:r>
            <a:r>
              <a:rPr lang="fi-FI" sz="23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:</a:t>
            </a:r>
            <a:br>
              <a:rPr lang="fi-FI" sz="23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fi-FI" sz="23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   </a:t>
            </a:r>
            <a:r>
              <a:rPr lang="fi-FI" sz="2300" dirty="0">
                <a:hlinkClick r:id="rId5"/>
              </a:rPr>
              <a:t>Mitä yliopistossa voi opiskella? - Opintopolku</a:t>
            </a:r>
            <a:endParaRPr lang="fi-FI" sz="23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sz="19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br>
              <a:rPr lang="fi-FI" sz="1900" b="1" dirty="0"/>
            </a:br>
            <a:r>
              <a:rPr lang="fi-FI" sz="1700" b="1" dirty="0"/>
              <a:t>    </a:t>
            </a: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774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br>
              <a:rPr lang="fi-FI" sz="1600" dirty="0"/>
            </a:br>
            <a:r>
              <a:rPr lang="fi-FI" sz="1800" b="1" dirty="0"/>
              <a:t>Lukion abi- luokan aikana….</a:t>
            </a:r>
            <a:br>
              <a:rPr lang="fi-FI" sz="1800" b="1" dirty="0"/>
            </a:br>
            <a:endParaRPr lang="fi-FI" sz="1800" b="1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r>
              <a:rPr lang="fi-FI" sz="1700" dirty="0"/>
              <a:t>10) </a:t>
            </a:r>
            <a:r>
              <a:rPr lang="fi-FI" sz="1700" dirty="0">
                <a:latin typeface="+mj-lt"/>
              </a:rPr>
              <a:t>Voit hakea </a:t>
            </a:r>
            <a:r>
              <a:rPr lang="fi-FI" sz="1700" b="1" dirty="0">
                <a:solidFill>
                  <a:srgbClr val="FF0000"/>
                </a:solidFill>
                <a:latin typeface="+mj-lt"/>
              </a:rPr>
              <a:t>korkeakoulujen</a:t>
            </a:r>
            <a:r>
              <a:rPr lang="fi-FI" sz="1700" b="1" dirty="0">
                <a:latin typeface="+mj-lt"/>
              </a:rPr>
              <a:t> YHTEISHAUSSA 2023 </a:t>
            </a:r>
            <a:r>
              <a:rPr lang="fi-FI" sz="1700" dirty="0">
                <a:latin typeface="+mj-lt"/>
              </a:rPr>
              <a:t>yhteensä vain </a:t>
            </a:r>
            <a:r>
              <a:rPr lang="fi-FI" sz="1700" b="1" dirty="0">
                <a:latin typeface="+mj-lt"/>
              </a:rPr>
              <a:t>6</a:t>
            </a:r>
            <a:r>
              <a:rPr lang="fi-FI" sz="1700" dirty="0">
                <a:latin typeface="+mj-lt"/>
              </a:rPr>
              <a:t> toiveeseen / </a:t>
            </a:r>
            <a:r>
              <a:rPr lang="fi-FI" sz="1700" b="1" dirty="0">
                <a:latin typeface="+mj-lt"/>
              </a:rPr>
              <a:t>HAKU</a:t>
            </a:r>
            <a:br>
              <a:rPr lang="fi-FI" sz="1700" dirty="0">
                <a:latin typeface="+mj-lt"/>
              </a:rPr>
            </a:br>
            <a:r>
              <a:rPr lang="fi-FI" sz="1600" dirty="0"/>
              <a:t>    </a:t>
            </a:r>
            <a:br>
              <a:rPr lang="fi-FI" sz="1600" dirty="0"/>
            </a:br>
            <a:r>
              <a:rPr lang="fi-FI" sz="1600" dirty="0"/>
              <a:t>    </a:t>
            </a:r>
            <a:r>
              <a:rPr lang="fi-FI" sz="1700" b="1" dirty="0"/>
              <a:t>Korkeakoulujen kevään 1</a:t>
            </a:r>
            <a:r>
              <a:rPr lang="fi-FI" sz="1700" dirty="0"/>
              <a:t>.</a:t>
            </a:r>
            <a:r>
              <a:rPr lang="fi-FI" sz="1700" b="1" dirty="0"/>
              <a:t> YHTEISHAKU</a:t>
            </a:r>
            <a:r>
              <a:rPr lang="fi-FI" sz="1700" dirty="0"/>
              <a:t> </a:t>
            </a:r>
            <a:r>
              <a:rPr lang="fi-FI" sz="1700" b="1" dirty="0"/>
              <a:t>on ajalla</a:t>
            </a:r>
            <a:r>
              <a:rPr lang="fi-FI" sz="1700" dirty="0"/>
              <a:t> </a:t>
            </a:r>
            <a:r>
              <a:rPr lang="fi-FI" sz="1700" b="1" dirty="0"/>
              <a:t>4.1.−18.1.2023 klo 15:00: </a:t>
            </a:r>
            <a:br>
              <a:rPr lang="fi-FI" sz="1700" b="1" dirty="0"/>
            </a:br>
            <a:r>
              <a:rPr lang="fi-FI" sz="1700" b="1" dirty="0"/>
              <a:t>    </a:t>
            </a:r>
            <a:r>
              <a:rPr lang="fi-FI" sz="1700" dirty="0"/>
              <a:t>korkeakoulujen</a:t>
            </a:r>
            <a:r>
              <a:rPr lang="fi-FI" sz="1700" b="1" dirty="0"/>
              <a:t> vieraskieliset linjat, Taideyliopisto </a:t>
            </a:r>
            <a:r>
              <a:rPr lang="fi-FI" sz="1700" dirty="0">
                <a:solidFill>
                  <a:srgbClr val="FF0000"/>
                </a:solidFill>
              </a:rPr>
              <a:t>(= Kuvataideakatemia, </a:t>
            </a:r>
            <a:br>
              <a:rPr lang="fi-FI" sz="1700" dirty="0">
                <a:solidFill>
                  <a:srgbClr val="FF0000"/>
                </a:solidFill>
              </a:rPr>
            </a:br>
            <a:r>
              <a:rPr lang="fi-FI" sz="1700" dirty="0">
                <a:solidFill>
                  <a:srgbClr val="FF0000"/>
                </a:solidFill>
              </a:rPr>
              <a:t>    Sibelius-Akatemia ja Teatterikorkeakoulu</a:t>
            </a:r>
            <a:r>
              <a:rPr lang="fi-FI" sz="1700" dirty="0"/>
              <a:t>) ja </a:t>
            </a:r>
            <a:r>
              <a:rPr lang="fi-FI" sz="1700" b="1" dirty="0"/>
              <a:t>Tampereen yliopiston näyttelijätyö</a:t>
            </a:r>
            <a:br>
              <a:rPr lang="fi-FI" sz="1700" dirty="0"/>
            </a:br>
            <a:br>
              <a:rPr lang="fi-FI" sz="1700" dirty="0"/>
            </a:br>
            <a:r>
              <a:rPr lang="fi-FI" sz="1700" dirty="0"/>
              <a:t>    </a:t>
            </a:r>
            <a:r>
              <a:rPr lang="fi-FI" sz="1700" dirty="0">
                <a:hlinkClick r:id="rId2"/>
              </a:rPr>
              <a:t>Opintopolku</a:t>
            </a:r>
            <a:br>
              <a:rPr lang="fi-FI" sz="1700" b="1" dirty="0"/>
            </a:br>
            <a:br>
              <a:rPr lang="fi-FI" sz="1600" b="1" dirty="0"/>
            </a:br>
            <a:r>
              <a:rPr lang="fi-FI" sz="1600" b="1" dirty="0"/>
              <a:t>   </a:t>
            </a:r>
            <a:r>
              <a:rPr lang="fi-FI" sz="1600" dirty="0"/>
              <a:t> </a:t>
            </a:r>
            <a:r>
              <a:rPr lang="fi-FI" sz="1700" dirty="0"/>
              <a:t>Näihin koulutuksiin haet opintopolussa yhdellä hakulomakkeella korkeintaan kuuteen </a:t>
            </a:r>
            <a:br>
              <a:rPr lang="fi-FI" sz="1700" dirty="0"/>
            </a:br>
            <a:r>
              <a:rPr lang="fi-FI" sz="1700" dirty="0"/>
              <a:t>    (6) eri  koulutukseen. </a:t>
            </a:r>
            <a:r>
              <a:rPr lang="fi-FI" sz="1700" b="1" dirty="0">
                <a:solidFill>
                  <a:srgbClr val="FF0000"/>
                </a:solidFill>
              </a:rPr>
              <a:t>Tässä yhteishaussa sinun </a:t>
            </a:r>
            <a:r>
              <a:rPr lang="fi-FI" sz="1700" b="1" u="sng" dirty="0"/>
              <a:t>ei tarvitse asettaa koulutuksia </a:t>
            </a:r>
            <a:br>
              <a:rPr lang="fi-FI" sz="1700" u="sng" dirty="0"/>
            </a:br>
            <a:r>
              <a:rPr lang="fi-FI" sz="1700" dirty="0"/>
              <a:t>    </a:t>
            </a:r>
            <a:r>
              <a:rPr lang="fi-FI" sz="1700" b="1" u="sng" dirty="0"/>
              <a:t>mieluisuusjärjestykseen</a:t>
            </a:r>
            <a:r>
              <a:rPr lang="fi-FI" sz="1700" b="1" dirty="0">
                <a:solidFill>
                  <a:srgbClr val="FF0000"/>
                </a:solidFill>
              </a:rPr>
              <a:t> ja voit tulla hyväksytyksi niin moneen koulutukseen kuin</a:t>
            </a:r>
            <a:br>
              <a:rPr lang="fi-FI" sz="1700" b="1" dirty="0">
                <a:solidFill>
                  <a:srgbClr val="FF0000"/>
                </a:solidFill>
              </a:rPr>
            </a:br>
            <a:r>
              <a:rPr lang="fi-FI" sz="1700" b="1" dirty="0">
                <a:solidFill>
                  <a:srgbClr val="FF0000"/>
                </a:solidFill>
              </a:rPr>
              <a:t>    mihin valintamenestyksesi riittää</a:t>
            </a:r>
            <a:r>
              <a:rPr lang="fi-FI" sz="1700" b="1" dirty="0"/>
              <a:t>.</a:t>
            </a:r>
            <a:r>
              <a:rPr lang="fi-FI" sz="1700" dirty="0"/>
              <a:t> Muistathan, että vaikka sinulle tarjottaisiin useampaa </a:t>
            </a:r>
            <a:br>
              <a:rPr lang="fi-FI" sz="1700" dirty="0"/>
            </a:br>
            <a:r>
              <a:rPr lang="fi-FI" sz="1700" dirty="0"/>
              <a:t>    paikkaa syksyllä alkavista koulutuksista kevään yhteishauissa, </a:t>
            </a:r>
            <a:r>
              <a:rPr lang="fi-FI" sz="1700" u="sng" dirty="0"/>
              <a:t>voit ottaa vastaan vain</a:t>
            </a:r>
            <a:br>
              <a:rPr lang="fi-FI" sz="1700" u="sng" dirty="0"/>
            </a:br>
            <a:r>
              <a:rPr lang="fi-FI" sz="1700" dirty="0"/>
              <a:t>    </a:t>
            </a:r>
            <a:r>
              <a:rPr lang="fi-FI" sz="1700" u="sng" dirty="0"/>
              <a:t>yhden opiskelupaikan </a:t>
            </a:r>
            <a:r>
              <a:rPr lang="fi-FI" sz="1700" b="1" u="sng" dirty="0"/>
              <a:t>samana lukukautena alkavasta </a:t>
            </a:r>
            <a:r>
              <a:rPr lang="fi-FI" sz="1700" u="sng" dirty="0"/>
              <a:t>koulutuksesta.</a:t>
            </a:r>
          </a:p>
          <a:p>
            <a:pPr marL="0" indent="0">
              <a:buNone/>
            </a:pP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922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385546"/>
            <a:ext cx="8568952" cy="52118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br>
              <a:rPr lang="fi-FI" sz="2600" dirty="0"/>
            </a:br>
            <a:r>
              <a:rPr lang="fi-FI" sz="2600" b="1" dirty="0"/>
              <a:t>Lukion abi- luokan aikana….</a:t>
            </a:r>
            <a:br>
              <a:rPr lang="fi-FI" sz="1900" b="1" dirty="0"/>
            </a:br>
            <a:endParaRPr lang="fi-FI" sz="1900" b="1" dirty="0"/>
          </a:p>
          <a:p>
            <a:pPr marL="0" indent="0">
              <a:lnSpc>
                <a:spcPct val="120000"/>
              </a:lnSpc>
              <a:buNone/>
            </a:pPr>
            <a:r>
              <a:rPr lang="fi-FI" sz="2300" dirty="0"/>
              <a:t>11) </a:t>
            </a:r>
            <a:r>
              <a:rPr lang="fi-FI" sz="2300" b="1" dirty="0"/>
              <a:t>Korkeakoulujen kevään 2. YHTEISHAKU on ajalla 15.-30.3.2023 klo 15:00</a:t>
            </a:r>
            <a:br>
              <a:rPr lang="fi-FI" sz="2300" b="1" dirty="0"/>
            </a:br>
            <a:r>
              <a:rPr lang="fi-FI" sz="2300" b="1" dirty="0"/>
              <a:t>    (= suomen ja ruotsinkieliset linjat) ( </a:t>
            </a:r>
            <a:r>
              <a:rPr lang="fi-FI" sz="2300" dirty="0">
                <a:hlinkClick r:id="rId2"/>
              </a:rPr>
              <a:t>Opintopolku</a:t>
            </a:r>
            <a:r>
              <a:rPr lang="fi-FI" sz="2300" dirty="0"/>
              <a:t>  </a:t>
            </a:r>
            <a:r>
              <a:rPr lang="fi-FI" sz="2300" b="1" dirty="0"/>
              <a:t>)</a:t>
            </a:r>
            <a:br>
              <a:rPr lang="fi-FI" sz="2300" b="1" dirty="0"/>
            </a:br>
            <a:br>
              <a:rPr lang="fi-FI" sz="1700" dirty="0"/>
            </a:br>
            <a:r>
              <a:rPr lang="fi-FI" sz="1700" dirty="0"/>
              <a:t>     </a:t>
            </a:r>
            <a:r>
              <a:rPr lang="fi-FI" sz="2300" dirty="0"/>
              <a:t>Näihin koulutuksiin haet Opintopolussa yhdellä hakulomakkeella korkeintaan kuuteen  </a:t>
            </a:r>
            <a:br>
              <a:rPr lang="fi-FI" sz="2300" dirty="0"/>
            </a:br>
            <a:r>
              <a:rPr lang="fi-FI" sz="2300" dirty="0"/>
              <a:t>    (6) eri koulutukseen. </a:t>
            </a:r>
            <a:r>
              <a:rPr lang="fi-FI" sz="2300" b="1" dirty="0">
                <a:solidFill>
                  <a:srgbClr val="FF0000"/>
                </a:solidFill>
              </a:rPr>
              <a:t>Tässä yhteishaussa sinun </a:t>
            </a:r>
            <a:r>
              <a:rPr lang="fi-FI" sz="2300" b="1" u="sng" dirty="0"/>
              <a:t>tulee asettaa koulutukset </a:t>
            </a:r>
            <a:br>
              <a:rPr lang="fi-FI" sz="2300" b="1" dirty="0">
                <a:solidFill>
                  <a:srgbClr val="FF0000"/>
                </a:solidFill>
              </a:rPr>
            </a:br>
            <a:r>
              <a:rPr lang="fi-FI" sz="2300" b="1" dirty="0">
                <a:solidFill>
                  <a:srgbClr val="FF0000"/>
                </a:solidFill>
              </a:rPr>
              <a:t>    </a:t>
            </a:r>
            <a:r>
              <a:rPr lang="fi-FI" sz="2300" b="1" u="sng" dirty="0"/>
              <a:t>mieluisuusjärjestykseen</a:t>
            </a:r>
            <a:r>
              <a:rPr lang="fi-FI" sz="2300" b="1" dirty="0">
                <a:solidFill>
                  <a:srgbClr val="FF0000"/>
                </a:solidFill>
              </a:rPr>
              <a:t> hakulomakkeelle siten että valitset ensimmäiseksi </a:t>
            </a:r>
            <a:br>
              <a:rPr lang="fi-FI" sz="2300" b="1" dirty="0">
                <a:solidFill>
                  <a:srgbClr val="FF0000"/>
                </a:solidFill>
              </a:rPr>
            </a:br>
            <a:r>
              <a:rPr lang="fi-FI" sz="2300" b="1" dirty="0">
                <a:solidFill>
                  <a:srgbClr val="FF0000"/>
                </a:solidFill>
              </a:rPr>
              <a:t>    hakutoiveeksi sen koulutuksen, mihin haluat päästä eniten</a:t>
            </a:r>
            <a:r>
              <a:rPr lang="fi-FI" sz="2300" dirty="0"/>
              <a:t>.</a:t>
            </a:r>
            <a:br>
              <a:rPr lang="fi-FI" sz="2300" dirty="0"/>
            </a:br>
            <a:r>
              <a:rPr lang="fi-FI" sz="1700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sz="1700" dirty="0"/>
              <a:t>     </a:t>
            </a:r>
            <a:r>
              <a:rPr lang="fi-FI" sz="2300" b="1" dirty="0"/>
              <a:t>Harkitse järjestys huolellisesti</a:t>
            </a:r>
            <a:r>
              <a:rPr lang="fi-FI" sz="2300" dirty="0"/>
              <a:t>. Sinulle voidaan tarjota korkeakoulujen </a:t>
            </a:r>
            <a:r>
              <a:rPr lang="fi-FI" sz="2300" b="1" dirty="0">
                <a:solidFill>
                  <a:srgbClr val="FF0000"/>
                </a:solidFill>
              </a:rPr>
              <a:t>toisessa</a:t>
            </a:r>
            <a:br>
              <a:rPr lang="fi-FI" sz="2300" dirty="0">
                <a:solidFill>
                  <a:srgbClr val="FF0000"/>
                </a:solidFill>
              </a:rPr>
            </a:br>
            <a:r>
              <a:rPr lang="fi-FI" sz="2300" dirty="0">
                <a:solidFill>
                  <a:srgbClr val="FF0000"/>
                </a:solidFill>
              </a:rPr>
              <a:t>    </a:t>
            </a:r>
            <a:r>
              <a:rPr lang="fi-FI" sz="2300" b="1" dirty="0">
                <a:solidFill>
                  <a:srgbClr val="FF0000"/>
                </a:solidFill>
              </a:rPr>
              <a:t>yhteishaussa</a:t>
            </a:r>
            <a:r>
              <a:rPr lang="fi-FI" sz="2300" b="1" dirty="0"/>
              <a:t> vain yhtä opiskelupaikkaa koulutuksesta</a:t>
            </a:r>
            <a:r>
              <a:rPr lang="fi-FI" sz="2300" dirty="0"/>
              <a:t>, jonka priorisoit </a:t>
            </a:r>
            <a:br>
              <a:rPr lang="fi-FI" sz="2300" dirty="0"/>
            </a:br>
            <a:r>
              <a:rPr lang="fi-FI" sz="2300" dirty="0"/>
              <a:t>    hakulomakkeella korkeimmalle ja johon valintamenestyksesi riittää.</a:t>
            </a:r>
            <a:br>
              <a:rPr lang="fi-FI" sz="2300" dirty="0"/>
            </a:br>
            <a:r>
              <a:rPr lang="fi-FI" sz="1700" dirty="0"/>
              <a:t> </a:t>
            </a:r>
            <a:br>
              <a:rPr lang="fi-FI" sz="1700" dirty="0"/>
            </a:br>
            <a:r>
              <a:rPr lang="fi-FI" sz="1700" dirty="0"/>
              <a:t>     </a:t>
            </a:r>
            <a:r>
              <a:rPr lang="fi-FI" sz="2300" dirty="0"/>
              <a:t>Muistathan, että vaikka sinulle tarjottaisiin useampaa paikkaa syksyllä alkavista </a:t>
            </a:r>
            <a:br>
              <a:rPr lang="fi-FI" sz="2300" dirty="0"/>
            </a:br>
            <a:r>
              <a:rPr lang="fi-FI" sz="2300" dirty="0"/>
              <a:t>    koulutuksista kevään yhteishauissa, </a:t>
            </a:r>
            <a:r>
              <a:rPr lang="fi-FI" sz="2300" b="1" u="sng" dirty="0">
                <a:solidFill>
                  <a:srgbClr val="FF0000"/>
                </a:solidFill>
              </a:rPr>
              <a:t>voit ottaa vastaan </a:t>
            </a:r>
            <a:r>
              <a:rPr lang="fi-FI" sz="2300" b="1" u="sng" dirty="0"/>
              <a:t>vain yhden paikan samana </a:t>
            </a:r>
            <a:br>
              <a:rPr lang="fi-FI" sz="2300" b="1" u="sng" dirty="0"/>
            </a:br>
            <a:r>
              <a:rPr lang="fi-FI" sz="2300" b="1" dirty="0"/>
              <a:t>    </a:t>
            </a:r>
            <a:r>
              <a:rPr lang="fi-FI" sz="2300" b="1" u="sng" dirty="0"/>
              <a:t>lukukautena </a:t>
            </a:r>
            <a:r>
              <a:rPr lang="fi-FI" sz="2300" b="1" u="sng" dirty="0">
                <a:solidFill>
                  <a:srgbClr val="FF0000"/>
                </a:solidFill>
              </a:rPr>
              <a:t>alkavasta koulutuksesta.</a:t>
            </a:r>
            <a:br>
              <a:rPr lang="fi-FI" sz="2300" b="1" u="sng" dirty="0">
                <a:solidFill>
                  <a:srgbClr val="FF0000"/>
                </a:solidFill>
              </a:rPr>
            </a:br>
            <a:endParaRPr lang="fi-FI" sz="23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96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1"/>
            <a:ext cx="8568952" cy="53484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br>
              <a:rPr lang="fi-FI" sz="2100" dirty="0"/>
            </a:br>
            <a:r>
              <a:rPr lang="fi-FI" sz="2600" b="1" dirty="0"/>
              <a:t>Lukion abi- luokan aikana….</a:t>
            </a:r>
            <a:br>
              <a:rPr lang="fi-FI" sz="2600" b="1" dirty="0"/>
            </a:br>
            <a:endParaRPr lang="fi-FI" sz="2600" b="1" dirty="0"/>
          </a:p>
          <a:p>
            <a:pPr marL="0" indent="0">
              <a:lnSpc>
                <a:spcPct val="120000"/>
              </a:lnSpc>
              <a:buNone/>
            </a:pPr>
            <a:r>
              <a:rPr lang="fi-FI" sz="2600" dirty="0"/>
              <a:t>12) </a:t>
            </a:r>
            <a:r>
              <a:rPr lang="fi-FI" sz="2600" b="1" dirty="0"/>
              <a:t>Jos haet MOLEMMISSA KORKEAKOULUJEN kevään 2023 yhteishauissa</a:t>
            </a:r>
            <a:br>
              <a:rPr lang="fi-FI" sz="1700" b="1" dirty="0"/>
            </a:br>
            <a:br>
              <a:rPr lang="fi-FI" sz="1600" dirty="0"/>
            </a:br>
            <a:r>
              <a:rPr lang="fi-FI" sz="1600" dirty="0"/>
              <a:t>      </a:t>
            </a:r>
            <a:r>
              <a:rPr lang="fi-FI" sz="2600" dirty="0"/>
              <a:t>Jos aiot hakea molemmissa yhteishauissa, täytät kummankin yhteishaun hakulomakkeen,</a:t>
            </a:r>
            <a:br>
              <a:rPr lang="fi-FI" sz="2600" dirty="0"/>
            </a:br>
            <a:r>
              <a:rPr lang="fi-FI" sz="2600" dirty="0"/>
              <a:t>    ensin ensimmäisen yhteishaun lomakkeen </a:t>
            </a:r>
            <a:r>
              <a:rPr lang="fi-FI" sz="2600" b="1" dirty="0"/>
              <a:t>4.1. – 18.1.2023 </a:t>
            </a:r>
            <a:r>
              <a:rPr lang="fi-FI" sz="2600" dirty="0"/>
              <a:t>välisenä aikana ja sitten </a:t>
            </a:r>
            <a:br>
              <a:rPr lang="fi-FI" sz="2600" dirty="0"/>
            </a:br>
            <a:r>
              <a:rPr lang="fi-FI" sz="2600" dirty="0"/>
              <a:t>    toisen yhteishaun lomakkeen </a:t>
            </a:r>
            <a:r>
              <a:rPr lang="fi-FI" sz="2600" b="1" dirty="0"/>
              <a:t>15.3.-30.3.2023 </a:t>
            </a:r>
            <a:r>
              <a:rPr lang="fi-FI" sz="2600" dirty="0"/>
              <a:t>välisenä aikana. </a:t>
            </a:r>
            <a:r>
              <a:rPr lang="fi-FI" sz="2600" b="1" dirty="0">
                <a:solidFill>
                  <a:srgbClr val="FF0000"/>
                </a:solidFill>
              </a:rPr>
              <a:t>Voit molempien </a:t>
            </a:r>
            <a:br>
              <a:rPr lang="fi-FI" sz="2600" b="1" dirty="0">
                <a:solidFill>
                  <a:srgbClr val="FF0000"/>
                </a:solidFill>
              </a:rPr>
            </a:br>
            <a:r>
              <a:rPr lang="fi-FI" sz="2600" b="1" dirty="0">
                <a:solidFill>
                  <a:srgbClr val="FF0000"/>
                </a:solidFill>
              </a:rPr>
              <a:t>    yhteishakujen koulutuksiin valita kuusi </a:t>
            </a:r>
            <a:r>
              <a:rPr lang="fi-FI" sz="2600" b="1" dirty="0"/>
              <a:t>(6 + 6) </a:t>
            </a:r>
            <a:r>
              <a:rPr lang="fi-FI" sz="2600" b="1" dirty="0">
                <a:solidFill>
                  <a:srgbClr val="FF0000"/>
                </a:solidFill>
              </a:rPr>
              <a:t>koulutusta, johon haet</a:t>
            </a:r>
            <a:r>
              <a:rPr lang="fi-FI" sz="2600" dirty="0"/>
              <a:t>. Huomaathan,  </a:t>
            </a:r>
            <a:br>
              <a:rPr lang="fi-FI" sz="2600" dirty="0"/>
            </a:br>
            <a:r>
              <a:rPr lang="fi-FI" sz="2600" dirty="0"/>
              <a:t>    että koska kyse on eri yhteishauista, hakujen ja valintojen aikataulut eivät ole yhteneväiset </a:t>
            </a:r>
            <a:br>
              <a:rPr lang="fi-FI" sz="2600" dirty="0"/>
            </a:br>
            <a:r>
              <a:rPr lang="fi-FI" sz="2600" dirty="0"/>
              <a:t>    ja esimerkiksi takarajat ja määräajat eroavat eri yhteishauille.</a:t>
            </a:r>
            <a:br>
              <a:rPr lang="fi-FI" sz="2600" dirty="0"/>
            </a:br>
            <a:br>
              <a:rPr lang="fi-FI" sz="2100" dirty="0"/>
            </a:br>
            <a:r>
              <a:rPr lang="fi-FI" sz="1600" dirty="0">
                <a:solidFill>
                  <a:srgbClr val="FF0000"/>
                </a:solidFill>
              </a:rPr>
              <a:t>      </a:t>
            </a:r>
            <a:r>
              <a:rPr lang="fi-FI" sz="2100" b="1" dirty="0">
                <a:solidFill>
                  <a:srgbClr val="FF0000"/>
                </a:solidFill>
              </a:rPr>
              <a:t>Ensimmäisessä yhteishaussa </a:t>
            </a:r>
            <a:r>
              <a:rPr lang="fi-FI" sz="2100" dirty="0"/>
              <a:t>sinulle voidaan tarjota </a:t>
            </a:r>
            <a:r>
              <a:rPr lang="fi-FI" sz="2100" b="1" dirty="0"/>
              <a:t>niin monta paikkaa, kuin mihin</a:t>
            </a:r>
            <a:br>
              <a:rPr lang="fi-FI" sz="2100" b="1" dirty="0"/>
            </a:br>
            <a:r>
              <a:rPr lang="fi-FI" sz="2100" b="1" dirty="0"/>
              <a:t>     valintamenestyksesi riittää.</a:t>
            </a:r>
            <a:br>
              <a:rPr lang="fi-FI" sz="2100" b="1" dirty="0"/>
            </a:br>
            <a:br>
              <a:rPr lang="fi-FI" sz="1600" dirty="0"/>
            </a:br>
            <a:r>
              <a:rPr lang="fi-FI" sz="1600" dirty="0"/>
              <a:t>     </a:t>
            </a:r>
            <a:r>
              <a:rPr lang="fi-FI" sz="2100" b="1" dirty="0">
                <a:solidFill>
                  <a:srgbClr val="FF0000"/>
                </a:solidFill>
              </a:rPr>
              <a:t>Toisessa yhteishaussa </a:t>
            </a:r>
            <a:r>
              <a:rPr lang="fi-FI" sz="2100" dirty="0"/>
              <a:t>sinulle tarjotaan </a:t>
            </a:r>
            <a:r>
              <a:rPr lang="fi-FI" sz="2100" b="1" dirty="0"/>
              <a:t>vain yhtä opiskelupaikkaa</a:t>
            </a:r>
            <a:r>
              <a:rPr lang="fi-FI" sz="2100" dirty="0"/>
              <a:t>, siihen mihin </a:t>
            </a:r>
            <a:br>
              <a:rPr lang="fi-FI" sz="2100" dirty="0"/>
            </a:br>
            <a:r>
              <a:rPr lang="fi-FI" sz="2100" dirty="0"/>
              <a:t>    valintamenestyksesi riittää, ja jonka olet asettanut mieluisuusjärjestyksessä korkeammalle</a:t>
            </a:r>
            <a:r>
              <a:rPr lang="fi-FI" sz="1900" dirty="0"/>
              <a:t>.</a:t>
            </a:r>
            <a:br>
              <a:rPr lang="fi-FI" sz="1900" dirty="0"/>
            </a:br>
            <a:endParaRPr lang="fi-FI" sz="1900" dirty="0"/>
          </a:p>
          <a:p>
            <a:pPr marL="0" indent="0">
              <a:lnSpc>
                <a:spcPct val="120000"/>
              </a:lnSpc>
              <a:buNone/>
            </a:pPr>
            <a:r>
              <a:rPr lang="fi-FI" sz="1600" dirty="0"/>
              <a:t>     </a:t>
            </a:r>
            <a:r>
              <a:rPr lang="fi-FI" sz="2100" u="sng" dirty="0"/>
              <a:t>Muistathan, että vaikka sinulle tarjottaisiin useampaa paikkaa </a:t>
            </a:r>
            <a:r>
              <a:rPr lang="fi-FI" sz="2100" b="1" u="sng" dirty="0"/>
              <a:t>syksyllä 2023 </a:t>
            </a:r>
            <a:r>
              <a:rPr lang="fi-FI" sz="2100" u="sng" dirty="0"/>
              <a:t>alkavista</a:t>
            </a:r>
            <a:br>
              <a:rPr lang="fi-FI" sz="2100" u="sng" dirty="0"/>
            </a:br>
            <a:r>
              <a:rPr lang="fi-FI" sz="2100" dirty="0"/>
              <a:t>    </a:t>
            </a:r>
            <a:r>
              <a:rPr lang="fi-FI" sz="2100" u="sng" dirty="0"/>
              <a:t>koulutuksista kevään yhteishauissa, </a:t>
            </a:r>
            <a:r>
              <a:rPr lang="fi-FI" sz="2100" b="1" u="sng" dirty="0"/>
              <a:t>voit ottaa vastaan </a:t>
            </a:r>
            <a:r>
              <a:rPr lang="fi-FI" sz="2100" b="1" u="sng" dirty="0">
                <a:solidFill>
                  <a:srgbClr val="FF0000"/>
                </a:solidFill>
              </a:rPr>
              <a:t>vain yhden paikan samana</a:t>
            </a:r>
            <a:br>
              <a:rPr lang="fi-FI" sz="2100" b="1" u="sng" dirty="0">
                <a:solidFill>
                  <a:srgbClr val="FF0000"/>
                </a:solidFill>
              </a:rPr>
            </a:br>
            <a:r>
              <a:rPr lang="fi-FI" sz="2100" b="1" dirty="0">
                <a:solidFill>
                  <a:srgbClr val="FF0000"/>
                </a:solidFill>
              </a:rPr>
              <a:t>    </a:t>
            </a:r>
            <a:r>
              <a:rPr lang="fi-FI" sz="2100" b="1" u="sng" dirty="0">
                <a:solidFill>
                  <a:srgbClr val="FF0000"/>
                </a:solidFill>
              </a:rPr>
              <a:t>lukukautena</a:t>
            </a:r>
            <a:r>
              <a:rPr lang="fi-FI" sz="2100" b="1" u="sng" dirty="0"/>
              <a:t> alkavasta koulutuksesta.</a:t>
            </a:r>
            <a:br>
              <a:rPr lang="fi-FI" sz="2100" b="1" u="sng" dirty="0"/>
            </a:br>
            <a:endParaRPr lang="fi-FI" sz="2100" b="1" u="sng" dirty="0"/>
          </a:p>
          <a:p>
            <a:pPr marL="0" indent="0">
              <a:buNone/>
            </a:pP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443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fi-FI" sz="1600" dirty="0"/>
            </a:br>
            <a:r>
              <a:rPr lang="fi-FI" sz="1800" b="1" dirty="0"/>
              <a:t>Lukion abi- luokan aikana….</a:t>
            </a:r>
            <a:br>
              <a:rPr lang="fi-FI" sz="1800" b="1" dirty="0"/>
            </a:br>
            <a:endParaRPr lang="fi-FI" sz="1800" b="1" dirty="0"/>
          </a:p>
          <a:p>
            <a:pPr marL="0" indent="0">
              <a:buNone/>
            </a:pPr>
            <a:r>
              <a:rPr lang="fi-FI" sz="1600" dirty="0"/>
              <a:t>13) Tee hakuvalinnat </a:t>
            </a:r>
            <a:r>
              <a:rPr lang="fi-FI" sz="1600" b="1" dirty="0"/>
              <a:t>aina omien kiinnostusten pohjalta</a:t>
            </a:r>
            <a:r>
              <a:rPr lang="fi-FI" sz="1600" dirty="0"/>
              <a:t>, jotta omaat riittävän</a:t>
            </a:r>
            <a:br>
              <a:rPr lang="fi-FI" sz="1600" dirty="0"/>
            </a:br>
            <a:r>
              <a:rPr lang="fi-FI" sz="1600" dirty="0"/>
              <a:t>      opiskelumotivaation sekä olet myös halukas työllistymään ko. alalle koulutuksen</a:t>
            </a:r>
            <a:br>
              <a:rPr lang="fi-FI" sz="1600" dirty="0"/>
            </a:br>
            <a:r>
              <a:rPr lang="fi-FI" sz="1600" dirty="0"/>
              <a:t>      jälkeen </a:t>
            </a: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r>
              <a:rPr lang="fi-FI" sz="1600" dirty="0"/>
              <a:t>14) Kerro ajoissa omalle </a:t>
            </a:r>
            <a:r>
              <a:rPr lang="fi-FI" sz="1600" b="1" dirty="0"/>
              <a:t>opinto-ohjaajallesi</a:t>
            </a:r>
            <a:r>
              <a:rPr lang="fi-FI" sz="1600" dirty="0"/>
              <a:t> tai muulle opettajalle, että tarvitset apua</a:t>
            </a:r>
            <a:br>
              <a:rPr lang="fi-FI" sz="1600" dirty="0"/>
            </a:br>
            <a:r>
              <a:rPr lang="fi-FI" sz="1600" dirty="0"/>
              <a:t>      </a:t>
            </a:r>
            <a:r>
              <a:rPr lang="fi-FI" sz="1600" dirty="0" err="1"/>
              <a:t>apua</a:t>
            </a:r>
            <a:r>
              <a:rPr lang="fi-FI" sz="1600" dirty="0"/>
              <a:t> ammatinvalinta-asioissa, jotta he tietävät auttaa ajoissa ennen hakuja</a:t>
            </a:r>
            <a:br>
              <a:rPr lang="fi-FI" sz="1600" dirty="0"/>
            </a:br>
            <a:br>
              <a:rPr lang="fi-FI" sz="1600" dirty="0"/>
            </a:br>
            <a:r>
              <a:rPr lang="fi-FI" sz="1600" dirty="0"/>
              <a:t>15) Jos sinulla on jotain </a:t>
            </a:r>
            <a:r>
              <a:rPr lang="fi-FI" sz="1600" b="1" dirty="0"/>
              <a:t>terveydellisiä ongelmia/rajoituksia ammatinvalinnan suhteen</a:t>
            </a:r>
            <a:r>
              <a:rPr lang="fi-FI" sz="1600" dirty="0"/>
              <a:t>,</a:t>
            </a:r>
            <a:br>
              <a:rPr lang="fi-FI" sz="1600" dirty="0"/>
            </a:br>
            <a:r>
              <a:rPr lang="fi-FI" sz="1600" dirty="0"/>
              <a:t>      niin kerro siitäkin ajoissa opinto-ohjaajalle</a:t>
            </a:r>
            <a:br>
              <a:rPr lang="fi-FI" sz="1600" dirty="0"/>
            </a:br>
            <a:r>
              <a:rPr lang="fi-FI" sz="1600" dirty="0"/>
              <a:t>      Lue lisää asiasta esim. tästä ”</a:t>
            </a:r>
            <a:r>
              <a:rPr lang="fi-FI" sz="1600" b="1" dirty="0"/>
              <a:t>Suotuisa suunta</a:t>
            </a:r>
            <a:r>
              <a:rPr lang="fi-FI" sz="1600" dirty="0"/>
              <a:t>” blogi-kirjoituksesta </a:t>
            </a:r>
            <a:br>
              <a:rPr lang="fi-FI" sz="1600" dirty="0"/>
            </a:br>
            <a:r>
              <a:rPr lang="fi-FI" sz="1600" dirty="0"/>
              <a:t>      (</a:t>
            </a:r>
            <a:r>
              <a:rPr lang="fi-FI" sz="1600" dirty="0">
                <a:solidFill>
                  <a:srgbClr val="FF0000"/>
                </a:solidFill>
              </a:rPr>
              <a:t>linkki päivitetty 21.9.2022</a:t>
            </a:r>
            <a:r>
              <a:rPr lang="fi-FI" sz="1600" dirty="0"/>
              <a:t>):</a:t>
            </a:r>
            <a:br>
              <a:rPr lang="fi-FI" sz="1600" dirty="0"/>
            </a:br>
            <a:r>
              <a:rPr lang="fi-FI" sz="1600" dirty="0"/>
              <a:t>      </a:t>
            </a:r>
            <a:r>
              <a:rPr lang="fi-FI" sz="1600" dirty="0">
                <a:hlinkClick r:id="rId2"/>
              </a:rPr>
              <a:t>Suotuisa suunta: Miten otan allergian huomioon ammatinvalinnassa?</a:t>
            </a: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867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fi-FI" sz="1900" dirty="0"/>
            </a:br>
            <a:r>
              <a:rPr lang="fi-FI" sz="1900" b="1" dirty="0"/>
              <a:t>Lukion abi - luokan aikana….</a:t>
            </a:r>
            <a:br>
              <a:rPr lang="fi-FI" sz="1900" b="1" dirty="0"/>
            </a:br>
            <a:endParaRPr lang="fi-FI" sz="1900" b="1" dirty="0"/>
          </a:p>
          <a:p>
            <a:pPr marL="0" indent="0">
              <a:buNone/>
            </a:pPr>
            <a:r>
              <a:rPr lang="fi-FI" sz="1700" dirty="0"/>
              <a:t>16) Jos yliopisto-opiskelu voi tuntua liian pitkältä tai vaativalta, niin ammattikorkea-</a:t>
            </a:r>
            <a:br>
              <a:rPr lang="fi-FI" sz="1700" dirty="0"/>
            </a:br>
            <a:r>
              <a:rPr lang="fi-FI" sz="1700" dirty="0"/>
              <a:t>      korkeakouluista voi löytyä erittäin hyviä vaihtoehtoja tilalle</a:t>
            </a:r>
            <a:br>
              <a:rPr lang="fi-FI" sz="1700" dirty="0"/>
            </a:br>
            <a:r>
              <a:rPr lang="fi-FI" sz="1700" dirty="0"/>
              <a:t>     </a:t>
            </a:r>
          </a:p>
          <a:p>
            <a:pPr marL="0" indent="0">
              <a:buNone/>
            </a:pPr>
            <a:r>
              <a:rPr lang="fi-FI" sz="1700" dirty="0"/>
              <a:t> </a:t>
            </a:r>
            <a:br>
              <a:rPr lang="fi-FI" sz="1700" dirty="0"/>
            </a:br>
            <a:r>
              <a:rPr lang="fi-FI" sz="1700" dirty="0"/>
              <a:t>17) Jos ammattikorkeakouluissa tietyt linjat ovat vaikeita päästä suoraan</a:t>
            </a:r>
            <a:br>
              <a:rPr lang="fi-FI" sz="1700" dirty="0"/>
            </a:br>
            <a:r>
              <a:rPr lang="fi-FI" sz="1700" dirty="0"/>
              <a:t>      (esim. Fysioterapeutti AMK), niin </a:t>
            </a:r>
            <a:r>
              <a:rPr lang="fi-FI" sz="1700" b="1" dirty="0"/>
              <a:t>vaihtoehtoinen väylä </a:t>
            </a:r>
            <a:r>
              <a:rPr lang="fi-FI" sz="1700" dirty="0"/>
              <a:t>voi löytyä esim. </a:t>
            </a:r>
            <a:r>
              <a:rPr lang="fi-FI" sz="1700" b="1" dirty="0" err="1"/>
              <a:t>yo-pohj</a:t>
            </a:r>
            <a:r>
              <a:rPr lang="fi-FI" sz="1700" dirty="0"/>
              <a:t>.</a:t>
            </a:r>
            <a:br>
              <a:rPr lang="fi-FI" sz="1700" dirty="0"/>
            </a:br>
            <a:r>
              <a:rPr lang="fi-FI" sz="1700" dirty="0"/>
              <a:t>      </a:t>
            </a:r>
            <a:r>
              <a:rPr lang="fi-FI" sz="1700" b="1" dirty="0"/>
              <a:t>sosiaali- ja terveysalan perustutkinnosta (ns. jatkuvan haun kautta suoraan </a:t>
            </a:r>
            <a:br>
              <a:rPr lang="fi-FI" sz="1700" b="1" dirty="0"/>
            </a:br>
            <a:r>
              <a:rPr lang="fi-FI" sz="1700" b="1" dirty="0"/>
              <a:t>      oppilaitosten sivuilla)</a:t>
            </a:r>
            <a:r>
              <a:rPr lang="fi-FI" sz="1700" dirty="0"/>
              <a:t>, jolla pääset jo alalle töihin ja voit</a:t>
            </a:r>
            <a:br>
              <a:rPr lang="fi-FI" sz="1700" dirty="0"/>
            </a:br>
            <a:r>
              <a:rPr lang="fi-FI" sz="1700" dirty="0"/>
              <a:t>      hakeutua jatkossa milloin tahansa uudestaan myös AMK-fysioterapeutiksi</a:t>
            </a:r>
            <a:br>
              <a:rPr lang="fi-FI" sz="1700" dirty="0"/>
            </a:br>
            <a:r>
              <a:rPr lang="fi-FI" sz="1700" dirty="0"/>
              <a:t>      ammattikorkeisiin TAI esim. </a:t>
            </a:r>
            <a:r>
              <a:rPr lang="fi-FI" sz="1700" b="1" dirty="0"/>
              <a:t>avoimen ammattikorkeakoulun polkuopinnot</a:t>
            </a:r>
            <a:br>
              <a:rPr lang="fi-FI" sz="1700" dirty="0"/>
            </a:br>
            <a:endParaRPr lang="fi-FI" sz="1700" dirty="0"/>
          </a:p>
          <a:p>
            <a:pPr marL="0" indent="0">
              <a:buNone/>
            </a:pPr>
            <a:r>
              <a:rPr lang="fi-FI" sz="1700" dirty="0"/>
              <a:t>18) Jos ylioppilas hakee/opiskelee </a:t>
            </a:r>
            <a:r>
              <a:rPr lang="fi-FI" sz="1700" b="1" dirty="0"/>
              <a:t>II-asteen tutkinnossa</a:t>
            </a:r>
            <a:r>
              <a:rPr lang="fi-FI" sz="1700" dirty="0"/>
              <a:t>, </a:t>
            </a:r>
            <a:r>
              <a:rPr lang="fi-FI" sz="1700" dirty="0">
                <a:solidFill>
                  <a:srgbClr val="FF0000"/>
                </a:solidFill>
              </a:rPr>
              <a:t>niin </a:t>
            </a:r>
            <a:r>
              <a:rPr lang="fi-FI" sz="1700" b="1" dirty="0">
                <a:solidFill>
                  <a:srgbClr val="FF0000"/>
                </a:solidFill>
              </a:rPr>
              <a:t>se ei vaikuta lainkaan</a:t>
            </a:r>
            <a:br>
              <a:rPr lang="fi-FI" sz="1700" dirty="0">
                <a:solidFill>
                  <a:srgbClr val="FF0000"/>
                </a:solidFill>
              </a:rPr>
            </a:br>
            <a:r>
              <a:rPr lang="fi-FI" sz="1700" dirty="0">
                <a:solidFill>
                  <a:srgbClr val="FF0000"/>
                </a:solidFill>
              </a:rPr>
              <a:t>      </a:t>
            </a:r>
            <a:r>
              <a:rPr lang="fi-FI" sz="1700" b="1" dirty="0">
                <a:solidFill>
                  <a:srgbClr val="FF0000"/>
                </a:solidFill>
              </a:rPr>
              <a:t>korkeakoulujen</a:t>
            </a:r>
            <a:r>
              <a:rPr lang="fi-FI" sz="1700" dirty="0">
                <a:solidFill>
                  <a:srgbClr val="FF0000"/>
                </a:solidFill>
              </a:rPr>
              <a:t> </a:t>
            </a:r>
            <a:r>
              <a:rPr lang="fi-FI" sz="1700" b="1" dirty="0"/>
              <a:t>ensikertalaiskiintiöihin</a:t>
            </a:r>
            <a:r>
              <a:rPr lang="fi-FI" sz="1700" dirty="0">
                <a:solidFill>
                  <a:srgbClr val="FF0000"/>
                </a:solidFill>
              </a:rPr>
              <a:t> seuraavissa yhteisvalinnoissa, eikä</a:t>
            </a:r>
            <a:br>
              <a:rPr lang="fi-FI" sz="1700" dirty="0">
                <a:solidFill>
                  <a:srgbClr val="FF0000"/>
                </a:solidFill>
              </a:rPr>
            </a:br>
            <a:r>
              <a:rPr lang="fi-FI" sz="1700" dirty="0">
                <a:solidFill>
                  <a:srgbClr val="FF0000"/>
                </a:solidFill>
              </a:rPr>
              <a:t>      myöskään kuluta </a:t>
            </a:r>
            <a:r>
              <a:rPr lang="fi-FI" sz="1700" b="1" dirty="0">
                <a:solidFill>
                  <a:srgbClr val="FF0000"/>
                </a:solidFill>
              </a:rPr>
              <a:t>korkeakouluopiskeluun</a:t>
            </a:r>
            <a:r>
              <a:rPr lang="fi-FI" sz="1700" dirty="0">
                <a:solidFill>
                  <a:srgbClr val="FF0000"/>
                </a:solidFill>
              </a:rPr>
              <a:t> myönnettäviä </a:t>
            </a:r>
            <a:r>
              <a:rPr lang="fi-FI" sz="1700" b="1" dirty="0">
                <a:solidFill>
                  <a:srgbClr val="FF0000"/>
                </a:solidFill>
              </a:rPr>
              <a:t>opintotukikuukausia</a:t>
            </a:r>
            <a:br>
              <a:rPr lang="fi-FI" sz="1700" dirty="0">
                <a:solidFill>
                  <a:srgbClr val="FF0000"/>
                </a:solidFill>
              </a:rPr>
            </a:br>
            <a:endParaRPr lang="fi-FI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700" dirty="0"/>
              <a:t>19) Valmistaudu huolella pääsykokeisiin (jos on) ja selvitä jokaisen hakemasi </a:t>
            </a:r>
            <a:r>
              <a:rPr lang="fi-FI" sz="1700" dirty="0" err="1"/>
              <a:t>koulutuk</a:t>
            </a:r>
            <a:r>
              <a:rPr lang="fi-FI" sz="1700" dirty="0"/>
              <a:t>-</a:t>
            </a:r>
            <a:br>
              <a:rPr lang="fi-FI" sz="1700" dirty="0"/>
            </a:br>
            <a:r>
              <a:rPr lang="fi-FI" sz="1700" dirty="0"/>
              <a:t>      sen kohdalla, että </a:t>
            </a:r>
            <a:r>
              <a:rPr lang="fi-FI" sz="1700" b="1" dirty="0"/>
              <a:t>onko jotain ennakkoaineistoa </a:t>
            </a:r>
            <a:r>
              <a:rPr lang="fi-FI" sz="1700" dirty="0"/>
              <a:t>ja mennäänkö pääsykokeisiin </a:t>
            </a:r>
            <a:br>
              <a:rPr lang="fi-FI" sz="1700" dirty="0"/>
            </a:br>
            <a:r>
              <a:rPr lang="fi-FI" sz="1700" dirty="0"/>
              <a:t>      kutsusta vai ilman kutsua…(</a:t>
            </a:r>
            <a:r>
              <a:rPr lang="fi-FI" sz="1700" b="1" dirty="0">
                <a:solidFill>
                  <a:srgbClr val="FF0000"/>
                </a:solidFill>
              </a:rPr>
              <a:t>yliopistoissa ja ammattikorkeissa eri käytäntöjä</a:t>
            </a:r>
            <a:r>
              <a:rPr lang="fi-FI" sz="1700" dirty="0"/>
              <a:t>)</a:t>
            </a:r>
            <a:br>
              <a:rPr lang="fi-FI" sz="1700" dirty="0"/>
            </a:br>
            <a:br>
              <a:rPr lang="fi-FI" sz="1700" dirty="0"/>
            </a:br>
            <a:r>
              <a:rPr lang="fi-FI" sz="1700" dirty="0"/>
              <a:t> </a:t>
            </a:r>
            <a:br>
              <a:rPr lang="fi-FI" sz="1700" dirty="0"/>
            </a:br>
            <a:endParaRPr lang="fi-FI" sz="17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066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fi-FI" sz="3000" dirty="0"/>
            </a:br>
            <a:r>
              <a:rPr lang="fi-FI" sz="7200" b="1" dirty="0"/>
              <a:t>Lukion abi - luokan aikana….</a:t>
            </a:r>
            <a:br>
              <a:rPr lang="fi-FI" sz="3400" b="1" dirty="0"/>
            </a:br>
            <a:endParaRPr lang="fi-FI" sz="3400" b="1" dirty="0"/>
          </a:p>
          <a:p>
            <a:pPr marL="0" indent="0">
              <a:lnSpc>
                <a:spcPct val="120000"/>
              </a:lnSpc>
              <a:buNone/>
            </a:pPr>
            <a:r>
              <a:rPr lang="fi-FI" sz="6400" dirty="0"/>
              <a:t>20) </a:t>
            </a:r>
            <a:r>
              <a:rPr lang="fi-FI" sz="6400" b="1" dirty="0"/>
              <a:t>Keskeiset HAKUAJAT keväällä-2023 os. </a:t>
            </a:r>
            <a:r>
              <a:rPr lang="fi-FI" sz="6400" dirty="0">
                <a:hlinkClick r:id="rId2"/>
              </a:rPr>
              <a:t>Hakuaikataulut - Opintopolku</a:t>
            </a:r>
            <a:br>
              <a:rPr lang="fi-FI" sz="6400" b="1" dirty="0"/>
            </a:br>
            <a:br>
              <a:rPr lang="fi-FI" sz="5600" dirty="0"/>
            </a:br>
            <a:r>
              <a:rPr lang="fi-FI" sz="5600" dirty="0"/>
              <a:t>     * </a:t>
            </a:r>
            <a:r>
              <a:rPr lang="fi-FI" sz="5600" b="1" dirty="0">
                <a:solidFill>
                  <a:srgbClr val="FF0000"/>
                </a:solidFill>
              </a:rPr>
              <a:t>LUKIOSTA valmistuneet / valmistuvat hakeutuvat </a:t>
            </a:r>
            <a:r>
              <a:rPr lang="fi-FI" sz="5600" b="1" dirty="0"/>
              <a:t>II-asteen ”jatkuvan haun kautta” suoraan </a:t>
            </a:r>
            <a:br>
              <a:rPr lang="fi-FI" sz="5600" b="1" dirty="0"/>
            </a:br>
            <a:r>
              <a:rPr lang="fi-FI" sz="5600" b="1" dirty="0"/>
              <a:t>       ammatillisten oppilaitosten sivuilla</a:t>
            </a:r>
            <a:r>
              <a:rPr lang="fi-FI" sz="5600" b="1" dirty="0">
                <a:solidFill>
                  <a:srgbClr val="FF0000"/>
                </a:solidFill>
              </a:rPr>
              <a:t>, jos haluavat suoraan lukiopohjalla II-asteen ammatilliseen</a:t>
            </a:r>
            <a:br>
              <a:rPr lang="fi-FI" sz="5600" b="1" dirty="0">
                <a:solidFill>
                  <a:srgbClr val="FF0000"/>
                </a:solidFill>
              </a:rPr>
            </a:br>
            <a:r>
              <a:rPr lang="fi-FI" sz="5600" b="1" dirty="0">
                <a:solidFill>
                  <a:srgbClr val="FF0000"/>
                </a:solidFill>
              </a:rPr>
              <a:t>       koulutukseen </a:t>
            </a:r>
            <a:br>
              <a:rPr lang="fi-FI" sz="5600" b="1" dirty="0">
                <a:solidFill>
                  <a:srgbClr val="FF0000"/>
                </a:solidFill>
              </a:rPr>
            </a:br>
            <a:br>
              <a:rPr lang="fi-FI" sz="5600" b="1" dirty="0">
                <a:solidFill>
                  <a:srgbClr val="FF0000"/>
                </a:solidFill>
              </a:rPr>
            </a:br>
            <a:r>
              <a:rPr lang="fi-FI" sz="5600" b="1" dirty="0">
                <a:solidFill>
                  <a:srgbClr val="FF0000"/>
                </a:solidFill>
              </a:rPr>
              <a:t>       Lukiosta valmistuva voi siis hakea erikseen sekä ammattioppilaitoksiin ja lisäksi </a:t>
            </a:r>
            <a:br>
              <a:rPr lang="fi-FI" sz="5600" b="1" dirty="0">
                <a:solidFill>
                  <a:srgbClr val="FF0000"/>
                </a:solidFill>
              </a:rPr>
            </a:br>
            <a:r>
              <a:rPr lang="fi-FI" sz="5600" b="1" dirty="0">
                <a:solidFill>
                  <a:srgbClr val="FF0000"/>
                </a:solidFill>
              </a:rPr>
              <a:t>       myös korkeakouluihin kevään 1. ja / tai 2. yhteishaussa</a:t>
            </a:r>
            <a:br>
              <a:rPr lang="fi-FI" sz="5600" b="1" dirty="0">
                <a:solidFill>
                  <a:srgbClr val="FF0000"/>
                </a:solidFill>
              </a:rPr>
            </a:br>
            <a:br>
              <a:rPr lang="fi-FI" sz="5600" b="1" dirty="0"/>
            </a:br>
            <a:r>
              <a:rPr lang="fi-FI" sz="5600" b="1" dirty="0"/>
              <a:t>       </a:t>
            </a:r>
            <a:r>
              <a:rPr lang="fi-FI" sz="6400" b="1" dirty="0"/>
              <a:t>Ammatilliset PERUSTUTKINNOT, osaamisalat ja tutkintonimikkeet 1.8.2022 alkaen:</a:t>
            </a:r>
          </a:p>
          <a:p>
            <a:pPr marL="0" indent="0">
              <a:buNone/>
            </a:pPr>
            <a:r>
              <a:rPr lang="fi-FI" sz="5600" dirty="0"/>
              <a:t>       </a:t>
            </a:r>
            <a:r>
              <a:rPr lang="fi-FI" sz="6400" dirty="0">
                <a:hlinkClick r:id="rId3"/>
              </a:rPr>
              <a:t>Ammatilliset perustutkinnot | Opetushallitus (oph.fi)</a:t>
            </a:r>
            <a:br>
              <a:rPr lang="fi-FI" sz="6400" dirty="0"/>
            </a:br>
            <a:endParaRPr lang="fi-FI" sz="6400" dirty="0"/>
          </a:p>
          <a:p>
            <a:pPr marL="0" indent="0">
              <a:buNone/>
            </a:pPr>
            <a:br>
              <a:rPr lang="fi-FI" sz="1800" dirty="0"/>
            </a:br>
            <a:br>
              <a:rPr lang="fi-FI" sz="1800" dirty="0"/>
            </a:br>
            <a:br>
              <a:rPr lang="fi-FI" sz="1800" b="1" dirty="0"/>
            </a:br>
            <a:r>
              <a:rPr lang="fi-FI" sz="5600" b="1" dirty="0"/>
              <a:t>     * Katso alla olevista linkeistä ammattikorkeakoulujen ja yliopistojen TODISTUSVALINNAN</a:t>
            </a:r>
            <a:br>
              <a:rPr lang="fi-FI" sz="5600" b="1" dirty="0"/>
            </a:br>
            <a:r>
              <a:rPr lang="fi-FI" sz="5600" b="1" dirty="0"/>
              <a:t>       pisteytykset</a:t>
            </a:r>
            <a:r>
              <a:rPr lang="fi-FI" sz="6400" b="1" dirty="0"/>
              <a:t>:</a:t>
            </a:r>
            <a:br>
              <a:rPr lang="fi-FI" sz="6400" b="1" dirty="0"/>
            </a:br>
            <a:endParaRPr lang="fi-FI" sz="6400" b="1" dirty="0"/>
          </a:p>
          <a:p>
            <a:pPr marL="0" indent="0">
              <a:buNone/>
            </a:pPr>
            <a:r>
              <a:rPr lang="fi-FI" sz="5600" b="1" dirty="0"/>
              <a:t>       </a:t>
            </a:r>
            <a:r>
              <a:rPr lang="fi-FI" sz="5600" dirty="0">
                <a:hlinkClick r:id="rId4"/>
              </a:rPr>
              <a:t>Yliopistojen todistusvalinnan pisteytykset - Opintopolun palvelukokonaisuus - </a:t>
            </a:r>
            <a:r>
              <a:rPr lang="fi-FI" sz="5600" dirty="0" err="1">
                <a:hlinkClick r:id="rId4"/>
              </a:rPr>
              <a:t>Eduuni</a:t>
            </a:r>
            <a:r>
              <a:rPr lang="fi-FI" sz="5600" dirty="0">
                <a:hlinkClick r:id="rId4"/>
              </a:rPr>
              <a:t>-wiki</a:t>
            </a:r>
            <a:br>
              <a:rPr lang="fi-FI" sz="5600" dirty="0"/>
            </a:br>
            <a:br>
              <a:rPr lang="fi-FI" sz="5600" dirty="0"/>
            </a:br>
            <a:r>
              <a:rPr lang="fi-FI" sz="5600" dirty="0"/>
              <a:t>       </a:t>
            </a:r>
            <a:r>
              <a:rPr lang="fi-FI" sz="5600" dirty="0">
                <a:hlinkClick r:id="rId5"/>
              </a:rPr>
              <a:t>Todistusvalinta – Ammattikorkeakouluun.fi</a:t>
            </a:r>
            <a:br>
              <a:rPr lang="fi-FI" sz="5600" dirty="0"/>
            </a:br>
            <a:endParaRPr lang="fi-FI" sz="5600" dirty="0"/>
          </a:p>
          <a:p>
            <a:pPr marL="0" indent="0">
              <a:buNone/>
            </a:pPr>
            <a:r>
              <a:rPr lang="fi-FI" sz="5600" b="1" dirty="0"/>
              <a:t>        </a:t>
            </a:r>
            <a:br>
              <a:rPr lang="fi-FI" sz="5600" dirty="0"/>
            </a:br>
            <a:br>
              <a:rPr lang="fi-FI" sz="3200" dirty="0"/>
            </a:br>
            <a:endParaRPr lang="fi-FI" sz="3000" b="1" dirty="0"/>
          </a:p>
          <a:p>
            <a:pPr marL="0" indent="0">
              <a:buNone/>
            </a:pPr>
            <a:r>
              <a:rPr lang="fi-FI" sz="4800" b="1" dirty="0"/>
              <a:t>      </a:t>
            </a:r>
            <a:br>
              <a:rPr lang="fi-FI" sz="6400" dirty="0"/>
            </a:br>
            <a:br>
              <a:rPr lang="fi-FI" sz="6400" dirty="0"/>
            </a:br>
            <a:br>
              <a:rPr lang="fi-FI" sz="3000" dirty="0"/>
            </a:br>
            <a:r>
              <a:rPr lang="fi-FI" sz="4800" dirty="0"/>
              <a:t>      </a:t>
            </a:r>
            <a:br>
              <a:rPr lang="fi-FI" sz="5600" b="1" dirty="0"/>
            </a:br>
            <a:br>
              <a:rPr lang="fi-FI" sz="4300" b="1" dirty="0"/>
            </a:br>
            <a:r>
              <a:rPr lang="fi-FI" sz="4300" b="1" dirty="0"/>
              <a:t>         </a:t>
            </a:r>
            <a:br>
              <a:rPr lang="fi-FI" sz="4300" b="1" dirty="0"/>
            </a:br>
            <a:br>
              <a:rPr lang="fi-FI" sz="4300" b="1" dirty="0"/>
            </a:br>
            <a:r>
              <a:rPr lang="fi-FI" sz="4300" b="1" dirty="0"/>
              <a:t>      </a:t>
            </a:r>
            <a:r>
              <a:rPr lang="fi-FI" sz="3000" b="1" dirty="0"/>
              <a:t>             </a:t>
            </a:r>
            <a:br>
              <a:rPr lang="fi-FI" sz="2100" b="1" dirty="0"/>
            </a:br>
            <a:br>
              <a:rPr lang="fi-FI" sz="2100" dirty="0"/>
            </a:br>
            <a:r>
              <a:rPr lang="fi-FI" sz="2100" dirty="0"/>
              <a:t>     </a:t>
            </a: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r>
              <a:rPr lang="fi-FI" sz="1600" dirty="0"/>
              <a:t> </a:t>
            </a:r>
            <a:br>
              <a:rPr lang="fi-FI" sz="1600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760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78D4E859-879E-4DD9-AEA9-CED2B5938887}"/>
              </a:ext>
            </a:extLst>
          </p:cNvPr>
          <p:cNvSpPr/>
          <p:nvPr/>
        </p:nvSpPr>
        <p:spPr>
          <a:xfrm>
            <a:off x="755576" y="4293096"/>
            <a:ext cx="7704856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B8A3EB33-F334-454A-B605-34C396053342}"/>
              </a:ext>
            </a:extLst>
          </p:cNvPr>
          <p:cNvSpPr/>
          <p:nvPr/>
        </p:nvSpPr>
        <p:spPr>
          <a:xfrm>
            <a:off x="755576" y="2492896"/>
            <a:ext cx="7704856" cy="15121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681495"/>
          </a:xfrm>
        </p:spPr>
        <p:txBody>
          <a:bodyPr>
            <a:normAutofit/>
          </a:bodyPr>
          <a:lstStyle/>
          <a:p>
            <a:r>
              <a:rPr lang="fi-FI" sz="2400" dirty="0"/>
              <a:t>TE-toimiston ohjeita/vinkkejä </a:t>
            </a:r>
            <a:r>
              <a:rPr lang="fi-FI" sz="2400" b="1" dirty="0"/>
              <a:t>lukiosta 2023</a:t>
            </a:r>
            <a:r>
              <a:rPr lang="fi-FI" sz="2400" dirty="0"/>
              <a:t> valmistuville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96752"/>
            <a:ext cx="8352927" cy="55446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fi-FI" sz="7200" dirty="0"/>
            </a:br>
            <a:r>
              <a:rPr lang="fi-FI" sz="7200" b="1" dirty="0"/>
              <a:t>Lukion abi - luokan aikana….</a:t>
            </a:r>
            <a:br>
              <a:rPr lang="fi-FI" sz="7200" b="1" dirty="0"/>
            </a:br>
            <a:endParaRPr lang="fi-FI" sz="7200" b="1" dirty="0"/>
          </a:p>
          <a:p>
            <a:pPr marL="0" indent="0">
              <a:lnSpc>
                <a:spcPct val="120000"/>
              </a:lnSpc>
              <a:buNone/>
            </a:pPr>
            <a:r>
              <a:rPr lang="fi-FI" sz="6400" dirty="0"/>
              <a:t>21) </a:t>
            </a:r>
            <a:r>
              <a:rPr lang="fi-FI" sz="6400" b="1" dirty="0"/>
              <a:t>Keskeiset HAKUAJAT keväällä-2023 os. </a:t>
            </a:r>
            <a:r>
              <a:rPr lang="fi-FI" sz="6400" dirty="0">
                <a:hlinkClick r:id="rId2"/>
              </a:rPr>
              <a:t>Hakuaikataulut - Opintopolku</a:t>
            </a:r>
            <a:br>
              <a:rPr lang="fi-FI" sz="6400" b="1" dirty="0"/>
            </a:br>
            <a:br>
              <a:rPr lang="fi-FI" sz="6400" dirty="0"/>
            </a:br>
            <a:r>
              <a:rPr lang="fi-FI" sz="6400" b="1" dirty="0"/>
              <a:t>     </a:t>
            </a:r>
            <a:r>
              <a:rPr lang="fi-FI" sz="5600" b="1" dirty="0"/>
              <a:t>   </a:t>
            </a:r>
            <a:r>
              <a:rPr lang="fi-FI" sz="3700" dirty="0"/>
              <a:t>          </a:t>
            </a:r>
            <a:br>
              <a:rPr lang="fi-FI" sz="3700" b="1" dirty="0"/>
            </a:br>
            <a:r>
              <a:rPr lang="fi-FI" sz="3700" b="1" dirty="0"/>
              <a:t>         </a:t>
            </a:r>
            <a:r>
              <a:rPr lang="fi-FI" sz="6400" b="1" dirty="0"/>
              <a:t>Korkeakoulujen (AMK / Yliopisto) 1. YHTEISHAKU 4.1.-18.1.2023 klo 15:00</a:t>
            </a:r>
            <a:br>
              <a:rPr lang="fi-FI" sz="6400" b="1" dirty="0"/>
            </a:br>
            <a:br>
              <a:rPr lang="fi-FI" sz="3700" dirty="0"/>
            </a:br>
            <a:r>
              <a:rPr lang="fi-FI" sz="3700" dirty="0"/>
              <a:t>          </a:t>
            </a:r>
            <a:r>
              <a:rPr lang="fi-FI" sz="6400" dirty="0"/>
              <a:t>   </a:t>
            </a:r>
            <a:r>
              <a:rPr lang="fi-FI" sz="6400" b="1" dirty="0"/>
              <a:t>korkeakoulujen vieraskieliset koulutukset ja Taideyliopisto </a:t>
            </a:r>
            <a:br>
              <a:rPr lang="fi-FI" sz="6400" b="1" dirty="0"/>
            </a:br>
            <a:r>
              <a:rPr lang="fi-FI" sz="6400" b="1" dirty="0"/>
              <a:t>        (=</a:t>
            </a:r>
            <a:r>
              <a:rPr lang="fi-FI" sz="6400" b="1" dirty="0">
                <a:solidFill>
                  <a:srgbClr val="FF0000"/>
                </a:solidFill>
              </a:rPr>
              <a:t>Kuvataideakatemia, Sibelius-Akatemia ja Teatterikorkeakoulu</a:t>
            </a:r>
            <a:r>
              <a:rPr lang="fi-FI" sz="6400" b="1" dirty="0"/>
              <a:t>) sekä</a:t>
            </a:r>
            <a:br>
              <a:rPr lang="fi-FI" sz="6400" b="1" dirty="0"/>
            </a:br>
            <a:r>
              <a:rPr lang="fi-FI" sz="6400" b="1" dirty="0"/>
              <a:t>        Tampereen yliopiston näyttelijätyö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fi-FI" sz="6400" b="1" dirty="0"/>
            </a:br>
            <a:r>
              <a:rPr lang="fi-FI" sz="6400" b="1" dirty="0"/>
              <a:t> </a:t>
            </a:r>
            <a:br>
              <a:rPr lang="fi-FI" sz="6400" b="1" dirty="0"/>
            </a:br>
            <a:br>
              <a:rPr lang="fi-FI" sz="4900" b="1" dirty="0"/>
            </a:br>
            <a:br>
              <a:rPr lang="fi-FI" sz="4900" b="1" dirty="0"/>
            </a:br>
            <a:r>
              <a:rPr lang="fi-FI" sz="6400" b="1" dirty="0"/>
              <a:t>      Korkeakoulujen (AMK / Yliopisto) 2. YHTEISHAKU 15.3.-30.3.2023 klo 15:00</a:t>
            </a:r>
            <a:br>
              <a:rPr lang="fi-FI" sz="6400" b="1" dirty="0"/>
            </a:br>
            <a:r>
              <a:rPr lang="fi-FI" sz="6400" b="1" dirty="0"/>
              <a:t>        (suomen- ja ruotsinkieliset koulutukset)</a:t>
            </a:r>
          </a:p>
          <a:p>
            <a:pPr marL="0" indent="0">
              <a:lnSpc>
                <a:spcPct val="120000"/>
              </a:lnSpc>
              <a:buNone/>
            </a:pPr>
            <a:endParaRPr lang="fi-FI" sz="6400" b="1" dirty="0"/>
          </a:p>
          <a:p>
            <a:pPr marL="0" indent="0">
              <a:buNone/>
            </a:pPr>
            <a:r>
              <a:rPr lang="fi-FI" sz="3700" b="1" dirty="0"/>
              <a:t>      </a:t>
            </a:r>
            <a:br>
              <a:rPr lang="fi-FI" sz="3700" b="1" dirty="0"/>
            </a:br>
            <a:r>
              <a:rPr lang="fi-FI" sz="3700" b="1" dirty="0"/>
              <a:t>       </a:t>
            </a:r>
            <a:br>
              <a:rPr lang="fi-FI" sz="3700" b="1" dirty="0"/>
            </a:br>
            <a:r>
              <a:rPr lang="fi-FI" sz="3700" b="1" dirty="0"/>
              <a:t>     </a:t>
            </a:r>
            <a:br>
              <a:rPr lang="fi-FI" sz="3700" b="1" dirty="0"/>
            </a:br>
            <a:r>
              <a:rPr lang="fi-FI" sz="3700" b="1" dirty="0"/>
              <a:t>       </a:t>
            </a:r>
            <a:r>
              <a:rPr lang="fi-FI" sz="6400" b="1" dirty="0"/>
              <a:t> Korkeakoulujen </a:t>
            </a:r>
            <a:r>
              <a:rPr lang="fi-FI" sz="6400" b="1" dirty="0">
                <a:solidFill>
                  <a:srgbClr val="FF0000"/>
                </a:solidFill>
              </a:rPr>
              <a:t>mahdolliset LISÄHAUT Opintopolussa  </a:t>
            </a:r>
            <a:r>
              <a:rPr lang="fi-FI" sz="6400" b="1" dirty="0"/>
              <a:t>heinä-elokuu 2023…    </a:t>
            </a:r>
            <a:br>
              <a:rPr lang="fi-FI" sz="6400" b="1" dirty="0"/>
            </a:br>
            <a:r>
              <a:rPr lang="fi-FI" sz="3000" b="1" dirty="0"/>
              <a:t>       </a:t>
            </a:r>
            <a:br>
              <a:rPr lang="fi-FI" sz="3000" b="1" dirty="0"/>
            </a:br>
            <a:br>
              <a:rPr lang="fi-FI" sz="3000" b="1" dirty="0"/>
            </a:br>
            <a:r>
              <a:rPr lang="fi-FI" sz="2100" dirty="0"/>
              <a:t> </a:t>
            </a: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r>
              <a:rPr lang="fi-FI" sz="1600" dirty="0"/>
              <a:t> </a:t>
            </a:r>
            <a:br>
              <a:rPr lang="fi-FI" sz="1600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  <a:p>
            <a:pPr marL="342900" indent="-342900">
              <a:buAutoNum type="arabicParenR"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4C15-9E6A-4965-A792-70F929F86CDF}" type="datetime1">
              <a:rPr lang="fi-FI" smtClean="0"/>
              <a:pPr/>
              <a:t>12.1.2023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Etelä-Pohjanmaan TE-toimisto / Tapani Mäkinen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3707109"/>
      </p:ext>
    </p:extLst>
  </p:cSld>
  <p:clrMapOvr>
    <a:masterClrMapping/>
  </p:clrMapOvr>
</p:sld>
</file>

<file path=ppt/theme/theme1.xml><?xml version="1.0" encoding="utf-8"?>
<a:theme xmlns:a="http://schemas.openxmlformats.org/drawingml/2006/main" name="TE__DB01_perus__FI_V____RGB[1]">
  <a:themeElements>
    <a:clrScheme name="TE">
      <a:dk1>
        <a:sysClr val="windowText" lastClr="000000"/>
      </a:dk1>
      <a:lt1>
        <a:sysClr val="window" lastClr="FFFFFF"/>
      </a:lt1>
      <a:dk2>
        <a:srgbClr val="003883"/>
      </a:dk2>
      <a:lt2>
        <a:srgbClr val="F0F2CC"/>
      </a:lt2>
      <a:accent1>
        <a:srgbClr val="B6BF00"/>
      </a:accent1>
      <a:accent2>
        <a:srgbClr val="D9640C"/>
      </a:accent2>
      <a:accent3>
        <a:srgbClr val="779346"/>
      </a:accent3>
      <a:accent4>
        <a:srgbClr val="003883"/>
      </a:accent4>
      <a:accent5>
        <a:srgbClr val="4460A5"/>
      </a:accent5>
      <a:accent6>
        <a:srgbClr val="7C7C7C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TE__DB01_perus__FI_V____RGB[1]</Template>
  <TotalTime>3643</TotalTime>
  <Words>2334</Words>
  <Application>Microsoft Office PowerPoint</Application>
  <PresentationFormat>Näytössä katseltava diaesitys (4:3)</PresentationFormat>
  <Paragraphs>179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TE__DB01_perus__FI_V____RGB[1]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  <vt:lpstr>TE-toimiston ohjeita/vinkkejä lukiosta 2023 valmistuville</vt:lpstr>
    </vt:vector>
  </TitlesOfParts>
  <Company>AVI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Tapani Mäkinen</dc:creator>
  <cp:lastModifiedBy>Yli-sissala Anne-maarit</cp:lastModifiedBy>
  <cp:revision>1094</cp:revision>
  <cp:lastPrinted>2019-10-22T08:02:49Z</cp:lastPrinted>
  <dcterms:created xsi:type="dcterms:W3CDTF">2013-03-06T15:15:12Z</dcterms:created>
  <dcterms:modified xsi:type="dcterms:W3CDTF">2023-01-12T08:06:23Z</dcterms:modified>
</cp:coreProperties>
</file>