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1"/>
  </p:handoutMasterIdLst>
  <p:sldIdLst>
    <p:sldId id="257" r:id="rId2"/>
    <p:sldId id="256" r:id="rId3"/>
    <p:sldId id="295" r:id="rId4"/>
    <p:sldId id="296" r:id="rId5"/>
    <p:sldId id="262" r:id="rId6"/>
    <p:sldId id="297" r:id="rId7"/>
    <p:sldId id="286" r:id="rId8"/>
    <p:sldId id="298" r:id="rId9"/>
    <p:sldId id="299" r:id="rId10"/>
    <p:sldId id="259" r:id="rId11"/>
    <p:sldId id="260" r:id="rId12"/>
    <p:sldId id="261" r:id="rId13"/>
    <p:sldId id="263" r:id="rId14"/>
    <p:sldId id="264" r:id="rId15"/>
    <p:sldId id="265" r:id="rId16"/>
    <p:sldId id="267" r:id="rId17"/>
    <p:sldId id="268" r:id="rId18"/>
    <p:sldId id="270" r:id="rId19"/>
    <p:sldId id="269" r:id="rId20"/>
    <p:sldId id="279" r:id="rId21"/>
    <p:sldId id="280" r:id="rId22"/>
    <p:sldId id="281" r:id="rId23"/>
    <p:sldId id="288" r:id="rId24"/>
    <p:sldId id="289" r:id="rId25"/>
    <p:sldId id="274" r:id="rId26"/>
    <p:sldId id="276" r:id="rId27"/>
    <p:sldId id="290" r:id="rId28"/>
    <p:sldId id="271" r:id="rId29"/>
    <p:sldId id="283" r:id="rId30"/>
  </p:sldIdLst>
  <p:sldSz cx="9144000" cy="6858000" type="screen4x3"/>
  <p:notesSz cx="6761163" cy="99425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4660"/>
  </p:normalViewPr>
  <p:slideViewPr>
    <p:cSldViewPr>
      <p:cViewPr varScale="1">
        <p:scale>
          <a:sx n="108" d="100"/>
          <a:sy n="108" d="100"/>
        </p:scale>
        <p:origin x="130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invertIfNegative val="0"/>
          <c:dPt>
            <c:idx val="1"/>
            <c:invertIfNegative val="0"/>
            <c:bubble3D val="0"/>
            <c:spPr>
              <a:solidFill>
                <a:srgbClr val="9966FF"/>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3-8586-4848-9F62-B01B9F846EEA}"/>
              </c:ext>
            </c:extLst>
          </c:dPt>
          <c:dPt>
            <c:idx val="2"/>
            <c:invertIfNegative val="0"/>
            <c:bubble3D val="0"/>
            <c:spPr>
              <a:solidFill>
                <a:schemeClr val="accent6">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4-8586-4848-9F62-B01B9F846EEA}"/>
              </c:ext>
            </c:extLst>
          </c:dPt>
          <c:dPt>
            <c:idx val="3"/>
            <c:invertIfNegative val="0"/>
            <c:bubble3D val="0"/>
            <c:spPr>
              <a:solidFill>
                <a:schemeClr val="accent4">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5-8586-4848-9F62-B01B9F846EEA}"/>
              </c:ext>
            </c:extLst>
          </c:dPt>
          <c:dPt>
            <c:idx val="4"/>
            <c:invertIfNegative val="0"/>
            <c:bubble3D val="0"/>
            <c:spPr>
              <a:solidFill>
                <a:srgbClr val="FFC000"/>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6-8586-4848-9F62-B01B9F846EEA}"/>
              </c:ext>
            </c:extLst>
          </c:dPt>
          <c:dPt>
            <c:idx val="5"/>
            <c:invertIfNegative val="0"/>
            <c:bubble3D val="0"/>
            <c:spPr>
              <a:solidFill>
                <a:schemeClr val="accent2">
                  <a:lumMod val="75000"/>
                </a:schemeClr>
              </a:solidFill>
              <a:ln>
                <a:no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7-8586-4848-9F62-B01B9F846EEA}"/>
              </c:ext>
            </c:extLst>
          </c:dPt>
          <c:dPt>
            <c:idx val="6"/>
            <c:invertIfNegative val="0"/>
            <c:bubble3D val="0"/>
            <c:spPr>
              <a:solidFill>
                <a:srgbClr val="C00000"/>
              </a:solidFill>
              <a:ln>
                <a:solidFill>
                  <a:srgbClr val="C00000"/>
                </a:solidFill>
              </a:ln>
              <a:effectLst>
                <a:outerShdw blurRad="76200" dir="18900000" sy="23000" kx="-1200000" algn="bl" rotWithShape="0">
                  <a:prstClr val="black">
                    <a:alpha val="20000"/>
                  </a:prstClr>
                </a:outerShdw>
              </a:effectLst>
              <a:scene3d>
                <a:camera prst="orthographicFront"/>
                <a:lightRig rig="threePt" dir="t"/>
              </a:scene3d>
              <a:sp3d>
                <a:bevelT w="139700" h="139700" prst="divot"/>
              </a:sp3d>
            </c:spPr>
            <c:extLst>
              <c:ext xmlns:c16="http://schemas.microsoft.com/office/drawing/2014/chart" uri="{C3380CC4-5D6E-409C-BE32-E72D297353CC}">
                <c16:uniqueId val="{00000008-8586-4848-9F62-B01B9F846EEA}"/>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fi-F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Taul1!$A$2:$A$8</c:f>
              <c:strCache>
                <c:ptCount val="7"/>
                <c:pt idx="0">
                  <c:v>L</c:v>
                </c:pt>
                <c:pt idx="1">
                  <c:v>E</c:v>
                </c:pt>
                <c:pt idx="2">
                  <c:v>M</c:v>
                </c:pt>
                <c:pt idx="3">
                  <c:v>C</c:v>
                </c:pt>
                <c:pt idx="4">
                  <c:v>B</c:v>
                </c:pt>
                <c:pt idx="5">
                  <c:v>A</c:v>
                </c:pt>
                <c:pt idx="6">
                  <c:v>I</c:v>
                </c:pt>
              </c:strCache>
            </c:strRef>
          </c:cat>
          <c:val>
            <c:numRef>
              <c:f>Taul1!$B$2:$B$8</c:f>
              <c:numCache>
                <c:formatCode>General</c:formatCode>
                <c:ptCount val="7"/>
                <c:pt idx="0">
                  <c:v>5</c:v>
                </c:pt>
                <c:pt idx="1">
                  <c:v>15</c:v>
                </c:pt>
                <c:pt idx="2">
                  <c:v>20</c:v>
                </c:pt>
                <c:pt idx="3">
                  <c:v>20</c:v>
                </c:pt>
                <c:pt idx="4">
                  <c:v>20</c:v>
                </c:pt>
                <c:pt idx="5">
                  <c:v>15</c:v>
                </c:pt>
                <c:pt idx="6">
                  <c:v>5</c:v>
                </c:pt>
              </c:numCache>
            </c:numRef>
          </c:val>
          <c:extLst>
            <c:ext xmlns:c16="http://schemas.microsoft.com/office/drawing/2014/chart" uri="{C3380CC4-5D6E-409C-BE32-E72D297353CC}">
              <c16:uniqueId val="{00000000-8586-4848-9F62-B01B9F846EEA}"/>
            </c:ext>
          </c:extLst>
        </c:ser>
        <c:dLbls>
          <c:dLblPos val="inEnd"/>
          <c:showLegendKey val="0"/>
          <c:showVal val="1"/>
          <c:showCatName val="0"/>
          <c:showSerName val="0"/>
          <c:showPercent val="0"/>
          <c:showBubbleSize val="0"/>
        </c:dLbls>
        <c:gapWidth val="41"/>
        <c:axId val="535937552"/>
        <c:axId val="535937872"/>
      </c:barChart>
      <c:catAx>
        <c:axId val="5359375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fi-FI"/>
          </a:p>
        </c:txPr>
        <c:crossAx val="535937872"/>
        <c:crosses val="autoZero"/>
        <c:auto val="1"/>
        <c:lblAlgn val="ctr"/>
        <c:lblOffset val="100"/>
        <c:noMultiLvlLbl val="0"/>
      </c:catAx>
      <c:valAx>
        <c:axId val="535937872"/>
        <c:scaling>
          <c:orientation val="minMax"/>
        </c:scaling>
        <c:delete val="1"/>
        <c:axPos val="l"/>
        <c:numFmt formatCode="General" sourceLinked="1"/>
        <c:majorTickMark val="none"/>
        <c:minorTickMark val="none"/>
        <c:tickLblPos val="nextTo"/>
        <c:crossAx val="535937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8575" cap="flat" cmpd="sng" algn="ctr">
      <a:solidFill>
        <a:schemeClr val="accent1">
          <a:lumMod val="75000"/>
        </a:schemeClr>
      </a:solidFill>
      <a:round/>
    </a:ln>
    <a:effectLst>
      <a:glow rad="101600">
        <a:schemeClr val="accent1">
          <a:satMod val="175000"/>
          <a:alpha val="40000"/>
        </a:schemeClr>
      </a:glow>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805AB040-597E-4A87-9F28-03B1505241EF}" type="datetimeFigureOut">
              <a:rPr lang="fi-FI" smtClean="0"/>
              <a:t>29.1.2024</a:t>
            </a:fld>
            <a:endParaRPr lang="fi-FI"/>
          </a:p>
        </p:txBody>
      </p:sp>
      <p:sp>
        <p:nvSpPr>
          <p:cNvPr id="4" name="Alatunnisteen paikkamerkki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CD601E59-3709-4D72-B636-CBF6B6C78CF7}" type="slidenum">
              <a:rPr lang="fi-FI" smtClean="0"/>
              <a:t>‹#›</a:t>
            </a:fld>
            <a:endParaRPr lang="fi-FI"/>
          </a:p>
        </p:txBody>
      </p:sp>
    </p:spTree>
    <p:extLst>
      <p:ext uri="{BB962C8B-B14F-4D97-AF65-F5344CB8AC3E}">
        <p14:creationId xmlns:p14="http://schemas.microsoft.com/office/powerpoint/2010/main" val="7338407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0DAB3ED7-69D2-46D3-9814-33D2F19FDAEB}" type="datetimeFigureOut">
              <a:rPr lang="fi-FI" smtClean="0"/>
              <a:t>29.1.2024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10144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DAB3ED7-69D2-46D3-9814-33D2F19FDAEB}" type="datetimeFigureOut">
              <a:rPr lang="fi-FI" smtClean="0"/>
              <a:t>29.1.2024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2512504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DAB3ED7-69D2-46D3-9814-33D2F19FDAEB}" type="datetimeFigureOut">
              <a:rPr lang="fi-FI" smtClean="0"/>
              <a:t>29.1.2024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190175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a:t>Muokkaa perustyyl. napsautt.</a:t>
            </a:r>
          </a:p>
        </p:txBody>
      </p:sp>
      <p:sp>
        <p:nvSpPr>
          <p:cNvPr id="3" name="Taulukon paikkamerkki 2"/>
          <p:cNvSpPr>
            <a:spLocks noGrp="1"/>
          </p:cNvSpPr>
          <p:nvPr>
            <p:ph type="tbl" idx="1"/>
          </p:nvPr>
        </p:nvSpPr>
        <p:spPr>
          <a:xfrm>
            <a:off x="457200" y="1600200"/>
            <a:ext cx="8229600" cy="4525963"/>
          </a:xfrm>
        </p:spPr>
        <p:txBody>
          <a:bodyPr/>
          <a:lstStyle/>
          <a:p>
            <a:pPr lvl="0"/>
            <a:endParaRPr lang="fi-FI" noProof="0"/>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986C56B6-6CC4-4400-A487-7AD7A81C41FB}" type="slidenum">
              <a:rPr lang="fi-FI"/>
              <a:pPr>
                <a:defRPr/>
              </a:pPr>
              <a:t>‹#›</a:t>
            </a:fld>
            <a:endParaRPr lang="fi-FI"/>
          </a:p>
        </p:txBody>
      </p:sp>
    </p:spTree>
    <p:extLst>
      <p:ext uri="{BB962C8B-B14F-4D97-AF65-F5344CB8AC3E}">
        <p14:creationId xmlns:p14="http://schemas.microsoft.com/office/powerpoint/2010/main" val="4152757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39193FB-AC4B-4FDD-ABEB-1B426599070A}" type="slidenum">
              <a:rPr lang="fi-FI" smtClean="0"/>
              <a:t>‹#›</a:t>
            </a:fld>
            <a:endParaRPr lang="fi-FI"/>
          </a:p>
        </p:txBody>
      </p:sp>
    </p:spTree>
    <p:extLst>
      <p:ext uri="{BB962C8B-B14F-4D97-AF65-F5344CB8AC3E}">
        <p14:creationId xmlns:p14="http://schemas.microsoft.com/office/powerpoint/2010/main" val="313735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0DAB3ED7-69D2-46D3-9814-33D2F19FDAEB}" type="datetimeFigureOut">
              <a:rPr lang="fi-FI" smtClean="0"/>
              <a:t>29.1.2024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1053166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0DAB3ED7-69D2-46D3-9814-33D2F19FDAEB}" type="datetimeFigureOut">
              <a:rPr lang="fi-FI" smtClean="0"/>
              <a:t>29.1.2024</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410157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0DAB3ED7-69D2-46D3-9814-33D2F19FDAEB}" type="datetimeFigureOut">
              <a:rPr lang="fi-FI" smtClean="0"/>
              <a:t>29.1.2024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302544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0DAB3ED7-69D2-46D3-9814-33D2F19FDAEB}" type="datetimeFigureOut">
              <a:rPr lang="fi-FI" smtClean="0"/>
              <a:t>29.1.2024</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103836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0DAB3ED7-69D2-46D3-9814-33D2F19FDAEB}" type="datetimeFigureOut">
              <a:rPr lang="fi-FI" smtClean="0"/>
              <a:t>29.1.2024</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400151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0DAB3ED7-69D2-46D3-9814-33D2F19FDAEB}" type="datetimeFigureOut">
              <a:rPr lang="fi-FI" smtClean="0"/>
              <a:t>29.1.2024</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882826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DAB3ED7-69D2-46D3-9814-33D2F19FDAEB}" type="datetimeFigureOut">
              <a:rPr lang="fi-FI" smtClean="0"/>
              <a:t>29.1.2024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1310353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0DAB3ED7-69D2-46D3-9814-33D2F19FDAEB}" type="datetimeFigureOut">
              <a:rPr lang="fi-FI" smtClean="0"/>
              <a:t>29.1.2024</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6A485137-EEE9-437D-ADB0-68152883684D}" type="slidenum">
              <a:rPr lang="fi-FI" smtClean="0"/>
              <a:t>‹#›</a:t>
            </a:fld>
            <a:endParaRPr lang="fi-FI"/>
          </a:p>
        </p:txBody>
      </p:sp>
    </p:spTree>
    <p:extLst>
      <p:ext uri="{BB962C8B-B14F-4D97-AF65-F5344CB8AC3E}">
        <p14:creationId xmlns:p14="http://schemas.microsoft.com/office/powerpoint/2010/main" val="23143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AB3ED7-69D2-46D3-9814-33D2F19FDAEB}" type="datetimeFigureOut">
              <a:rPr lang="fi-FI" smtClean="0"/>
              <a:t>29.1.2024</a:t>
            </a:fld>
            <a:endParaRPr 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85137-EEE9-437D-ADB0-68152883684D}" type="slidenum">
              <a:rPr lang="fi-FI" smtClean="0"/>
              <a:t>‹#›</a:t>
            </a:fld>
            <a:endParaRPr lang="fi-FI"/>
          </a:p>
        </p:txBody>
      </p:sp>
    </p:spTree>
    <p:extLst>
      <p:ext uri="{BB962C8B-B14F-4D97-AF65-F5344CB8AC3E}">
        <p14:creationId xmlns:p14="http://schemas.microsoft.com/office/powerpoint/2010/main" val="2189149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hyperlink" Target="https://www.ylioppilastutkinto.fi/ylioppilastutkinto/pisterajat" TargetMode="External"/><Relationship Id="rId4" Type="http://schemas.openxmlformats.org/officeDocument/2006/relationships/hyperlink" Target="http://hikipedia.info/wiki/Tiedosto:Magnifying_glass_01.sv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image" Target="../media/image6.png"/><Relationship Id="rId7" Type="http://schemas.openxmlformats.org/officeDocument/2006/relationships/slide" Target="slide27.xml"/><Relationship Id="rId12" Type="http://schemas.openxmlformats.org/officeDocument/2006/relationships/hyperlink" Target="https://www.ylioppilastutkinto.fi/ylioppilastutkinto/hyvan-vastauksen-piirteet" TargetMode="External"/><Relationship Id="rId2" Type="http://schemas.openxmlformats.org/officeDocument/2006/relationships/slide" Target="slide13.xml"/><Relationship Id="rId1" Type="http://schemas.openxmlformats.org/officeDocument/2006/relationships/slideLayout" Target="../slideLayouts/slideLayout13.xml"/><Relationship Id="rId6" Type="http://schemas.openxmlformats.org/officeDocument/2006/relationships/slide" Target="slide22.xml"/><Relationship Id="rId11" Type="http://schemas.openxmlformats.org/officeDocument/2006/relationships/hyperlink" Target="https://www.ylioppilastutkinto.fi/ylioppilastutkinto/kokelaille/kokelaan-ohje" TargetMode="External"/><Relationship Id="rId5" Type="http://schemas.openxmlformats.org/officeDocument/2006/relationships/slide" Target="slide17.xml"/><Relationship Id="rId10" Type="http://schemas.openxmlformats.org/officeDocument/2006/relationships/hyperlink" Target="http://hikipedia.info/wiki/Tiedosto:Magnifying_glass_01.svg" TargetMode="External"/><Relationship Id="rId4" Type="http://schemas.openxmlformats.org/officeDocument/2006/relationships/image" Target="../media/image7.sv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28.xml"/><Relationship Id="rId7" Type="http://schemas.openxmlformats.org/officeDocument/2006/relationships/slide" Target="slide14.xml"/><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slide" Target="slide18.xml"/><Relationship Id="rId11" Type="http://schemas.openxmlformats.org/officeDocument/2006/relationships/slide" Target="slide20.xml"/><Relationship Id="rId5" Type="http://schemas.openxmlformats.org/officeDocument/2006/relationships/slide" Target="slide17.xml"/><Relationship Id="rId10" Type="http://schemas.openxmlformats.org/officeDocument/2006/relationships/slide" Target="slide26.xml"/><Relationship Id="rId4" Type="http://schemas.openxmlformats.org/officeDocument/2006/relationships/slide" Target="slide19.xml"/><Relationship Id="rId9" Type="http://schemas.openxmlformats.org/officeDocument/2006/relationships/slide" Target="slide29.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5.png"/><Relationship Id="rId1" Type="http://schemas.openxmlformats.org/officeDocument/2006/relationships/slideLayout" Target="../slideLayouts/slideLayout13.xml"/><Relationship Id="rId5" Type="http://schemas.openxmlformats.org/officeDocument/2006/relationships/image" Target="../media/image7.sv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13.xml"/><Relationship Id="rId1" Type="http://schemas.openxmlformats.org/officeDocument/2006/relationships/slideLayout" Target="../slideLayouts/slideLayout13.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2060575"/>
            <a:ext cx="7772400" cy="1223963"/>
          </a:xfrm>
        </p:spPr>
        <p:txBody>
          <a:bodyPr>
            <a:normAutofit fontScale="90000"/>
          </a:bodyPr>
          <a:lstStyle/>
          <a:p>
            <a:pPr eaLnBrk="1" hangingPunct="1"/>
            <a:r>
              <a:rPr lang="fi-FI" altLang="fi-FI" sz="3600" b="1" i="1">
                <a:solidFill>
                  <a:schemeClr val="accent2"/>
                </a:solidFill>
                <a:latin typeface="Comic Sans MS" pitchFamily="66" charset="0"/>
              </a:rPr>
              <a:t>OHJEITA YLIOPPILASKIRJOITUKSIIN VALMISTAUTUVALLE</a:t>
            </a:r>
          </a:p>
        </p:txBody>
      </p:sp>
      <p:pic>
        <p:nvPicPr>
          <p:cNvPr id="2051" name="Picture 4"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260350"/>
            <a:ext cx="16129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lyyra cop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4663" y="549275"/>
            <a:ext cx="9080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Kevään ylioppilaiden nimet julki – IS:n hakukone esittelee ylioppilaat  nimen ja lukion perusteella - Kotimaa - Ilta-Sanomat">
            <a:extLst>
              <a:ext uri="{FF2B5EF4-FFF2-40B4-BE49-F238E27FC236}">
                <a16:creationId xmlns:a16="http://schemas.microsoft.com/office/drawing/2014/main" id="{F488B65B-93CE-7346-09A6-36A7435CA9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6471" y="3704755"/>
            <a:ext cx="3891057" cy="2178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031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468313" y="908050"/>
            <a:ext cx="8229600" cy="4525963"/>
          </a:xfrm>
        </p:spPr>
        <p:txBody>
          <a:bodyPr/>
          <a:lstStyle/>
          <a:p>
            <a:pPr eaLnBrk="1" hangingPunct="1">
              <a:spcBef>
                <a:spcPct val="0"/>
              </a:spcBef>
              <a:buFontTx/>
              <a:buNone/>
            </a:pPr>
            <a:r>
              <a:rPr lang="fi-FI" altLang="fi-FI" sz="2400" dirty="0"/>
              <a:t>	</a:t>
            </a:r>
            <a:r>
              <a:rPr lang="fi-FI" altLang="fi-FI" sz="2400" dirty="0">
                <a:solidFill>
                  <a:schemeClr val="accent2"/>
                </a:solidFill>
                <a:sym typeface="Wingdings" pitchFamily="2" charset="2"/>
              </a:rPr>
              <a:t></a:t>
            </a:r>
            <a:r>
              <a:rPr lang="fi-FI" altLang="fi-FI" sz="2400" dirty="0">
                <a:sym typeface="Wingdings" pitchFamily="2" charset="2"/>
              </a:rPr>
              <a:t>	</a:t>
            </a:r>
            <a:r>
              <a:rPr lang="fi-FI" altLang="fi-FI" sz="2400" dirty="0"/>
              <a:t>Ylioppilaskirjoituksiin valmistautuminen on 	haasteellista. </a:t>
            </a:r>
          </a:p>
          <a:p>
            <a:pPr eaLnBrk="1" hangingPunct="1">
              <a:spcBef>
                <a:spcPct val="0"/>
              </a:spcBef>
              <a:buFontTx/>
              <a:buNone/>
            </a:pPr>
            <a:endParaRPr lang="fi-FI" altLang="fi-FI" sz="2400" dirty="0"/>
          </a:p>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Muutamassa päivässä ei ole mahdollista omaksua 	laajoja tietokokonaisuuksia.</a:t>
            </a:r>
          </a:p>
          <a:p>
            <a:pPr eaLnBrk="1" hangingPunct="1">
              <a:spcBef>
                <a:spcPct val="0"/>
              </a:spcBef>
              <a:buFontTx/>
              <a:buNone/>
            </a:pPr>
            <a:r>
              <a:rPr lang="fi-FI" altLang="fi-FI" sz="2400" dirty="0"/>
              <a:t>	</a:t>
            </a:r>
          </a:p>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Tämän vuoksi on tärkeää laatia opiskelusuunnitelma 	ja asettaa opiskelulle selkeät tavoitteet. </a:t>
            </a:r>
          </a:p>
          <a:p>
            <a:pPr eaLnBrk="1" hangingPunct="1">
              <a:spcBef>
                <a:spcPct val="0"/>
              </a:spcBef>
              <a:buFontTx/>
              <a:buNone/>
            </a:pPr>
            <a:r>
              <a:rPr lang="fi-FI" altLang="fi-FI" sz="2400" dirty="0"/>
              <a:t>	</a:t>
            </a:r>
          </a:p>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Huolellinen valmistautuminen antaa varmuutta ja </a:t>
            </a:r>
          </a:p>
          <a:p>
            <a:pPr eaLnBrk="1" hangingPunct="1">
              <a:spcBef>
                <a:spcPct val="0"/>
              </a:spcBef>
              <a:buFontTx/>
              <a:buNone/>
            </a:pPr>
            <a:r>
              <a:rPr lang="fi-FI" altLang="fi-FI" sz="2400" dirty="0"/>
              <a:t>		tekee suorituksesta onnistuneemman.</a:t>
            </a:r>
          </a:p>
          <a:p>
            <a:pPr eaLnBrk="1" hangingPunct="1">
              <a:spcBef>
                <a:spcPct val="0"/>
              </a:spcBef>
              <a:buFontTx/>
              <a:buNone/>
            </a:pPr>
            <a:r>
              <a:rPr lang="fi-FI" altLang="fi-FI" sz="2400" dirty="0"/>
              <a:t>	</a:t>
            </a:r>
          </a:p>
          <a:p>
            <a:pPr eaLnBrk="1" hangingPunct="1">
              <a:spcBef>
                <a:spcPct val="0"/>
              </a:spcBef>
              <a:buFontTx/>
              <a:buNone/>
            </a:pPr>
            <a:endParaRPr lang="fi-FI" altLang="fi-FI" sz="2400" dirty="0"/>
          </a:p>
          <a:p>
            <a:pPr eaLnBrk="1" hangingPunct="1"/>
            <a:endParaRPr lang="fi-FI" altLang="fi-FI" sz="2400" dirty="0"/>
          </a:p>
        </p:txBody>
      </p:sp>
      <p:pic>
        <p:nvPicPr>
          <p:cNvPr id="3075" name="Picture 4"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136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 calcmode="lin" valueType="num">
                                      <p:cBhvr additive="base">
                                        <p:cTn id="13"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anim calcmode="lin" valueType="num">
                                      <p:cBhvr additive="base">
                                        <p:cTn id="19"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4" end="4"/>
                                            </p:txEl>
                                          </p:spTgt>
                                        </p:tgtEl>
                                        <p:attrNameLst>
                                          <p:attrName>style.visibility</p:attrName>
                                        </p:attrNameLst>
                                      </p:cBhvr>
                                      <p:to>
                                        <p:strVal val="visible"/>
                                      </p:to>
                                    </p:set>
                                    <p:anim calcmode="lin" valueType="num">
                                      <p:cBhvr additive="base">
                                        <p:cTn id="25"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5" end="5"/>
                                            </p:txEl>
                                          </p:spTgt>
                                        </p:tgtEl>
                                        <p:attrNameLst>
                                          <p:attrName>style.visibility</p:attrName>
                                        </p:attrNameLst>
                                      </p:cBhvr>
                                      <p:to>
                                        <p:strVal val="visible"/>
                                      </p:to>
                                    </p:set>
                                    <p:anim calcmode="lin" valueType="num">
                                      <p:cBhvr additive="base">
                                        <p:cTn id="31"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6" end="6"/>
                                            </p:txEl>
                                          </p:spTgt>
                                        </p:tgtEl>
                                        <p:attrNameLst>
                                          <p:attrName>style.visibility</p:attrName>
                                        </p:attrNameLst>
                                      </p:cBhvr>
                                      <p:to>
                                        <p:strVal val="visible"/>
                                      </p:to>
                                    </p:set>
                                    <p:anim calcmode="lin" valueType="num">
                                      <p:cBhvr additive="base">
                                        <p:cTn id="37" dur="500" fill="hold"/>
                                        <p:tgtEl>
                                          <p:spTgt spid="1229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291">
                                            <p:txEl>
                                              <p:pRg st="7" end="7"/>
                                            </p:txEl>
                                          </p:spTgt>
                                        </p:tgtEl>
                                        <p:attrNameLst>
                                          <p:attrName>style.visibility</p:attrName>
                                        </p:attrNameLst>
                                      </p:cBhvr>
                                      <p:to>
                                        <p:strVal val="visible"/>
                                      </p:to>
                                    </p:set>
                                    <p:anim calcmode="lin" valueType="num">
                                      <p:cBhvr additive="base">
                                        <p:cTn id="43" dur="500" fill="hold"/>
                                        <p:tgtEl>
                                          <p:spTgt spid="12291">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291">
                                            <p:txEl>
                                              <p:pRg st="8" end="8"/>
                                            </p:txEl>
                                          </p:spTgt>
                                        </p:tgtEl>
                                        <p:attrNameLst>
                                          <p:attrName>style.visibility</p:attrName>
                                        </p:attrNameLst>
                                      </p:cBhvr>
                                      <p:to>
                                        <p:strVal val="visible"/>
                                      </p:to>
                                    </p:set>
                                    <p:anim calcmode="lin" valueType="num">
                                      <p:cBhvr additive="base">
                                        <p:cTn id="49" dur="500" fill="hold"/>
                                        <p:tgtEl>
                                          <p:spTgt spid="12291">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4294967295"/>
          </p:nvPr>
        </p:nvSpPr>
        <p:spPr>
          <a:xfrm>
            <a:off x="395288" y="908050"/>
            <a:ext cx="8229600" cy="5218113"/>
          </a:xfrm>
        </p:spPr>
        <p:txBody>
          <a:bodyPr/>
          <a:lstStyle/>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Hahmota itsellesi luettavan aineiston kokonaisuus: 	kuinka monta ainetta, kuinka monta kirjaa, kuinka 	monta sivua. Jaa se ”päiväannoksiin”.</a:t>
            </a:r>
          </a:p>
          <a:p>
            <a:pPr eaLnBrk="1" hangingPunct="1">
              <a:spcBef>
                <a:spcPct val="0"/>
              </a:spcBef>
              <a:buFontTx/>
              <a:buNone/>
            </a:pPr>
            <a:endParaRPr lang="fi-FI" altLang="fi-FI" sz="2400" dirty="0"/>
          </a:p>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Mieti, kuinka monta tuntia päivässä varaat 	lukemiselle,        	kirjaa se ylös ja pidä suunnitelmasta kiinni!</a:t>
            </a:r>
          </a:p>
          <a:p>
            <a:pPr eaLnBrk="1" hangingPunct="1">
              <a:spcBef>
                <a:spcPct val="0"/>
              </a:spcBef>
              <a:buFontTx/>
              <a:buNone/>
            </a:pPr>
            <a:endParaRPr lang="fi-FI" altLang="fi-FI" sz="2400" dirty="0"/>
          </a:p>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Mieti, mihin sinun täytyy erityisesti panostaa, </a:t>
            </a:r>
          </a:p>
          <a:p>
            <a:pPr eaLnBrk="1" hangingPunct="1">
              <a:spcBef>
                <a:spcPct val="0"/>
              </a:spcBef>
              <a:buFontTx/>
              <a:buNone/>
            </a:pPr>
            <a:r>
              <a:rPr lang="fi-FI" altLang="fi-FI" sz="2400" dirty="0"/>
              <a:t>		mikä osuus on hyvin hallinnassa.</a:t>
            </a:r>
          </a:p>
          <a:p>
            <a:pPr eaLnBrk="1" hangingPunct="1">
              <a:spcBef>
                <a:spcPct val="0"/>
              </a:spcBef>
              <a:buFontTx/>
              <a:buNone/>
            </a:pPr>
            <a:r>
              <a:rPr lang="fi-FI" altLang="fi-FI" sz="2400" dirty="0"/>
              <a:t>	</a:t>
            </a:r>
          </a:p>
          <a:p>
            <a:pPr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Kertaa sisällöt 	opintomoduulien sisällöt, syvenny ja muodosta asioista kokonaiskuva. MUISTA ABITREENIT!</a:t>
            </a:r>
          </a:p>
        </p:txBody>
      </p:sp>
      <p:pic>
        <p:nvPicPr>
          <p:cNvPr id="4099" name="Picture 5"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499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 calcmode="lin" valueType="num">
                                      <p:cBhvr additive="base">
                                        <p:cTn id="25"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anim calcmode="lin" valueType="num">
                                      <p:cBhvr additive="base">
                                        <p:cTn id="31"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123">
                                            <p:txEl>
                                              <p:pRg st="7" end="7"/>
                                            </p:txEl>
                                          </p:spTgt>
                                        </p:tgtEl>
                                        <p:attrNameLst>
                                          <p:attrName>style.visibility</p:attrName>
                                        </p:attrNameLst>
                                      </p:cBhvr>
                                      <p:to>
                                        <p:strVal val="visible"/>
                                      </p:to>
                                    </p:set>
                                    <p:anim calcmode="lin" valueType="num">
                                      <p:cBhvr additive="base">
                                        <p:cTn id="37"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4294967295"/>
          </p:nvPr>
        </p:nvSpPr>
        <p:spPr>
          <a:xfrm>
            <a:off x="827088" y="692150"/>
            <a:ext cx="7956550" cy="4946650"/>
          </a:xfrm>
        </p:spPr>
        <p:txBody>
          <a:bodyPr/>
          <a:lstStyle/>
          <a:p>
            <a:pPr marL="0" indent="0" eaLnBrk="1" hangingPunct="1">
              <a:spcBef>
                <a:spcPct val="0"/>
              </a:spcBef>
              <a:buFontTx/>
              <a:buNone/>
            </a:pPr>
            <a:r>
              <a:rPr lang="fi-FI" altLang="fi-FI" sz="2400" dirty="0"/>
              <a:t>	</a:t>
            </a:r>
          </a:p>
          <a:p>
            <a:pPr marL="0" indent="0"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Valitse itsellesi sopiva lukupaikka ja -aika. </a:t>
            </a:r>
          </a:p>
          <a:p>
            <a:pPr marL="0" indent="0" eaLnBrk="1" hangingPunct="1">
              <a:spcBef>
                <a:spcPct val="0"/>
              </a:spcBef>
              <a:buFontTx/>
              <a:buNone/>
            </a:pPr>
            <a:r>
              <a:rPr lang="fi-FI" altLang="fi-FI" sz="2400" dirty="0"/>
              <a:t>	Kokeile esimerkiksi kirjastossa opiskelua.</a:t>
            </a:r>
          </a:p>
          <a:p>
            <a:pPr marL="0" indent="0" eaLnBrk="1" hangingPunct="1">
              <a:spcBef>
                <a:spcPct val="0"/>
              </a:spcBef>
              <a:buFontTx/>
              <a:buNone/>
            </a:pPr>
            <a:r>
              <a:rPr lang="fi-FI" altLang="fi-FI" sz="2400" dirty="0"/>
              <a:t>	</a:t>
            </a:r>
          </a:p>
          <a:p>
            <a:pPr marL="0" indent="0"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Työskentele tehokkaasti, jätä riittävästi aikaa 	nukkumiseen, syömiseen, harrastamiseen ja 	kavereille. </a:t>
            </a:r>
          </a:p>
          <a:p>
            <a:pPr marL="0" indent="0" eaLnBrk="1" hangingPunct="1">
              <a:spcBef>
                <a:spcPct val="0"/>
              </a:spcBef>
              <a:buFontTx/>
              <a:buNone/>
            </a:pPr>
            <a:r>
              <a:rPr lang="fi-FI" altLang="fi-FI" sz="2400" dirty="0"/>
              <a:t>	</a:t>
            </a:r>
          </a:p>
          <a:p>
            <a:pPr marL="0" indent="0" eaLnBrk="1" hangingPunct="1">
              <a:spcBef>
                <a:spcPct val="0"/>
              </a:spcBef>
              <a:buFontTx/>
              <a:buNone/>
            </a:pPr>
            <a:r>
              <a:rPr lang="fi-FI" altLang="fi-FI" sz="2400" dirty="0"/>
              <a:t> </a:t>
            </a:r>
            <a:r>
              <a:rPr lang="fi-FI" altLang="fi-FI" sz="2400" dirty="0">
                <a:solidFill>
                  <a:schemeClr val="accent2"/>
                </a:solidFill>
                <a:sym typeface="Wingdings" pitchFamily="2" charset="2"/>
              </a:rPr>
              <a:t>	</a:t>
            </a:r>
            <a:r>
              <a:rPr lang="fi-FI" altLang="fi-FI" sz="2400" dirty="0"/>
              <a:t>Pidä hyvää huolta omasta hyvinvoinnistasi ja 	jaksamisestasi. Hae ammattiapua, jos tunnet, </a:t>
            </a:r>
          </a:p>
          <a:p>
            <a:pPr marL="0" indent="0" eaLnBrk="1" hangingPunct="1">
              <a:spcBef>
                <a:spcPct val="0"/>
              </a:spcBef>
              <a:buFontTx/>
              <a:buNone/>
            </a:pPr>
            <a:r>
              <a:rPr lang="fi-FI" altLang="fi-FI" sz="2400" dirty="0"/>
              <a:t>	että stressi muodostuu ylivoimaiseksi.</a:t>
            </a:r>
          </a:p>
          <a:p>
            <a:pPr marL="0" indent="0" eaLnBrk="1" hangingPunct="1">
              <a:spcBef>
                <a:spcPct val="0"/>
              </a:spcBef>
            </a:pPr>
            <a:endParaRPr lang="fi-FI" altLang="fi-FI" dirty="0"/>
          </a:p>
        </p:txBody>
      </p:sp>
      <p:pic>
        <p:nvPicPr>
          <p:cNvPr id="5123" name="Picture 4"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5925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5">
                                            <p:txEl>
                                              <p:pRg st="6" end="6"/>
                                            </p:txEl>
                                          </p:spTgt>
                                        </p:tgtEl>
                                        <p:attrNameLst>
                                          <p:attrName>style.visibility</p:attrName>
                                        </p:attrNameLst>
                                      </p:cBhvr>
                                      <p:to>
                                        <p:strVal val="visible"/>
                                      </p:to>
                                    </p:set>
                                    <p:anim calcmode="lin" valueType="num">
                                      <p:cBhvr additive="base">
                                        <p:cTn id="4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 calcmode="lin" valueType="num">
                                      <p:cBhvr additive="base">
                                        <p:cTn id="49"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Ennen koetta</a:t>
            </a:r>
          </a:p>
        </p:txBody>
      </p:sp>
      <p:sp>
        <p:nvSpPr>
          <p:cNvPr id="3" name="Sisällön paikkamerkki 2"/>
          <p:cNvSpPr>
            <a:spLocks noGrp="1"/>
          </p:cNvSpPr>
          <p:nvPr>
            <p:ph idx="1"/>
          </p:nvPr>
        </p:nvSpPr>
        <p:spPr/>
        <p:txBody>
          <a:bodyPr>
            <a:normAutofit/>
          </a:bodyPr>
          <a:lstStyle/>
          <a:p>
            <a:pPr marL="0" indent="0">
              <a:buNone/>
            </a:pPr>
            <a:endParaRPr lang="fi-FI" dirty="0"/>
          </a:p>
          <a:p>
            <a:r>
              <a:rPr lang="fi-FI" dirty="0"/>
              <a:t>Oma läppäri, hiiri, laturi ja kuulokkeet mukaan (ei langattomia). </a:t>
            </a:r>
            <a:r>
              <a:rPr lang="fi-FI" b="1" dirty="0" err="1"/>
              <a:t>Huom</a:t>
            </a:r>
            <a:r>
              <a:rPr lang="fi-FI" b="1" dirty="0"/>
              <a:t>! </a:t>
            </a:r>
            <a:r>
              <a:rPr lang="fi-FI" dirty="0"/>
              <a:t>Ne, jotka eivät tuo omaa konetta ym., ilmoittakaa etukäteen hyvissä ajoin kansliaan, että tarvitsette koneen ym. </a:t>
            </a:r>
          </a:p>
        </p:txBody>
      </p:sp>
    </p:spTree>
    <p:extLst>
      <p:ext uri="{BB962C8B-B14F-4D97-AF65-F5344CB8AC3E}">
        <p14:creationId xmlns:p14="http://schemas.microsoft.com/office/powerpoint/2010/main" val="387072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95536" y="404664"/>
            <a:ext cx="8301608" cy="5606083"/>
          </a:xfrm>
        </p:spPr>
        <p:txBody>
          <a:bodyPr>
            <a:normAutofit fontScale="77500" lnSpcReduction="20000"/>
          </a:bodyPr>
          <a:lstStyle/>
          <a:p>
            <a:r>
              <a:rPr lang="fi-FI" b="1" dirty="0"/>
              <a:t>Jos sairastut</a:t>
            </a:r>
            <a:r>
              <a:rPr lang="fi-FI" dirty="0"/>
              <a:t>, pyydä kotiväkeäsi soittamaan lääkäriaika ja lääkitse itseäsi sekä ota yhteys  rehtoriin ja saat ohjeet, miten toimia (esim. lievässä flunssassa voi tulla paikalle). Koronassa ei edelleenkään saa tulla. Samoin ota välittömästi yhteyttä koululle, jos sinulle tulee este, jonka vuoksi myöhästyt.</a:t>
            </a:r>
          </a:p>
          <a:p>
            <a:r>
              <a:rPr lang="fi-FI" dirty="0"/>
              <a:t>klo 10 asti voidaan ottaa sisälle, mutta silloin vain 5 tuntia aikaa tehdä koetta</a:t>
            </a:r>
          </a:p>
          <a:p>
            <a:r>
              <a:rPr lang="fi-FI" dirty="0"/>
              <a:t>Klo 10 jälkeen pitää soittaa YTL:ään</a:t>
            </a:r>
          </a:p>
          <a:p>
            <a:r>
              <a:rPr lang="fi-FI" dirty="0"/>
              <a:t>Klo 12 jälkeen ei ole enää mahdollista päästä</a:t>
            </a:r>
          </a:p>
          <a:p>
            <a:pPr marL="0" indent="0">
              <a:buNone/>
            </a:pPr>
            <a:endParaRPr lang="fi-FI" dirty="0"/>
          </a:p>
          <a:p>
            <a:pPr marL="0" indent="0">
              <a:buNone/>
            </a:pPr>
            <a:r>
              <a:rPr lang="fi-FI" dirty="0"/>
              <a:t>	Sari 040 5688322</a:t>
            </a:r>
          </a:p>
          <a:p>
            <a:pPr marL="0" indent="0">
              <a:buNone/>
            </a:pPr>
            <a:r>
              <a:rPr lang="fi-FI" dirty="0"/>
              <a:t>	Anne 040 5284409</a:t>
            </a:r>
          </a:p>
          <a:p>
            <a:pPr marL="0" indent="0">
              <a:buNone/>
            </a:pPr>
            <a:r>
              <a:rPr lang="fi-FI" dirty="0"/>
              <a:t>	kanslia 040 660717</a:t>
            </a:r>
          </a:p>
          <a:p>
            <a:pPr marL="0" indent="0">
              <a:buNone/>
            </a:pPr>
            <a:r>
              <a:rPr lang="fi-FI" dirty="0"/>
              <a:t>	</a:t>
            </a:r>
          </a:p>
        </p:txBody>
      </p:sp>
    </p:spTree>
    <p:extLst>
      <p:ext uri="{BB962C8B-B14F-4D97-AF65-F5344CB8AC3E}">
        <p14:creationId xmlns:p14="http://schemas.microsoft.com/office/powerpoint/2010/main" val="189638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95536" y="404664"/>
            <a:ext cx="8291264" cy="5721499"/>
          </a:xfrm>
        </p:spPr>
        <p:txBody>
          <a:bodyPr>
            <a:normAutofit fontScale="92500" lnSpcReduction="10000"/>
          </a:bodyPr>
          <a:lstStyle/>
          <a:p>
            <a:r>
              <a:rPr lang="fi-FI" b="1" dirty="0"/>
              <a:t>Matkapuhelimet</a:t>
            </a:r>
            <a:r>
              <a:rPr lang="fi-FI" dirty="0"/>
              <a:t> laitetaan kiinni ja ne jätetään ennen  saliin menoa pöydälle yhdessä esim. autonavaimien ja muiden vastaavien esineiden (esim. kello, aktiivisuusranneke) kanssa.</a:t>
            </a:r>
          </a:p>
          <a:p>
            <a:r>
              <a:rPr lang="fi-FI" b="1" dirty="0"/>
              <a:t>Eväät</a:t>
            </a:r>
            <a:r>
              <a:rPr lang="fi-FI" dirty="0"/>
              <a:t> tuodaan läpinäkyvissä pakkauksissa, joissa ei ole tekstejä. (tölkit ym. teipataan läpinäkymättömällä teipillä)</a:t>
            </a:r>
          </a:p>
          <a:p>
            <a:r>
              <a:rPr lang="fi-FI" b="1" dirty="0"/>
              <a:t>Omia papereita ei </a:t>
            </a:r>
            <a:r>
              <a:rPr lang="fi-FI" dirty="0"/>
              <a:t>saa tuoda saliin (ei myöskään terveyssiteitä, nenäliinoja ym., </a:t>
            </a:r>
            <a:r>
              <a:rPr lang="fi-FI" b="1" dirty="0"/>
              <a:t>lääkkeet</a:t>
            </a:r>
            <a:r>
              <a:rPr lang="fi-FI" dirty="0"/>
              <a:t> jätetään kirjurin pöydälle nimellä varustettuina, josta niitä saa pyydettäessä), </a:t>
            </a:r>
            <a:r>
              <a:rPr lang="fi-FI" b="1" dirty="0"/>
              <a:t>tupakkatuotteet </a:t>
            </a:r>
            <a:r>
              <a:rPr lang="fi-FI" dirty="0"/>
              <a:t>ei sallittuja (paitsi nikotiinilaastari ja –purkka)</a:t>
            </a:r>
          </a:p>
          <a:p>
            <a:r>
              <a:rPr lang="fi-FI" b="1" dirty="0"/>
              <a:t>Omat kirjoitusvälineet </a:t>
            </a:r>
            <a:r>
              <a:rPr lang="fi-FI" dirty="0"/>
              <a:t>saa tuoda</a:t>
            </a:r>
          </a:p>
        </p:txBody>
      </p:sp>
    </p:spTree>
    <p:extLst>
      <p:ext uri="{BB962C8B-B14F-4D97-AF65-F5344CB8AC3E}">
        <p14:creationId xmlns:p14="http://schemas.microsoft.com/office/powerpoint/2010/main" val="344980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Tutkintotilaisuudessa</a:t>
            </a:r>
          </a:p>
        </p:txBody>
      </p:sp>
      <p:sp>
        <p:nvSpPr>
          <p:cNvPr id="3" name="Sisällön paikkamerkki 2"/>
          <p:cNvSpPr>
            <a:spLocks noGrp="1"/>
          </p:cNvSpPr>
          <p:nvPr>
            <p:ph idx="1"/>
          </p:nvPr>
        </p:nvSpPr>
        <p:spPr/>
        <p:txBody>
          <a:bodyPr>
            <a:normAutofit lnSpcReduction="10000"/>
          </a:bodyPr>
          <a:lstStyle/>
          <a:p>
            <a:r>
              <a:rPr lang="fi-FI" b="1" dirty="0"/>
              <a:t>Saavu paikalle </a:t>
            </a:r>
            <a:r>
              <a:rPr lang="fi-FI" dirty="0"/>
              <a:t>ilmoitettuun paikkaan klo 8.10 mennessä. Kun olet </a:t>
            </a:r>
            <a:r>
              <a:rPr lang="fi-FI" b="1" dirty="0"/>
              <a:t>omalla paikallasi</a:t>
            </a:r>
            <a:r>
              <a:rPr lang="fi-FI" dirty="0"/>
              <a:t>, riisu kengät  pois. Varaa mukaasi villasukat ja mukavat vaatteet, joissa ei ole tekstejä.</a:t>
            </a:r>
          </a:p>
          <a:p>
            <a:r>
              <a:rPr lang="fi-FI" dirty="0"/>
              <a:t>Paikallasi olevaan </a:t>
            </a:r>
            <a:r>
              <a:rPr lang="fi-FI" b="1" dirty="0"/>
              <a:t>korttiin </a:t>
            </a:r>
            <a:r>
              <a:rPr lang="fi-FI" dirty="0"/>
              <a:t>ei saa tehdä merkintöjä. Kortissa on kokelaan ja koulun numero, jotka tulee olla jokaisessa ”suttupaperissa”, jossa merkintöjä. Samoin nimikirjoitus ja täydellinen nimi tekstattuna.</a:t>
            </a:r>
          </a:p>
        </p:txBody>
      </p:sp>
    </p:spTree>
    <p:extLst>
      <p:ext uri="{BB962C8B-B14F-4D97-AF65-F5344CB8AC3E}">
        <p14:creationId xmlns:p14="http://schemas.microsoft.com/office/powerpoint/2010/main" val="55975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95536" y="332656"/>
            <a:ext cx="8291264" cy="5793507"/>
          </a:xfrm>
        </p:spPr>
        <p:txBody>
          <a:bodyPr>
            <a:normAutofit/>
          </a:bodyPr>
          <a:lstStyle/>
          <a:p>
            <a:r>
              <a:rPr lang="fi-FI" dirty="0"/>
              <a:t>Jos haluat vessaan tai haukkaamaan happea, </a:t>
            </a:r>
            <a:r>
              <a:rPr lang="fi-FI" b="1" dirty="0"/>
              <a:t>nouse ylös </a:t>
            </a:r>
            <a:r>
              <a:rPr lang="fi-FI" dirty="0"/>
              <a:t>ja ota katsekontakti lähimpään valvojaan, joka antaa sinulle merkin, pitääkö odottaa tai mihin vessaan saat mennä. </a:t>
            </a:r>
            <a:r>
              <a:rPr lang="fi-FI" b="1" u="sng" dirty="0"/>
              <a:t>Muista laittaa koneen näytönsäästäjä päälle!</a:t>
            </a:r>
            <a:endParaRPr lang="fi-FI" u="sng" dirty="0"/>
          </a:p>
          <a:p>
            <a:r>
              <a:rPr lang="fi-FI" dirty="0"/>
              <a:t>Jos sinulta putoaa tavaroita tai haluat lisää paperia, lääkkeesi, yhteys katkeaa yms., </a:t>
            </a:r>
            <a:r>
              <a:rPr lang="fi-FI" b="1" dirty="0"/>
              <a:t>nosta käsi reilusti ylös</a:t>
            </a:r>
            <a:r>
              <a:rPr lang="fi-FI" dirty="0"/>
              <a:t>, jolloin valvoja tulee paikalle.</a:t>
            </a:r>
          </a:p>
          <a:p>
            <a:r>
              <a:rPr lang="fi-FI" dirty="0"/>
              <a:t>Jos kokeessa ilmaantuu jotain ongelmaa, nosta käsi ylös.</a:t>
            </a:r>
          </a:p>
          <a:p>
            <a:endParaRPr lang="fi-FI" dirty="0"/>
          </a:p>
        </p:txBody>
      </p:sp>
    </p:spTree>
    <p:extLst>
      <p:ext uri="{BB962C8B-B14F-4D97-AF65-F5344CB8AC3E}">
        <p14:creationId xmlns:p14="http://schemas.microsoft.com/office/powerpoint/2010/main" val="364069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VILPPI</a:t>
            </a:r>
          </a:p>
        </p:txBody>
      </p:sp>
      <p:sp>
        <p:nvSpPr>
          <p:cNvPr id="3" name="Sisällön paikkamerkki 2"/>
          <p:cNvSpPr>
            <a:spLocks noGrp="1"/>
          </p:cNvSpPr>
          <p:nvPr>
            <p:ph idx="1"/>
          </p:nvPr>
        </p:nvSpPr>
        <p:spPr/>
        <p:txBody>
          <a:bodyPr>
            <a:normAutofit fontScale="92500" lnSpcReduction="10000"/>
          </a:bodyPr>
          <a:lstStyle/>
          <a:p>
            <a:r>
              <a:rPr lang="fi-FI" dirty="0"/>
              <a:t>Kokelas, joka syyllistyy vilppiin tai vilpin yritykseen tai avustaa siinä tai muutoin rikkoo järjestystä, menettää oikeutensa jatkaa tutkinnon suorittamista kyseisenä tutkintokertana. Kokeet, joihin kokelas on kyseisenä tutkintokertana ilmoittautunut, katsotaan hylätyiksi.</a:t>
            </a:r>
          </a:p>
          <a:p>
            <a:r>
              <a:rPr lang="fi-FI" b="1" dirty="0" err="1"/>
              <a:t>Huom</a:t>
            </a:r>
            <a:r>
              <a:rPr lang="fi-FI" b="1" dirty="0"/>
              <a:t>! </a:t>
            </a:r>
            <a:r>
              <a:rPr lang="fi-FI" dirty="0"/>
              <a:t>Matkapuhelimen tuominen koetilaisuuteen tulkitaan vilpin yritykseksi (luovuta kännykkä valvojalle, virta pois päältä, tunnista omasi!)</a:t>
            </a:r>
            <a:endParaRPr lang="fi-FI" b="1" dirty="0"/>
          </a:p>
        </p:txBody>
      </p:sp>
    </p:spTree>
    <p:extLst>
      <p:ext uri="{BB962C8B-B14F-4D97-AF65-F5344CB8AC3E}">
        <p14:creationId xmlns:p14="http://schemas.microsoft.com/office/powerpoint/2010/main" val="1382316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395536" y="332656"/>
            <a:ext cx="8291264" cy="5793507"/>
          </a:xfrm>
        </p:spPr>
        <p:txBody>
          <a:bodyPr/>
          <a:lstStyle/>
          <a:p>
            <a:r>
              <a:rPr lang="fi-FI" dirty="0"/>
              <a:t>Koe alkaa klo </a:t>
            </a:r>
            <a:r>
              <a:rPr lang="fi-FI" b="1" dirty="0"/>
              <a:t>9.00</a:t>
            </a:r>
            <a:r>
              <a:rPr lang="fi-FI" dirty="0"/>
              <a:t> ja poistua saa klo </a:t>
            </a:r>
            <a:r>
              <a:rPr lang="fi-FI" b="1" dirty="0"/>
              <a:t>12.00</a:t>
            </a:r>
            <a:r>
              <a:rPr lang="fi-FI" dirty="0"/>
              <a:t> jälkeen. Viimeistään klo </a:t>
            </a:r>
            <a:r>
              <a:rPr lang="fi-FI" b="1" dirty="0"/>
              <a:t>15.00</a:t>
            </a:r>
            <a:r>
              <a:rPr lang="fi-FI" dirty="0"/>
              <a:t> koe päättyy ja sinun on poistuttava, paitsi jos sinulle on myönnetty </a:t>
            </a:r>
            <a:r>
              <a:rPr lang="fi-FI" b="1" dirty="0"/>
              <a:t>lisäaikaa</a:t>
            </a:r>
            <a:r>
              <a:rPr lang="fi-FI" dirty="0"/>
              <a:t>. </a:t>
            </a:r>
          </a:p>
          <a:p>
            <a:r>
              <a:rPr lang="fi-FI" dirty="0"/>
              <a:t>Tupakointi ja nuuskan käyttö on kielletty.</a:t>
            </a:r>
          </a:p>
          <a:p>
            <a:r>
              <a:rPr lang="fi-FI" b="1" dirty="0"/>
              <a:t>Lopuksi</a:t>
            </a:r>
            <a:r>
              <a:rPr lang="fi-FI" dirty="0"/>
              <a:t>: muista päättää sähköinen koe, palauta pöydälläsi ollut kortti ja ”suttupaperit” sekä tyhjät paperit </a:t>
            </a:r>
            <a:r>
              <a:rPr lang="fi-FI"/>
              <a:t>ja muistitikku</a:t>
            </a:r>
            <a:endParaRPr lang="fi-FI" dirty="0"/>
          </a:p>
        </p:txBody>
      </p:sp>
    </p:spTree>
    <p:extLst>
      <p:ext uri="{BB962C8B-B14F-4D97-AF65-F5344CB8AC3E}">
        <p14:creationId xmlns:p14="http://schemas.microsoft.com/office/powerpoint/2010/main" val="226839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67744" y="134637"/>
            <a:ext cx="4176464" cy="558059"/>
          </a:xfrm>
          <a:prstGeom prst="rect">
            <a:avLst/>
          </a:prstGeom>
        </p:spPr>
        <p:txBody>
          <a:bodyPr vert="horz" lIns="91440" tIns="45720" rIns="91440" bIns="45720" rtlCol="0" anchor="t">
            <a:normAutofit fontScale="90000"/>
          </a:bodyPr>
          <a:lstStyle/>
          <a:p>
            <a:pPr algn="l"/>
            <a:r>
              <a:rPr lang="en-US" sz="3300" kern="1200">
                <a:solidFill>
                  <a:srgbClr val="000000"/>
                </a:solidFill>
              </a:rPr>
              <a:t>Ylioppilastutkinto</a:t>
            </a:r>
            <a:endParaRPr lang="en-US" sz="3300" kern="1200" dirty="0">
              <a:solidFill>
                <a:srgbClr val="000000"/>
              </a:solidFill>
            </a:endParaRPr>
          </a:p>
        </p:txBody>
      </p:sp>
      <p:pic>
        <p:nvPicPr>
          <p:cNvPr id="28" name="Kuva 27">
            <a:extLst>
              <a:ext uri="{FF2B5EF4-FFF2-40B4-BE49-F238E27FC236}">
                <a16:creationId xmlns:a16="http://schemas.microsoft.com/office/drawing/2014/main" id="{26D315FF-F325-4F39-89E9-6769F41CEC8E}"/>
              </a:ext>
            </a:extLst>
          </p:cNvPr>
          <p:cNvPicPr>
            <a:picLocks noChangeAspect="1"/>
          </p:cNvPicPr>
          <p:nvPr/>
        </p:nvPicPr>
        <p:blipFill>
          <a:blip r:embed="rId2"/>
          <a:stretch>
            <a:fillRect/>
          </a:stretch>
        </p:blipFill>
        <p:spPr>
          <a:xfrm>
            <a:off x="4956659" y="2671713"/>
            <a:ext cx="4079837" cy="2989535"/>
          </a:xfrm>
          <a:prstGeom prst="rect">
            <a:avLst/>
          </a:prstGeom>
        </p:spPr>
      </p:pic>
      <p:sp>
        <p:nvSpPr>
          <p:cNvPr id="29" name="Tekstiruutu 28">
            <a:extLst>
              <a:ext uri="{FF2B5EF4-FFF2-40B4-BE49-F238E27FC236}">
                <a16:creationId xmlns:a16="http://schemas.microsoft.com/office/drawing/2014/main" id="{3C6724E9-A73C-4FC2-9701-0B8D29DF58DE}"/>
              </a:ext>
            </a:extLst>
          </p:cNvPr>
          <p:cNvSpPr txBox="1"/>
          <p:nvPr/>
        </p:nvSpPr>
        <p:spPr>
          <a:xfrm>
            <a:off x="107504" y="2562671"/>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Ylioppilastutkinnon suorittaminen tuottaa yleisen jatko-opintokelpoisuuden korkeakouluihin</a:t>
            </a:r>
          </a:p>
        </p:txBody>
      </p:sp>
      <p:sp>
        <p:nvSpPr>
          <p:cNvPr id="43" name="Tekstiruutu 42">
            <a:extLst>
              <a:ext uri="{FF2B5EF4-FFF2-40B4-BE49-F238E27FC236}">
                <a16:creationId xmlns:a16="http://schemas.microsoft.com/office/drawing/2014/main" id="{ABBC612E-FABE-4B3F-8A61-69FD39C57F3E}"/>
              </a:ext>
            </a:extLst>
          </p:cNvPr>
          <p:cNvSpPr txBox="1"/>
          <p:nvPr/>
        </p:nvSpPr>
        <p:spPr>
          <a:xfrm>
            <a:off x="178889" y="3997564"/>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Tutkinto tulee suoritetuksi, kun kokelas on suorittanut viisi vaadittavaa yo-koetta sekä lukiokoulutuksen oppimäärän  </a:t>
            </a:r>
          </a:p>
        </p:txBody>
      </p:sp>
      <p:sp>
        <p:nvSpPr>
          <p:cNvPr id="44" name="Tekstiruutu 43">
            <a:extLst>
              <a:ext uri="{FF2B5EF4-FFF2-40B4-BE49-F238E27FC236}">
                <a16:creationId xmlns:a16="http://schemas.microsoft.com/office/drawing/2014/main" id="{F2555A72-50DF-4427-9ADA-CB7B76477A97}"/>
              </a:ext>
            </a:extLst>
          </p:cNvPr>
          <p:cNvSpPr txBox="1"/>
          <p:nvPr/>
        </p:nvSpPr>
        <p:spPr>
          <a:xfrm>
            <a:off x="783928" y="5445224"/>
            <a:ext cx="4572508" cy="1298377"/>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b="1" dirty="0">
                <a:solidFill>
                  <a:schemeClr val="bg1"/>
                </a:solidFill>
              </a:rPr>
              <a:t>Lukiokoulutuksen oppimäärän voi korvata ammatillisella perustutkinnolla tai vastaavalla hyväksyttävällä tutkinnolla</a:t>
            </a:r>
          </a:p>
        </p:txBody>
      </p:sp>
      <p:sp>
        <p:nvSpPr>
          <p:cNvPr id="10" name="Tekstiruutu 9">
            <a:extLst>
              <a:ext uri="{FF2B5EF4-FFF2-40B4-BE49-F238E27FC236}">
                <a16:creationId xmlns:a16="http://schemas.microsoft.com/office/drawing/2014/main" id="{A700C55A-0132-467E-8FB8-E20592809394}"/>
              </a:ext>
            </a:extLst>
          </p:cNvPr>
          <p:cNvSpPr txBox="1"/>
          <p:nvPr/>
        </p:nvSpPr>
        <p:spPr>
          <a:xfrm>
            <a:off x="266412" y="1244848"/>
            <a:ext cx="5370815" cy="1168539"/>
          </a:xfrm>
          <a:prstGeom prst="flowChartTerminator">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fi-FI" sz="1600" b="1" dirty="0">
                <a:solidFill>
                  <a:schemeClr val="bg1"/>
                </a:solidFill>
              </a:rPr>
              <a:t>Tutkinnon suorittanut on omaksunut lukion opetus-suunnitelman mukaiset tiedot ja taidot sekä saavuttanut tavoitteiden mukaisen riittävän kypsyyden</a:t>
            </a:r>
          </a:p>
        </p:txBody>
      </p:sp>
      <p:sp>
        <p:nvSpPr>
          <p:cNvPr id="3" name="Tekstiruutu 2">
            <a:extLst>
              <a:ext uri="{FF2B5EF4-FFF2-40B4-BE49-F238E27FC236}">
                <a16:creationId xmlns:a16="http://schemas.microsoft.com/office/drawing/2014/main" id="{50EF1EA5-65D1-4DA3-A595-6D843F12566C}"/>
              </a:ext>
            </a:extLst>
          </p:cNvPr>
          <p:cNvSpPr txBox="1"/>
          <p:nvPr/>
        </p:nvSpPr>
        <p:spPr>
          <a:xfrm>
            <a:off x="1450699" y="834505"/>
            <a:ext cx="3553012" cy="338554"/>
          </a:xfrm>
          <a:prstGeom prst="rect">
            <a:avLst/>
          </a:prstGeom>
          <a:noFill/>
        </p:spPr>
        <p:txBody>
          <a:bodyPr wrap="square" rtlCol="0">
            <a:spAutoFit/>
          </a:bodyPr>
          <a:lstStyle/>
          <a:p>
            <a:r>
              <a:rPr lang="fi-FI" sz="1600" b="1" u="sng" dirty="0"/>
              <a:t>Laki ylioppilastutkinnosta 502/2019:</a:t>
            </a:r>
          </a:p>
        </p:txBody>
      </p:sp>
    </p:spTree>
    <p:extLst>
      <p:ext uri="{BB962C8B-B14F-4D97-AF65-F5344CB8AC3E}">
        <p14:creationId xmlns:p14="http://schemas.microsoft.com/office/powerpoint/2010/main" val="18655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233" name="Group 129"/>
          <p:cNvGraphicFramePr>
            <a:graphicFrameLocks noGrp="1"/>
          </p:cNvGraphicFramePr>
          <p:nvPr>
            <p:ph idx="4294967295"/>
          </p:nvPr>
        </p:nvGraphicFramePr>
        <p:xfrm>
          <a:off x="323850" y="765175"/>
          <a:ext cx="8208963" cy="5751528"/>
        </p:xfrm>
        <a:graphic>
          <a:graphicData uri="http://schemas.openxmlformats.org/drawingml/2006/table">
            <a:tbl>
              <a:tblPr/>
              <a:tblGrid>
                <a:gridCol w="2736850">
                  <a:extLst>
                    <a:ext uri="{9D8B030D-6E8A-4147-A177-3AD203B41FA5}">
                      <a16:colId xmlns:a16="http://schemas.microsoft.com/office/drawing/2014/main" val="20000"/>
                    </a:ext>
                  </a:extLst>
                </a:gridCol>
                <a:gridCol w="2735263">
                  <a:extLst>
                    <a:ext uri="{9D8B030D-6E8A-4147-A177-3AD203B41FA5}">
                      <a16:colId xmlns:a16="http://schemas.microsoft.com/office/drawing/2014/main" val="20001"/>
                    </a:ext>
                  </a:extLst>
                </a:gridCol>
                <a:gridCol w="2736850">
                  <a:extLst>
                    <a:ext uri="{9D8B030D-6E8A-4147-A177-3AD203B41FA5}">
                      <a16:colId xmlns:a16="http://schemas.microsoft.com/office/drawing/2014/main" val="20002"/>
                    </a:ext>
                  </a:extLst>
                </a:gridCol>
              </a:tblGrid>
              <a:tr h="51814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800" b="1" i="0" u="none" strike="noStrike" cap="none" normalizeH="0" baseline="0" dirty="0">
                          <a:ln>
                            <a:noFill/>
                          </a:ln>
                          <a:solidFill>
                            <a:schemeClr val="accent2"/>
                          </a:solidFill>
                          <a:effectLst/>
                          <a:latin typeface="Comic Sans MS" pitchFamily="66" charset="0"/>
                        </a:rPr>
                        <a:t>1. koepäivä</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00"/>
                  </a:ext>
                </a:extLst>
              </a:tr>
              <a:tr h="11253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AINE</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TEHTÄVIEN MÄÄRÄ</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VASTAUSTEN MÄÄRÄ</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729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psykologia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9(3osiota)</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 (max2/osio)</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98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filosofia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9(eri tasoista t.)</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29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historia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 (6+3)</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 (</a:t>
                      </a:r>
                      <a:r>
                        <a:rPr kumimoji="0" lang="fi-FI" sz="2400" b="0" i="0" u="none" strike="noStrike" cap="none" normalizeH="0" baseline="0" dirty="0" err="1">
                          <a:ln>
                            <a:noFill/>
                          </a:ln>
                          <a:solidFill>
                            <a:schemeClr val="tx1"/>
                          </a:solidFill>
                          <a:effectLst/>
                          <a:latin typeface="Arial" charset="0"/>
                        </a:rPr>
                        <a:t>max</a:t>
                      </a:r>
                      <a:r>
                        <a:rPr kumimoji="0" lang="fi-FI" sz="2400" b="0" i="0" u="none" strike="noStrike" cap="none" normalizeH="0" baseline="0" dirty="0">
                          <a:ln>
                            <a:noFill/>
                          </a:ln>
                          <a:solidFill>
                            <a:schemeClr val="tx1"/>
                          </a:solidFill>
                          <a:effectLst/>
                          <a:latin typeface="Arial" charset="0"/>
                        </a:rPr>
                        <a:t> 2 30p:n t.)</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960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fysiikka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i-FI" sz="2400" b="0" i="0" u="none" strike="noStrike" cap="none" normalizeH="0" baseline="0" dirty="0">
                          <a:ln>
                            <a:noFill/>
                          </a:ln>
                          <a:solidFill>
                            <a:schemeClr val="tx1"/>
                          </a:solidFill>
                          <a:effectLst/>
                          <a:latin typeface="Arial" charset="0"/>
                        </a:rPr>
                        <a:t>11(1+7+3)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7(1+4+2)</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960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biologia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i-FI" sz="2400" b="0" i="0" u="none" strike="noStrike" cap="none" normalizeH="0" baseline="0" dirty="0">
                          <a:ln>
                            <a:noFill/>
                          </a:ln>
                          <a:solidFill>
                            <a:schemeClr val="tx1"/>
                          </a:solidFill>
                          <a:effectLst/>
                          <a:latin typeface="Arial" charset="0"/>
                        </a:rPr>
                        <a:t>11(1+7+3)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i-FI" sz="2400" b="0" i="0" u="none" strike="noStrike" cap="none" normalizeH="0" baseline="0" dirty="0">
                          <a:ln>
                            <a:noFill/>
                          </a:ln>
                          <a:solidFill>
                            <a:schemeClr val="tx1"/>
                          </a:solidFill>
                          <a:effectLst/>
                          <a:latin typeface="Arial" charset="0"/>
                        </a:rPr>
                        <a:t>7(1+4+2)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7682" name="Picture 127"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8721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88" name="Group 64"/>
          <p:cNvGraphicFramePr>
            <a:graphicFrameLocks noGrp="1"/>
          </p:cNvGraphicFramePr>
          <p:nvPr>
            <p:ph idx="4294967295"/>
          </p:nvPr>
        </p:nvGraphicFramePr>
        <p:xfrm>
          <a:off x="611188" y="765175"/>
          <a:ext cx="7850187" cy="5672137"/>
        </p:xfrm>
        <a:graphic>
          <a:graphicData uri="http://schemas.openxmlformats.org/drawingml/2006/table">
            <a:tbl>
              <a:tblPr/>
              <a:tblGrid>
                <a:gridCol w="2522537">
                  <a:extLst>
                    <a:ext uri="{9D8B030D-6E8A-4147-A177-3AD203B41FA5}">
                      <a16:colId xmlns:a16="http://schemas.microsoft.com/office/drawing/2014/main" val="20000"/>
                    </a:ext>
                  </a:extLst>
                </a:gridCol>
                <a:gridCol w="2662238">
                  <a:extLst>
                    <a:ext uri="{9D8B030D-6E8A-4147-A177-3AD203B41FA5}">
                      <a16:colId xmlns:a16="http://schemas.microsoft.com/office/drawing/2014/main" val="20001"/>
                    </a:ext>
                  </a:extLst>
                </a:gridCol>
                <a:gridCol w="2665412">
                  <a:extLst>
                    <a:ext uri="{9D8B030D-6E8A-4147-A177-3AD203B41FA5}">
                      <a16:colId xmlns:a16="http://schemas.microsoft.com/office/drawing/2014/main" val="20002"/>
                    </a:ext>
                  </a:extLst>
                </a:gridCol>
              </a:tblGrid>
              <a:tr h="518223">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800" b="1" i="0" u="none" strike="noStrike" cap="none" normalizeH="0" baseline="0" dirty="0">
                          <a:ln>
                            <a:noFill/>
                          </a:ln>
                          <a:solidFill>
                            <a:schemeClr val="accent2"/>
                          </a:solidFill>
                          <a:effectLst/>
                          <a:latin typeface="Comic Sans MS" pitchFamily="66" charset="0"/>
                        </a:rPr>
                        <a:t>2. koepäivä</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10000"/>
                  </a:ext>
                </a:extLst>
              </a:tr>
              <a:tr h="8509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AINE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TEHTÄVIEN MÄÄRÄ</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VASTAUSTEN MÄÄRÄ</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8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uskonto ja et</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 (6+3)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 (</a:t>
                      </a:r>
                      <a:r>
                        <a:rPr kumimoji="0" lang="fi-FI" sz="2400" b="0" i="0" u="none" strike="noStrike" cap="none" normalizeH="0" baseline="0" dirty="0" err="1">
                          <a:ln>
                            <a:noFill/>
                          </a:ln>
                          <a:solidFill>
                            <a:schemeClr val="tx1"/>
                          </a:solidFill>
                          <a:effectLst/>
                          <a:latin typeface="Arial" charset="0"/>
                        </a:rPr>
                        <a:t>max</a:t>
                      </a:r>
                      <a:r>
                        <a:rPr kumimoji="0" lang="fi-FI" sz="2400" b="0" i="0" u="none" strike="noStrike" cap="none" normalizeH="0" baseline="0" dirty="0">
                          <a:ln>
                            <a:noFill/>
                          </a:ln>
                          <a:solidFill>
                            <a:schemeClr val="tx1"/>
                          </a:solidFill>
                          <a:effectLst/>
                          <a:latin typeface="Arial" charset="0"/>
                        </a:rPr>
                        <a:t> 5+max2)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763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yhteiskuntaoppi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 (6+3)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 (2+3)</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962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kemia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i-FI" sz="2400" b="0" i="0" u="none" strike="noStrike" cap="none" normalizeH="0" baseline="0" dirty="0">
                          <a:ln>
                            <a:noFill/>
                          </a:ln>
                          <a:solidFill>
                            <a:schemeClr val="tx1"/>
                          </a:solidFill>
                          <a:effectLst/>
                          <a:latin typeface="Arial" charset="0"/>
                        </a:rPr>
                        <a:t>11(1+7+3)</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i-FI" sz="2400" b="0" i="0" u="none" strike="noStrike" cap="none" normalizeH="0" baseline="0" dirty="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7(1+4+2)</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93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maantiede</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 (1+4+4)</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5(1+2+2)</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922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1" i="0" u="none" strike="noStrike" cap="none" normalizeH="0" baseline="0" dirty="0">
                          <a:ln>
                            <a:noFill/>
                          </a:ln>
                          <a:solidFill>
                            <a:schemeClr val="tx1"/>
                          </a:solidFill>
                          <a:effectLst/>
                          <a:latin typeface="Arial" charset="0"/>
                        </a:rPr>
                        <a:t>terveystieto</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9(3+3+3)</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dirty="0">
                          <a:ln>
                            <a:noFill/>
                          </a:ln>
                          <a:solidFill>
                            <a:schemeClr val="tx1"/>
                          </a:solidFill>
                          <a:effectLst/>
                          <a:latin typeface="Arial" charset="0"/>
                        </a:rPr>
                        <a:t>5(1+2+2)</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8706" name="Picture 54"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2906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subTitle" idx="4294967295"/>
          </p:nvPr>
        </p:nvSpPr>
        <p:spPr>
          <a:xfrm>
            <a:off x="179388" y="765175"/>
            <a:ext cx="8137525" cy="5543550"/>
          </a:xfrm>
        </p:spPr>
        <p:txBody>
          <a:bodyPr/>
          <a:lstStyle/>
          <a:p>
            <a:pPr marL="0" indent="0" eaLnBrk="1" hangingPunct="1">
              <a:lnSpc>
                <a:spcPct val="90000"/>
              </a:lnSpc>
              <a:spcBef>
                <a:spcPct val="0"/>
              </a:spcBef>
              <a:buFontTx/>
              <a:buNone/>
            </a:pPr>
            <a:r>
              <a:rPr lang="fi-FI" altLang="fi-FI" sz="2400" dirty="0"/>
              <a:t>	</a:t>
            </a:r>
            <a:r>
              <a:rPr lang="fi-FI" altLang="fi-FI" sz="2400" dirty="0">
                <a:solidFill>
                  <a:schemeClr val="accent2"/>
                </a:solidFill>
                <a:sym typeface="Wingdings" pitchFamily="2" charset="2"/>
              </a:rPr>
              <a:t></a:t>
            </a:r>
            <a:r>
              <a:rPr lang="fi-FI" altLang="fi-FI" sz="2800" dirty="0">
                <a:solidFill>
                  <a:schemeClr val="accent2"/>
                </a:solidFill>
                <a:sym typeface="Wingdings" pitchFamily="2" charset="2"/>
              </a:rPr>
              <a:t>	</a:t>
            </a:r>
            <a:r>
              <a:rPr lang="fi-FI" altLang="fi-FI" sz="2400" dirty="0"/>
              <a:t>Reaaliaineiden kokeet laaditaan lukion 			pakollisten ja valtakunnallisten 				valinnaisten opintomoduulien  sisältöjen 			perusteella.</a:t>
            </a:r>
          </a:p>
          <a:p>
            <a:pPr marL="0" indent="0" eaLnBrk="1" hangingPunct="1">
              <a:lnSpc>
                <a:spcPct val="90000"/>
              </a:lnSpc>
              <a:spcBef>
                <a:spcPct val="0"/>
              </a:spcBef>
              <a:buFontTx/>
              <a:buNone/>
            </a:pPr>
            <a:endParaRPr lang="fi-FI" altLang="fi-FI" sz="2400" dirty="0"/>
          </a:p>
          <a:p>
            <a:pPr marL="0" indent="0" eaLnBrk="1" hangingPunct="1">
              <a:lnSpc>
                <a:spcPct val="90000"/>
              </a:lnSpc>
              <a:spcBef>
                <a:spcPct val="0"/>
              </a:spcBef>
              <a:buFontTx/>
              <a:buNone/>
            </a:pPr>
            <a:r>
              <a:rPr lang="fi-FI" altLang="fi-FI" sz="2400" dirty="0"/>
              <a:t>	</a:t>
            </a:r>
            <a:r>
              <a:rPr lang="fi-FI" altLang="fi-FI" sz="2400" dirty="0">
                <a:solidFill>
                  <a:schemeClr val="accent2"/>
                </a:solidFill>
                <a:sym typeface="Wingdings" pitchFamily="2" charset="2"/>
              </a:rPr>
              <a:t></a:t>
            </a:r>
            <a:r>
              <a:rPr lang="fi-FI" altLang="fi-FI" sz="2800" dirty="0">
                <a:solidFill>
                  <a:schemeClr val="accent2"/>
                </a:solidFill>
                <a:sym typeface="Wingdings" pitchFamily="2" charset="2"/>
              </a:rPr>
              <a:t>	</a:t>
            </a:r>
            <a:r>
              <a:rPr lang="fi-FI" altLang="fi-FI" sz="2400" dirty="0"/>
              <a:t>Kokeissa on myös oppiainerajoja ylittäviä 			tehtäviä, joita ei erikseen merkitä, mutta 			opiskelijaa ohjataan tehtävänannolla 			vastaamaan eri aineiden näkökulmasta.</a:t>
            </a:r>
          </a:p>
          <a:p>
            <a:pPr marL="0" indent="0" eaLnBrk="1" hangingPunct="1">
              <a:lnSpc>
                <a:spcPct val="90000"/>
              </a:lnSpc>
              <a:spcBef>
                <a:spcPct val="0"/>
              </a:spcBef>
              <a:buFontTx/>
              <a:buNone/>
            </a:pPr>
            <a:endParaRPr lang="fi-FI" altLang="fi-FI" sz="2400" dirty="0"/>
          </a:p>
          <a:p>
            <a:pPr marL="0" indent="0" eaLnBrk="1" hangingPunct="1">
              <a:lnSpc>
                <a:spcPct val="90000"/>
              </a:lnSpc>
              <a:spcBef>
                <a:spcPct val="0"/>
              </a:spcBef>
              <a:buFontTx/>
              <a:buNone/>
            </a:pPr>
            <a:r>
              <a:rPr lang="fi-FI" altLang="fi-FI" sz="2400" dirty="0"/>
              <a:t>	</a:t>
            </a:r>
          </a:p>
          <a:p>
            <a:pPr marL="0" indent="0" eaLnBrk="1" hangingPunct="1">
              <a:lnSpc>
                <a:spcPct val="90000"/>
              </a:lnSpc>
              <a:spcBef>
                <a:spcPct val="0"/>
              </a:spcBef>
              <a:buFontTx/>
              <a:buNone/>
            </a:pPr>
            <a:endParaRPr lang="fi-FI" altLang="fi-FI" sz="2400" dirty="0"/>
          </a:p>
        </p:txBody>
      </p:sp>
      <p:pic>
        <p:nvPicPr>
          <p:cNvPr id="29699" name="Picture 4"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709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2">
                                            <p:txEl>
                                              <p:pRg st="0" end="0"/>
                                            </p:txEl>
                                          </p:spTgt>
                                        </p:tgtEl>
                                        <p:attrNameLst>
                                          <p:attrName>style.visibility</p:attrName>
                                        </p:attrNameLst>
                                      </p:cBhvr>
                                      <p:to>
                                        <p:strVal val="visible"/>
                                      </p:to>
                                    </p:set>
                                    <p:anim calcmode="lin" valueType="num">
                                      <p:cBhvr additive="base">
                                        <p:cTn id="7" dur="500" fill="hold"/>
                                        <p:tgtEl>
                                          <p:spTgt spid="30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2">
                                            <p:txEl>
                                              <p:pRg st="2" end="2"/>
                                            </p:txEl>
                                          </p:spTgt>
                                        </p:tgtEl>
                                        <p:attrNameLst>
                                          <p:attrName>style.visibility</p:attrName>
                                        </p:attrNameLst>
                                      </p:cBhvr>
                                      <p:to>
                                        <p:strVal val="visible"/>
                                      </p:to>
                                    </p:set>
                                    <p:anim calcmode="lin" valueType="num">
                                      <p:cBhvr additive="base">
                                        <p:cTn id="13" dur="500" fill="hold"/>
                                        <p:tgtEl>
                                          <p:spTgt spid="30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2">
                                            <p:txEl>
                                              <p:pRg st="4" end="4"/>
                                            </p:txEl>
                                          </p:spTgt>
                                        </p:tgtEl>
                                        <p:attrNameLst>
                                          <p:attrName>style.visibility</p:attrName>
                                        </p:attrNameLst>
                                      </p:cBhvr>
                                      <p:to>
                                        <p:strVal val="visible"/>
                                      </p:to>
                                    </p:set>
                                    <p:anim calcmode="lin" valueType="num">
                                      <p:cBhvr additive="base">
                                        <p:cTn id="19" dur="500" fill="hold"/>
                                        <p:tgtEl>
                                          <p:spTgt spid="3072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95736" y="74589"/>
            <a:ext cx="6192688" cy="620688"/>
          </a:xfrm>
          <a:prstGeom prst="rect">
            <a:avLst/>
          </a:prstGeom>
        </p:spPr>
        <p:txBody>
          <a:bodyPr>
            <a:normAutofit fontScale="90000"/>
          </a:bodyPr>
          <a:lstStyle/>
          <a:p>
            <a:r>
              <a:rPr lang="fi-FI" dirty="0"/>
              <a:t>Kokeen arvostelu</a:t>
            </a:r>
          </a:p>
        </p:txBody>
      </p:sp>
      <p:sp>
        <p:nvSpPr>
          <p:cNvPr id="3" name="Vuokaaviosymboli: Tallennettu tieto 2">
            <a:extLst>
              <a:ext uri="{FF2B5EF4-FFF2-40B4-BE49-F238E27FC236}">
                <a16:creationId xmlns:a16="http://schemas.microsoft.com/office/drawing/2014/main" id="{F175E21D-6948-4570-B4A3-D248085B7E74}"/>
              </a:ext>
            </a:extLst>
          </p:cNvPr>
          <p:cNvSpPr/>
          <p:nvPr/>
        </p:nvSpPr>
        <p:spPr>
          <a:xfrm>
            <a:off x="251520" y="1266718"/>
            <a:ext cx="2736304" cy="648072"/>
          </a:xfrm>
          <a:prstGeom prst="flowChartOnlineStorag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Laudatur</a:t>
            </a:r>
          </a:p>
        </p:txBody>
      </p:sp>
      <p:sp>
        <p:nvSpPr>
          <p:cNvPr id="10" name="Vuokaaviosymboli: Tallennettu tieto 9">
            <a:extLst>
              <a:ext uri="{FF2B5EF4-FFF2-40B4-BE49-F238E27FC236}">
                <a16:creationId xmlns:a16="http://schemas.microsoft.com/office/drawing/2014/main" id="{7CFC1018-F6BA-4DF4-8983-5835648A6A43}"/>
              </a:ext>
            </a:extLst>
          </p:cNvPr>
          <p:cNvSpPr/>
          <p:nvPr/>
        </p:nvSpPr>
        <p:spPr>
          <a:xfrm>
            <a:off x="251520" y="1988840"/>
            <a:ext cx="2808312" cy="648072"/>
          </a:xfrm>
          <a:prstGeom prst="flowChartOnlineStorage">
            <a:avLst/>
          </a:prstGeom>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Eximia cum laude approbatur</a:t>
            </a:r>
          </a:p>
        </p:txBody>
      </p:sp>
      <p:sp>
        <p:nvSpPr>
          <p:cNvPr id="11" name="Vuokaaviosymboli: Tallennettu tieto 10">
            <a:extLst>
              <a:ext uri="{FF2B5EF4-FFF2-40B4-BE49-F238E27FC236}">
                <a16:creationId xmlns:a16="http://schemas.microsoft.com/office/drawing/2014/main" id="{ABF5BEF3-D0BB-4591-AE78-724152F02DFD}"/>
              </a:ext>
            </a:extLst>
          </p:cNvPr>
          <p:cNvSpPr/>
          <p:nvPr/>
        </p:nvSpPr>
        <p:spPr>
          <a:xfrm>
            <a:off x="251520" y="2708920"/>
            <a:ext cx="2808312" cy="648072"/>
          </a:xfrm>
          <a:prstGeom prst="flowChartOnlineStorage">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Magna cum laude approbatur</a:t>
            </a:r>
          </a:p>
        </p:txBody>
      </p:sp>
      <p:sp>
        <p:nvSpPr>
          <p:cNvPr id="12" name="Vuokaaviosymboli: Tallennettu tieto 11">
            <a:extLst>
              <a:ext uri="{FF2B5EF4-FFF2-40B4-BE49-F238E27FC236}">
                <a16:creationId xmlns:a16="http://schemas.microsoft.com/office/drawing/2014/main" id="{B682CD9D-4AB0-47EB-82BB-542C595B7FB3}"/>
              </a:ext>
            </a:extLst>
          </p:cNvPr>
          <p:cNvSpPr/>
          <p:nvPr/>
        </p:nvSpPr>
        <p:spPr>
          <a:xfrm>
            <a:off x="251520" y="4869160"/>
            <a:ext cx="2808312" cy="648072"/>
          </a:xfrm>
          <a:prstGeom prst="flowChartOnlineStorage">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Approbatur</a:t>
            </a:r>
          </a:p>
        </p:txBody>
      </p:sp>
      <p:sp>
        <p:nvSpPr>
          <p:cNvPr id="13" name="Vuokaaviosymboli: Tallennettu tieto 12">
            <a:extLst>
              <a:ext uri="{FF2B5EF4-FFF2-40B4-BE49-F238E27FC236}">
                <a16:creationId xmlns:a16="http://schemas.microsoft.com/office/drawing/2014/main" id="{1A248919-E06B-4DDE-8339-350C3828F744}"/>
              </a:ext>
            </a:extLst>
          </p:cNvPr>
          <p:cNvSpPr/>
          <p:nvPr/>
        </p:nvSpPr>
        <p:spPr>
          <a:xfrm>
            <a:off x="251520" y="3429000"/>
            <a:ext cx="2808312" cy="648072"/>
          </a:xfrm>
          <a:prstGeom prst="flowChartOnlineStorage">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Cum laude approbatur</a:t>
            </a:r>
          </a:p>
        </p:txBody>
      </p:sp>
      <p:sp>
        <p:nvSpPr>
          <p:cNvPr id="14" name="Vuokaaviosymboli: Tallennettu tieto 13">
            <a:extLst>
              <a:ext uri="{FF2B5EF4-FFF2-40B4-BE49-F238E27FC236}">
                <a16:creationId xmlns:a16="http://schemas.microsoft.com/office/drawing/2014/main" id="{45C8FDC1-1AC7-451D-BD74-08B4F3D3DE4B}"/>
              </a:ext>
            </a:extLst>
          </p:cNvPr>
          <p:cNvSpPr/>
          <p:nvPr/>
        </p:nvSpPr>
        <p:spPr>
          <a:xfrm>
            <a:off x="251520" y="4149080"/>
            <a:ext cx="2808312" cy="648072"/>
          </a:xfrm>
          <a:prstGeom prst="flowChartOnlineStorage">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Lubenter approbatur</a:t>
            </a:r>
          </a:p>
        </p:txBody>
      </p:sp>
      <p:sp>
        <p:nvSpPr>
          <p:cNvPr id="15" name="Vuokaaviosymboli: Tallennettu tieto 14">
            <a:extLst>
              <a:ext uri="{FF2B5EF4-FFF2-40B4-BE49-F238E27FC236}">
                <a16:creationId xmlns:a16="http://schemas.microsoft.com/office/drawing/2014/main" id="{339ECFDD-A2F3-499F-8EC3-D0DBA6BB85C1}"/>
              </a:ext>
            </a:extLst>
          </p:cNvPr>
          <p:cNvSpPr/>
          <p:nvPr/>
        </p:nvSpPr>
        <p:spPr>
          <a:xfrm>
            <a:off x="251520" y="5589240"/>
            <a:ext cx="2808312" cy="648072"/>
          </a:xfrm>
          <a:prstGeom prst="flowChartOnlineStorage">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fi-FI" b="1" dirty="0">
                <a:solidFill>
                  <a:schemeClr val="bg1"/>
                </a:solidFill>
              </a:rPr>
              <a:t>Improbatur</a:t>
            </a:r>
          </a:p>
        </p:txBody>
      </p:sp>
      <p:sp>
        <p:nvSpPr>
          <p:cNvPr id="5" name="Tekstiruutu 4">
            <a:extLst>
              <a:ext uri="{FF2B5EF4-FFF2-40B4-BE49-F238E27FC236}">
                <a16:creationId xmlns:a16="http://schemas.microsoft.com/office/drawing/2014/main" id="{108B77C8-B70E-4C0A-B3B4-C15FA312E4BC}"/>
              </a:ext>
            </a:extLst>
          </p:cNvPr>
          <p:cNvSpPr txBox="1"/>
          <p:nvPr/>
        </p:nvSpPr>
        <p:spPr>
          <a:xfrm>
            <a:off x="395536" y="1359921"/>
            <a:ext cx="314510" cy="461665"/>
          </a:xfrm>
          <a:prstGeom prst="rect">
            <a:avLst/>
          </a:prstGeom>
          <a:noFill/>
        </p:spPr>
        <p:txBody>
          <a:bodyPr wrap="none" rtlCol="0">
            <a:spAutoFit/>
          </a:bodyPr>
          <a:lstStyle/>
          <a:p>
            <a:r>
              <a:rPr lang="fi-FI" sz="2400" b="1" dirty="0">
                <a:solidFill>
                  <a:schemeClr val="bg1"/>
                </a:solidFill>
              </a:rPr>
              <a:t>L</a:t>
            </a:r>
          </a:p>
        </p:txBody>
      </p:sp>
      <p:sp>
        <p:nvSpPr>
          <p:cNvPr id="17" name="Tekstiruutu 16">
            <a:extLst>
              <a:ext uri="{FF2B5EF4-FFF2-40B4-BE49-F238E27FC236}">
                <a16:creationId xmlns:a16="http://schemas.microsoft.com/office/drawing/2014/main" id="{D6F54674-78CB-4079-9516-D300D5F81E32}"/>
              </a:ext>
            </a:extLst>
          </p:cNvPr>
          <p:cNvSpPr txBox="1"/>
          <p:nvPr/>
        </p:nvSpPr>
        <p:spPr>
          <a:xfrm>
            <a:off x="395536" y="2082043"/>
            <a:ext cx="335348" cy="461665"/>
          </a:xfrm>
          <a:prstGeom prst="rect">
            <a:avLst/>
          </a:prstGeom>
          <a:noFill/>
        </p:spPr>
        <p:txBody>
          <a:bodyPr wrap="none" rtlCol="0">
            <a:spAutoFit/>
          </a:bodyPr>
          <a:lstStyle/>
          <a:p>
            <a:r>
              <a:rPr lang="fi-FI" sz="2400" b="1" dirty="0">
                <a:solidFill>
                  <a:schemeClr val="bg1"/>
                </a:solidFill>
              </a:rPr>
              <a:t>E</a:t>
            </a:r>
          </a:p>
        </p:txBody>
      </p:sp>
      <p:sp>
        <p:nvSpPr>
          <p:cNvPr id="19" name="Tekstiruutu 18">
            <a:extLst>
              <a:ext uri="{FF2B5EF4-FFF2-40B4-BE49-F238E27FC236}">
                <a16:creationId xmlns:a16="http://schemas.microsoft.com/office/drawing/2014/main" id="{EBC67319-9D15-4666-BFAD-8589451950F1}"/>
              </a:ext>
            </a:extLst>
          </p:cNvPr>
          <p:cNvSpPr txBox="1"/>
          <p:nvPr/>
        </p:nvSpPr>
        <p:spPr>
          <a:xfrm>
            <a:off x="397820" y="5682443"/>
            <a:ext cx="266420" cy="461665"/>
          </a:xfrm>
          <a:prstGeom prst="rect">
            <a:avLst/>
          </a:prstGeom>
          <a:noFill/>
        </p:spPr>
        <p:txBody>
          <a:bodyPr wrap="none" rtlCol="0">
            <a:spAutoFit/>
          </a:bodyPr>
          <a:lstStyle/>
          <a:p>
            <a:r>
              <a:rPr lang="fi-FI" sz="2400" b="1" dirty="0">
                <a:solidFill>
                  <a:schemeClr val="bg1"/>
                </a:solidFill>
              </a:rPr>
              <a:t>I</a:t>
            </a:r>
          </a:p>
        </p:txBody>
      </p:sp>
      <p:sp>
        <p:nvSpPr>
          <p:cNvPr id="20" name="Tekstiruutu 19">
            <a:extLst>
              <a:ext uri="{FF2B5EF4-FFF2-40B4-BE49-F238E27FC236}">
                <a16:creationId xmlns:a16="http://schemas.microsoft.com/office/drawing/2014/main" id="{69087F1D-AE0E-475A-97E8-92392D093266}"/>
              </a:ext>
            </a:extLst>
          </p:cNvPr>
          <p:cNvSpPr txBox="1"/>
          <p:nvPr/>
        </p:nvSpPr>
        <p:spPr>
          <a:xfrm>
            <a:off x="391005" y="4962363"/>
            <a:ext cx="370614" cy="461665"/>
          </a:xfrm>
          <a:prstGeom prst="rect">
            <a:avLst/>
          </a:prstGeom>
          <a:noFill/>
        </p:spPr>
        <p:txBody>
          <a:bodyPr wrap="none" rtlCol="0">
            <a:spAutoFit/>
          </a:bodyPr>
          <a:lstStyle/>
          <a:p>
            <a:r>
              <a:rPr lang="fi-FI" sz="2400" b="1" dirty="0">
                <a:solidFill>
                  <a:schemeClr val="bg1"/>
                </a:solidFill>
              </a:rPr>
              <a:t>A</a:t>
            </a:r>
          </a:p>
        </p:txBody>
      </p:sp>
      <p:sp>
        <p:nvSpPr>
          <p:cNvPr id="21" name="Tekstiruutu 20">
            <a:extLst>
              <a:ext uri="{FF2B5EF4-FFF2-40B4-BE49-F238E27FC236}">
                <a16:creationId xmlns:a16="http://schemas.microsoft.com/office/drawing/2014/main" id="{D339E881-B7AF-4BF2-AF46-CB8E11FE3FBE}"/>
              </a:ext>
            </a:extLst>
          </p:cNvPr>
          <p:cNvSpPr txBox="1"/>
          <p:nvPr/>
        </p:nvSpPr>
        <p:spPr>
          <a:xfrm>
            <a:off x="397820" y="4242283"/>
            <a:ext cx="357790" cy="461665"/>
          </a:xfrm>
          <a:prstGeom prst="rect">
            <a:avLst/>
          </a:prstGeom>
          <a:noFill/>
        </p:spPr>
        <p:txBody>
          <a:bodyPr wrap="none" rtlCol="0">
            <a:spAutoFit/>
          </a:bodyPr>
          <a:lstStyle/>
          <a:p>
            <a:r>
              <a:rPr lang="fi-FI" sz="2400" b="1" dirty="0">
                <a:solidFill>
                  <a:schemeClr val="bg1"/>
                </a:solidFill>
              </a:rPr>
              <a:t>B</a:t>
            </a:r>
          </a:p>
        </p:txBody>
      </p:sp>
      <p:sp>
        <p:nvSpPr>
          <p:cNvPr id="22" name="Tekstiruutu 21">
            <a:extLst>
              <a:ext uri="{FF2B5EF4-FFF2-40B4-BE49-F238E27FC236}">
                <a16:creationId xmlns:a16="http://schemas.microsoft.com/office/drawing/2014/main" id="{EA977C1D-24C0-4C3A-BDF1-40904C4C54D3}"/>
              </a:ext>
            </a:extLst>
          </p:cNvPr>
          <p:cNvSpPr txBox="1"/>
          <p:nvPr/>
        </p:nvSpPr>
        <p:spPr>
          <a:xfrm>
            <a:off x="391005" y="3522203"/>
            <a:ext cx="348172" cy="461665"/>
          </a:xfrm>
          <a:prstGeom prst="rect">
            <a:avLst/>
          </a:prstGeom>
          <a:noFill/>
        </p:spPr>
        <p:txBody>
          <a:bodyPr wrap="none" rtlCol="0">
            <a:spAutoFit/>
          </a:bodyPr>
          <a:lstStyle/>
          <a:p>
            <a:r>
              <a:rPr lang="fi-FI" sz="2400" b="1" dirty="0">
                <a:solidFill>
                  <a:schemeClr val="bg1"/>
                </a:solidFill>
              </a:rPr>
              <a:t>C</a:t>
            </a:r>
          </a:p>
        </p:txBody>
      </p:sp>
      <p:sp>
        <p:nvSpPr>
          <p:cNvPr id="23" name="Tekstiruutu 22">
            <a:extLst>
              <a:ext uri="{FF2B5EF4-FFF2-40B4-BE49-F238E27FC236}">
                <a16:creationId xmlns:a16="http://schemas.microsoft.com/office/drawing/2014/main" id="{F77E70F8-816A-4591-B50C-561E1513350A}"/>
              </a:ext>
            </a:extLst>
          </p:cNvPr>
          <p:cNvSpPr txBox="1"/>
          <p:nvPr/>
        </p:nvSpPr>
        <p:spPr>
          <a:xfrm>
            <a:off x="325806" y="2783104"/>
            <a:ext cx="453970" cy="461665"/>
          </a:xfrm>
          <a:prstGeom prst="rect">
            <a:avLst/>
          </a:prstGeom>
          <a:noFill/>
        </p:spPr>
        <p:txBody>
          <a:bodyPr wrap="none" rtlCol="0">
            <a:spAutoFit/>
          </a:bodyPr>
          <a:lstStyle/>
          <a:p>
            <a:r>
              <a:rPr lang="fi-FI" sz="2400" b="1" dirty="0">
                <a:solidFill>
                  <a:schemeClr val="bg1"/>
                </a:solidFill>
              </a:rPr>
              <a:t>M</a:t>
            </a:r>
          </a:p>
        </p:txBody>
      </p:sp>
      <p:sp>
        <p:nvSpPr>
          <p:cNvPr id="31" name="Tekstiruutu 30">
            <a:extLst>
              <a:ext uri="{FF2B5EF4-FFF2-40B4-BE49-F238E27FC236}">
                <a16:creationId xmlns:a16="http://schemas.microsoft.com/office/drawing/2014/main" id="{CB33A6A8-FEDB-49E1-8B4C-C88170C4366D}"/>
              </a:ext>
            </a:extLst>
          </p:cNvPr>
          <p:cNvSpPr txBox="1"/>
          <p:nvPr/>
        </p:nvSpPr>
        <p:spPr>
          <a:xfrm>
            <a:off x="3225239" y="1339897"/>
            <a:ext cx="5667241" cy="5595717"/>
          </a:xfrm>
          <a:prstGeom prst="rect">
            <a:avLst/>
          </a:prstGeom>
          <a:noFill/>
          <a:ln w="50800">
            <a:solidFill>
              <a:schemeClr val="accent5"/>
            </a:solidFill>
          </a:ln>
        </p:spPr>
        <p:txBody>
          <a:bodyPr wrap="square" tIns="180000" bIns="180000" rtlCol="0">
            <a:spAutoFit/>
          </a:bodyPr>
          <a:lstStyle/>
          <a:p>
            <a:pPr marL="342900" indent="-342900">
              <a:buFont typeface="Arial" panose="020B0604020202020204" pitchFamily="34" charset="0"/>
              <a:buChar char="•"/>
            </a:pPr>
            <a:r>
              <a:rPr lang="fi-FI" sz="2000" b="1" dirty="0"/>
              <a:t>jokaisesta kokeesta annetaan erillinen arvosana</a:t>
            </a:r>
          </a:p>
          <a:p>
            <a:pPr marL="342900" indent="-342900">
              <a:buFont typeface="Arial" panose="020B0604020202020204" pitchFamily="34" charset="0"/>
              <a:buChar char="•"/>
            </a:pPr>
            <a:r>
              <a:rPr lang="fi-FI" sz="2000" b="1" dirty="0"/>
              <a:t>koesuorituksen tarkastaa ja arvostelee </a:t>
            </a:r>
            <a:r>
              <a:rPr lang="fi-FI" sz="2000" b="1" u="sng" dirty="0">
                <a:highlight>
                  <a:srgbClr val="FFFF00"/>
                </a:highlight>
              </a:rPr>
              <a:t>alustavasti lukion opettaja, näet tehtäväkohtaiset pisteet Wilmasta (lomakkeet)</a:t>
            </a:r>
          </a:p>
          <a:p>
            <a:pPr marL="342900" indent="-342900">
              <a:buFont typeface="Arial" panose="020B0604020202020204" pitchFamily="34" charset="0"/>
              <a:buChar char="•"/>
            </a:pPr>
            <a:r>
              <a:rPr lang="fi-FI" sz="2000" b="1" dirty="0"/>
              <a:t>lopullisen arvosanan antaa Ylioppilastutkintolautakuntatulosten</a:t>
            </a:r>
          </a:p>
          <a:p>
            <a:pPr marL="342900" indent="-342900">
              <a:buFont typeface="Arial" panose="020B0604020202020204" pitchFamily="34" charset="0"/>
              <a:buChar char="•"/>
            </a:pPr>
            <a:r>
              <a:rPr lang="fi-FI" sz="2000" b="1" dirty="0"/>
              <a:t> julkaisemisen yhteydessä lautakunta julkaisee myös lopulliset </a:t>
            </a:r>
            <a:r>
              <a:rPr lang="fi-FI" sz="2000" b="1" u="sng" dirty="0">
                <a:highlight>
                  <a:srgbClr val="FFFF00"/>
                </a:highlight>
              </a:rPr>
              <a:t>hyvän vastauksen piirteet</a:t>
            </a:r>
            <a:r>
              <a:rPr lang="fi-FI" sz="2000" b="1" dirty="0"/>
              <a:t>, joista ilmenevät perusteet, joiden mukaan arvostelu on suoritettu (Omaopintopolussa näet vastauksesi ja alustavat ja lopulliset pisteet ja merkinnät)</a:t>
            </a:r>
          </a:p>
          <a:p>
            <a:pPr marL="342900" indent="-342900">
              <a:buFont typeface="Arial" panose="020B0604020202020204" pitchFamily="34" charset="0"/>
              <a:buChar char="•"/>
            </a:pPr>
            <a:endParaRPr lang="fi-FI" sz="2000" b="1" dirty="0"/>
          </a:p>
          <a:p>
            <a:pPr marL="342900" indent="-342900">
              <a:buFont typeface="Arial" panose="020B0604020202020204" pitchFamily="34" charset="0"/>
              <a:buChar char="•"/>
            </a:pPr>
            <a:r>
              <a:rPr lang="fi-FI" sz="2000" b="1" dirty="0"/>
              <a:t>tutkinnon tulokset ja kokelaan arvostellut koesuoritukset annetaan kokelaalle ja alle 18-vuotiaan huoltajalle nähtäväksi lautakunnan ilmoittamassa verkkopalvelussa</a:t>
            </a:r>
          </a:p>
        </p:txBody>
      </p:sp>
      <p:grpSp>
        <p:nvGrpSpPr>
          <p:cNvPr id="32" name="Ryhmä 31">
            <a:extLst>
              <a:ext uri="{FF2B5EF4-FFF2-40B4-BE49-F238E27FC236}">
                <a16:creationId xmlns:a16="http://schemas.microsoft.com/office/drawing/2014/main" id="{9067727A-67F4-4232-A062-EFBC67CCE222}"/>
              </a:ext>
            </a:extLst>
          </p:cNvPr>
          <p:cNvGrpSpPr/>
          <p:nvPr/>
        </p:nvGrpSpPr>
        <p:grpSpPr>
          <a:xfrm>
            <a:off x="8576447" y="6349128"/>
            <a:ext cx="553357" cy="546128"/>
            <a:chOff x="8576447" y="6349128"/>
            <a:chExt cx="553357" cy="546128"/>
          </a:xfrm>
        </p:grpSpPr>
        <p:sp>
          <p:nvSpPr>
            <p:cNvPr id="33" name="Tekstiruutu 32">
              <a:extLst>
                <a:ext uri="{FF2B5EF4-FFF2-40B4-BE49-F238E27FC236}">
                  <a16:creationId xmlns:a16="http://schemas.microsoft.com/office/drawing/2014/main" id="{F755F0EC-9A10-4954-90CE-13C370642868}"/>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4" name="Toimintopainike: Eteenpäin tai seuraava 33">
              <a:hlinkClick r:id="" action="ppaction://hlinkshowjump?jump=nextslide" highlightClick="1"/>
              <a:extLst>
                <a:ext uri="{FF2B5EF4-FFF2-40B4-BE49-F238E27FC236}">
                  <a16:creationId xmlns:a16="http://schemas.microsoft.com/office/drawing/2014/main" id="{E28F4321-AEFB-45EC-B286-7F7130691030}"/>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5649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589739" y="85694"/>
            <a:ext cx="6192688" cy="620688"/>
          </a:xfrm>
          <a:prstGeom prst="rect">
            <a:avLst/>
          </a:prstGeom>
        </p:spPr>
        <p:txBody>
          <a:bodyPr>
            <a:normAutofit fontScale="90000"/>
          </a:bodyPr>
          <a:lstStyle/>
          <a:p>
            <a:r>
              <a:rPr lang="fi-FI" dirty="0"/>
              <a:t>Arvosanajakauma</a:t>
            </a:r>
          </a:p>
        </p:txBody>
      </p:sp>
      <p:sp>
        <p:nvSpPr>
          <p:cNvPr id="31" name="Tekstiruutu 30">
            <a:extLst>
              <a:ext uri="{FF2B5EF4-FFF2-40B4-BE49-F238E27FC236}">
                <a16:creationId xmlns:a16="http://schemas.microsoft.com/office/drawing/2014/main" id="{CB33A6A8-FEDB-49E1-8B4C-C88170C4366D}"/>
              </a:ext>
            </a:extLst>
          </p:cNvPr>
          <p:cNvSpPr txBox="1"/>
          <p:nvPr/>
        </p:nvSpPr>
        <p:spPr>
          <a:xfrm>
            <a:off x="464028" y="1268760"/>
            <a:ext cx="8352279" cy="1015663"/>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arvosanojen </a:t>
            </a:r>
            <a:r>
              <a:rPr lang="fi-FI" sz="2000" b="1" u="sng" dirty="0">
                <a:highlight>
                  <a:srgbClr val="FFFF00"/>
                </a:highlight>
              </a:rPr>
              <a:t>pisterajat vaihtelevat </a:t>
            </a:r>
            <a:r>
              <a:rPr lang="fi-FI" sz="2000" b="1" dirty="0"/>
              <a:t>eri kokeissa sekä eri tutkintokerroilla</a:t>
            </a:r>
          </a:p>
          <a:p>
            <a:pPr marL="342900" indent="-342900">
              <a:buFont typeface="Arial" panose="020B0604020202020204" pitchFamily="34" charset="0"/>
              <a:buChar char="•"/>
            </a:pPr>
            <a:r>
              <a:rPr lang="fi-FI" sz="2000" b="1" dirty="0"/>
              <a:t>pisterajojen määrittelyssä käytetään standardoitujen yhteispisteiden keskiarvoa (SYK-menetelmä)</a:t>
            </a:r>
          </a:p>
        </p:txBody>
      </p:sp>
      <p:graphicFrame>
        <p:nvGraphicFramePr>
          <p:cNvPr id="18" name="Kaavio 17">
            <a:extLst>
              <a:ext uri="{FF2B5EF4-FFF2-40B4-BE49-F238E27FC236}">
                <a16:creationId xmlns:a16="http://schemas.microsoft.com/office/drawing/2014/main" id="{A5006CC8-7406-4F36-929F-E16BB1D7DBDB}"/>
              </a:ext>
            </a:extLst>
          </p:cNvPr>
          <p:cNvGraphicFramePr/>
          <p:nvPr/>
        </p:nvGraphicFramePr>
        <p:xfrm>
          <a:off x="971600" y="2492896"/>
          <a:ext cx="7221462" cy="40324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AA61D1EA-014C-4A67-B6EF-0E46B11A99F6}"/>
              </a:ext>
            </a:extLst>
          </p:cNvPr>
          <p:cNvSpPr txBox="1"/>
          <p:nvPr/>
        </p:nvSpPr>
        <p:spPr>
          <a:xfrm>
            <a:off x="1187624" y="2636912"/>
            <a:ext cx="1402115" cy="369332"/>
          </a:xfrm>
          <a:prstGeom prst="rect">
            <a:avLst/>
          </a:prstGeom>
          <a:noFill/>
        </p:spPr>
        <p:txBody>
          <a:bodyPr wrap="none" rtlCol="0">
            <a:spAutoFit/>
          </a:bodyPr>
          <a:lstStyle/>
          <a:p>
            <a:r>
              <a:rPr lang="fi-FI" b="1" dirty="0"/>
              <a:t>Prosentteina</a:t>
            </a:r>
          </a:p>
        </p:txBody>
      </p:sp>
      <p:grpSp>
        <p:nvGrpSpPr>
          <p:cNvPr id="9" name="Ryhmä 8">
            <a:extLst>
              <a:ext uri="{FF2B5EF4-FFF2-40B4-BE49-F238E27FC236}">
                <a16:creationId xmlns:a16="http://schemas.microsoft.com/office/drawing/2014/main" id="{49EA7A51-365E-4C17-B655-94AB380E34BC}"/>
              </a:ext>
            </a:extLst>
          </p:cNvPr>
          <p:cNvGrpSpPr/>
          <p:nvPr/>
        </p:nvGrpSpPr>
        <p:grpSpPr>
          <a:xfrm>
            <a:off x="8576447" y="6349128"/>
            <a:ext cx="553357" cy="546128"/>
            <a:chOff x="8576447" y="6349128"/>
            <a:chExt cx="553357" cy="546128"/>
          </a:xfrm>
        </p:grpSpPr>
        <p:sp>
          <p:nvSpPr>
            <p:cNvPr id="10" name="Tekstiruutu 9">
              <a:extLst>
                <a:ext uri="{FF2B5EF4-FFF2-40B4-BE49-F238E27FC236}">
                  <a16:creationId xmlns:a16="http://schemas.microsoft.com/office/drawing/2014/main" id="{03D377CF-159E-41F0-A2AF-29ABE9E42A75}"/>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11" name="Toimintopainike: Eteenpäin tai seuraava 10">
              <a:hlinkClick r:id="" action="ppaction://hlinkshowjump?jump=nextslide" highlightClick="1"/>
              <a:extLst>
                <a:ext uri="{FF2B5EF4-FFF2-40B4-BE49-F238E27FC236}">
                  <a16:creationId xmlns:a16="http://schemas.microsoft.com/office/drawing/2014/main" id="{F32F4CA6-826D-43FE-BDCA-79DB65E1ADD6}"/>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grpSp>
        <p:nvGrpSpPr>
          <p:cNvPr id="12" name="Ryhmä 11">
            <a:extLst>
              <a:ext uri="{FF2B5EF4-FFF2-40B4-BE49-F238E27FC236}">
                <a16:creationId xmlns:a16="http://schemas.microsoft.com/office/drawing/2014/main" id="{061A4B81-0095-48F3-AA06-05BD4B393577}"/>
              </a:ext>
            </a:extLst>
          </p:cNvPr>
          <p:cNvGrpSpPr/>
          <p:nvPr/>
        </p:nvGrpSpPr>
        <p:grpSpPr>
          <a:xfrm>
            <a:off x="7906888" y="2725079"/>
            <a:ext cx="1126257" cy="1135721"/>
            <a:chOff x="7902055" y="1472917"/>
            <a:chExt cx="1126257" cy="1135721"/>
          </a:xfrm>
        </p:grpSpPr>
        <p:pic>
          <p:nvPicPr>
            <p:cNvPr id="13" name="Kuva 12" descr="Kuva, joka sisältää kohteen peili, objekti&#10;&#10;Kuvaus luotu automaattisesti">
              <a:extLst>
                <a:ext uri="{FF2B5EF4-FFF2-40B4-BE49-F238E27FC236}">
                  <a16:creationId xmlns:a16="http://schemas.microsoft.com/office/drawing/2014/main" id="{A81D338F-F609-4672-B1A1-62E60C41EE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3993095">
              <a:off x="7897323" y="1477649"/>
              <a:ext cx="1135721" cy="1126257"/>
            </a:xfrm>
            <a:prstGeom prst="rect">
              <a:avLst/>
            </a:prstGeom>
          </p:spPr>
        </p:pic>
        <p:sp>
          <p:nvSpPr>
            <p:cNvPr id="14" name="Tekstiruutu 13">
              <a:hlinkClick r:id="rId5" tooltip="Katso lisää"/>
              <a:extLst>
                <a:ext uri="{FF2B5EF4-FFF2-40B4-BE49-F238E27FC236}">
                  <a16:creationId xmlns:a16="http://schemas.microsoft.com/office/drawing/2014/main" id="{40E02B68-2CFB-4B90-A960-92CE8A6CD08F}"/>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359763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361541" y="63137"/>
            <a:ext cx="5234795" cy="620688"/>
          </a:xfrm>
          <a:prstGeom prst="rect">
            <a:avLst/>
          </a:prstGeom>
        </p:spPr>
        <p:txBody>
          <a:bodyPr>
            <a:normAutofit fontScale="90000"/>
          </a:bodyPr>
          <a:lstStyle/>
          <a:p>
            <a:r>
              <a:rPr lang="fi-FI" dirty="0"/>
              <a:t>Kompensaatio</a:t>
            </a:r>
          </a:p>
        </p:txBody>
      </p:sp>
      <p:sp>
        <p:nvSpPr>
          <p:cNvPr id="6" name="Tekstiruutu 5">
            <a:extLst>
              <a:ext uri="{FF2B5EF4-FFF2-40B4-BE49-F238E27FC236}">
                <a16:creationId xmlns:a16="http://schemas.microsoft.com/office/drawing/2014/main" id="{C0D9D601-7B00-4708-8216-D43A6AFFA49E}"/>
              </a:ext>
            </a:extLst>
          </p:cNvPr>
          <p:cNvSpPr txBox="1"/>
          <p:nvPr/>
        </p:nvSpPr>
        <p:spPr>
          <a:xfrm>
            <a:off x="251520" y="1196752"/>
            <a:ext cx="8679972" cy="1323439"/>
          </a:xfrm>
          <a:prstGeom prst="rect">
            <a:avLst/>
          </a:prstGeom>
          <a:noFill/>
          <a:ln w="38100">
            <a:solidFill>
              <a:srgbClr val="C00000"/>
            </a:solidFill>
          </a:ln>
        </p:spPr>
        <p:txBody>
          <a:bodyPr wrap="square" rtlCol="0">
            <a:spAutoFit/>
          </a:bodyPr>
          <a:lstStyle/>
          <a:p>
            <a:pPr marL="342900" indent="-342900">
              <a:buFont typeface="Arial" panose="020B0604020202020204" pitchFamily="34" charset="0"/>
              <a:buChar char="•"/>
            </a:pPr>
            <a:r>
              <a:rPr lang="fi-FI" sz="2000" b="1" dirty="0"/>
              <a:t>voit valmistua ylioppilaaksi vaikka et saa hyväksyttyä arvosanaa jostakin pakollisesta kokeesta (ellet ole kieltänyt kompensaatiota)</a:t>
            </a:r>
          </a:p>
          <a:p>
            <a:pPr marL="342900" indent="-342900">
              <a:buFont typeface="Arial" panose="020B0604020202020204" pitchFamily="34" charset="0"/>
              <a:buChar char="•"/>
            </a:pPr>
            <a:r>
              <a:rPr lang="fi-FI" sz="2000" b="1" dirty="0"/>
              <a:t>kompensaatiossa annetaan </a:t>
            </a:r>
            <a:r>
              <a:rPr lang="fi-FI" sz="2000" b="1" u="sng" dirty="0">
                <a:highlight>
                  <a:srgbClr val="FFFF00"/>
                </a:highlight>
              </a:rPr>
              <a:t>pisteitä muiden neljän tutkintoon laskettavien kokeiden arvosanoista (a=2, L=7-&gt;10 pistettä riittää; </a:t>
            </a:r>
            <a:r>
              <a:rPr lang="fi-FI" sz="2000" b="1" u="sng" dirty="0" err="1">
                <a:highlight>
                  <a:srgbClr val="FFFF00"/>
                </a:highlight>
              </a:rPr>
              <a:t>esim</a:t>
            </a:r>
            <a:r>
              <a:rPr lang="fi-FI" sz="2000" b="1" u="sng" dirty="0">
                <a:highlight>
                  <a:srgbClr val="FFFF00"/>
                </a:highlight>
              </a:rPr>
              <a:t> 2 a:ta ja 2b:tä)</a:t>
            </a:r>
            <a:endParaRPr lang="fi-FI" sz="2000" b="1" dirty="0"/>
          </a:p>
        </p:txBody>
      </p:sp>
      <p:sp>
        <p:nvSpPr>
          <p:cNvPr id="10" name="Vuokaaviosymboli: Rajoitin 9">
            <a:extLst>
              <a:ext uri="{FF2B5EF4-FFF2-40B4-BE49-F238E27FC236}">
                <a16:creationId xmlns:a16="http://schemas.microsoft.com/office/drawing/2014/main" id="{EF64243C-803F-4968-BC3C-3F00B361EEDE}"/>
              </a:ext>
            </a:extLst>
          </p:cNvPr>
          <p:cNvSpPr/>
          <p:nvPr/>
        </p:nvSpPr>
        <p:spPr>
          <a:xfrm>
            <a:off x="2852192" y="3237251"/>
            <a:ext cx="1584176" cy="767814"/>
          </a:xfrm>
          <a:prstGeom prst="flowChartTerminator">
            <a:avLst/>
          </a:prstGeom>
          <a:solidFill>
            <a:srgbClr val="FF505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tx1"/>
                </a:solidFill>
              </a:rPr>
              <a:t>i </a:t>
            </a:r>
          </a:p>
        </p:txBody>
      </p:sp>
      <p:sp>
        <p:nvSpPr>
          <p:cNvPr id="11" name="Vuokaaviosymboli: Rajoitin 10">
            <a:extLst>
              <a:ext uri="{FF2B5EF4-FFF2-40B4-BE49-F238E27FC236}">
                <a16:creationId xmlns:a16="http://schemas.microsoft.com/office/drawing/2014/main" id="{237322BD-A0D9-4FDC-B4B7-102287247F06}"/>
              </a:ext>
            </a:extLst>
          </p:cNvPr>
          <p:cNvSpPr/>
          <p:nvPr/>
        </p:nvSpPr>
        <p:spPr>
          <a:xfrm>
            <a:off x="6588224" y="3237250"/>
            <a:ext cx="1584176" cy="767814"/>
          </a:xfrm>
          <a:prstGeom prst="flowChartTerminator">
            <a:avLst/>
          </a:prstGeom>
          <a:solidFill>
            <a:srgbClr val="99000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bg1"/>
                </a:solidFill>
              </a:rPr>
              <a:t>(i =)</a:t>
            </a:r>
          </a:p>
        </p:txBody>
      </p:sp>
      <p:sp>
        <p:nvSpPr>
          <p:cNvPr id="12" name="Vuokaaviosymboli: Rajoitin 11">
            <a:extLst>
              <a:ext uri="{FF2B5EF4-FFF2-40B4-BE49-F238E27FC236}">
                <a16:creationId xmlns:a16="http://schemas.microsoft.com/office/drawing/2014/main" id="{5202B7DE-E360-461E-8694-0B93F04E2D50}"/>
              </a:ext>
            </a:extLst>
          </p:cNvPr>
          <p:cNvSpPr/>
          <p:nvPr/>
        </p:nvSpPr>
        <p:spPr>
          <a:xfrm>
            <a:off x="4707634" y="3237250"/>
            <a:ext cx="1584176" cy="767814"/>
          </a:xfrm>
          <a:prstGeom prst="flowChartTerminator">
            <a:avLst/>
          </a:prstGeom>
          <a:solidFill>
            <a:srgbClr val="FF0000"/>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bg1"/>
                </a:solidFill>
              </a:rPr>
              <a:t>(i -)</a:t>
            </a:r>
          </a:p>
        </p:txBody>
      </p:sp>
      <p:sp>
        <p:nvSpPr>
          <p:cNvPr id="13" name="Vuokaaviosymboli: Rajoitin 12">
            <a:extLst>
              <a:ext uri="{FF2B5EF4-FFF2-40B4-BE49-F238E27FC236}">
                <a16:creationId xmlns:a16="http://schemas.microsoft.com/office/drawing/2014/main" id="{96E37285-C909-4F66-9C75-7586F927E0A4}"/>
              </a:ext>
            </a:extLst>
          </p:cNvPr>
          <p:cNvSpPr/>
          <p:nvPr/>
        </p:nvSpPr>
        <p:spPr>
          <a:xfrm>
            <a:off x="971600" y="3212977"/>
            <a:ext cx="1584176" cy="767814"/>
          </a:xfrm>
          <a:prstGeom prst="flowChartTerminator">
            <a:avLst/>
          </a:prstGeom>
          <a:solidFill>
            <a:srgbClr val="FF9966"/>
          </a:solidFill>
          <a:ln w="76200">
            <a:solidFill>
              <a:srgbClr val="C00000"/>
            </a:solidFill>
          </a:ln>
          <a:effectLst/>
          <a:scene3d>
            <a:camera prst="orthographicFront">
              <a:rot lat="0" lon="0" rev="0"/>
            </a:camera>
            <a:lightRig rig="glow" dir="t">
              <a:rot lat="0" lon="0" rev="14100000"/>
            </a:lightRig>
          </a:scene3d>
          <a:sp3d prstMaterial="softEdge">
            <a:bevelT w="127000" prst="artDeco"/>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3200" b="1" dirty="0">
                <a:solidFill>
                  <a:schemeClr val="tx1"/>
                </a:solidFill>
              </a:rPr>
              <a:t>(i +)</a:t>
            </a:r>
          </a:p>
        </p:txBody>
      </p:sp>
      <p:sp>
        <p:nvSpPr>
          <p:cNvPr id="15" name="Tekstiruutu 14">
            <a:extLst>
              <a:ext uri="{FF2B5EF4-FFF2-40B4-BE49-F238E27FC236}">
                <a16:creationId xmlns:a16="http://schemas.microsoft.com/office/drawing/2014/main" id="{75011FB7-1B84-432E-8977-2C7CFDCF3996}"/>
              </a:ext>
            </a:extLst>
          </p:cNvPr>
          <p:cNvSpPr txBox="1"/>
          <p:nvPr/>
        </p:nvSpPr>
        <p:spPr>
          <a:xfrm>
            <a:off x="520046" y="4287043"/>
            <a:ext cx="8156410" cy="1015663"/>
          </a:xfrm>
          <a:prstGeom prst="rect">
            <a:avLst/>
          </a:prstGeom>
          <a:noFill/>
          <a:ln w="38100">
            <a:solidFill>
              <a:srgbClr val="C00000"/>
            </a:solidFill>
          </a:ln>
        </p:spPr>
        <p:txBody>
          <a:bodyPr wrap="square" rtlCol="0">
            <a:spAutoFit/>
          </a:bodyPr>
          <a:lstStyle/>
          <a:p>
            <a:pPr marL="342900" indent="-342900">
              <a:buFont typeface="Arial" panose="020B0604020202020204" pitchFamily="34" charset="0"/>
              <a:buChar char="•"/>
            </a:pPr>
            <a:r>
              <a:rPr lang="fi-FI" sz="2000" b="1" dirty="0"/>
              <a:t>hylättyä koetta et voi kompensoida tutkintoa täydentämällä</a:t>
            </a:r>
          </a:p>
          <a:p>
            <a:pPr marL="342900" indent="-342900">
              <a:buFont typeface="Arial" panose="020B0604020202020204" pitchFamily="34" charset="0"/>
              <a:buChar char="•"/>
            </a:pPr>
            <a:r>
              <a:rPr lang="fi-FI" sz="2000" b="1" dirty="0"/>
              <a:t>ylioppilaana voit uusia hylätyn kokeen niin monta kertaa kuin haluat</a:t>
            </a:r>
          </a:p>
          <a:p>
            <a:pPr marL="342900" indent="-342900">
              <a:buFont typeface="Arial" panose="020B0604020202020204" pitchFamily="34" charset="0"/>
              <a:buChar char="•"/>
            </a:pPr>
            <a:r>
              <a:rPr lang="fi-FI" sz="2000" b="1" dirty="0"/>
              <a:t>keskeytetyn kokeen tapauksessa kompensaatio ei ole mahdollinen</a:t>
            </a:r>
          </a:p>
        </p:txBody>
      </p:sp>
      <p:sp>
        <p:nvSpPr>
          <p:cNvPr id="17" name="Tekstiruutu 16">
            <a:extLst>
              <a:ext uri="{FF2B5EF4-FFF2-40B4-BE49-F238E27FC236}">
                <a16:creationId xmlns:a16="http://schemas.microsoft.com/office/drawing/2014/main" id="{0560FFA9-4233-4A8D-BA75-78DF1F2EED11}"/>
              </a:ext>
            </a:extLst>
          </p:cNvPr>
          <p:cNvSpPr txBox="1"/>
          <p:nvPr/>
        </p:nvSpPr>
        <p:spPr>
          <a:xfrm rot="20122697">
            <a:off x="272768" y="5688348"/>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18" name="Ryhmä 17">
            <a:extLst>
              <a:ext uri="{FF2B5EF4-FFF2-40B4-BE49-F238E27FC236}">
                <a16:creationId xmlns:a16="http://schemas.microsoft.com/office/drawing/2014/main" id="{1EAA9880-1DFB-4270-9741-015B9078E6FA}"/>
              </a:ext>
            </a:extLst>
          </p:cNvPr>
          <p:cNvGrpSpPr/>
          <p:nvPr/>
        </p:nvGrpSpPr>
        <p:grpSpPr>
          <a:xfrm>
            <a:off x="8576447" y="6349128"/>
            <a:ext cx="553357" cy="546128"/>
            <a:chOff x="8576447" y="6349128"/>
            <a:chExt cx="553357" cy="546128"/>
          </a:xfrm>
        </p:grpSpPr>
        <p:sp>
          <p:nvSpPr>
            <p:cNvPr id="19" name="Tekstiruutu 18">
              <a:extLst>
                <a:ext uri="{FF2B5EF4-FFF2-40B4-BE49-F238E27FC236}">
                  <a16:creationId xmlns:a16="http://schemas.microsoft.com/office/drawing/2014/main" id="{DEB30D4C-CDDB-41B7-A03F-B24BC255A3BF}"/>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0" name="Toimintopainike: Eteenpäin tai seuraava 19">
              <a:hlinkClick r:id="" action="ppaction://hlinkshowjump?jump=nextslide" highlightClick="1"/>
              <a:extLst>
                <a:ext uri="{FF2B5EF4-FFF2-40B4-BE49-F238E27FC236}">
                  <a16:creationId xmlns:a16="http://schemas.microsoft.com/office/drawing/2014/main" id="{2C9A85C2-6279-4D1D-9D7E-9FD20CE46E0A}"/>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2209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476250"/>
            <a:ext cx="8229600" cy="941388"/>
          </a:xfrm>
        </p:spPr>
        <p:txBody>
          <a:bodyPr/>
          <a:lstStyle/>
          <a:p>
            <a:pPr eaLnBrk="1" hangingPunct="1"/>
            <a:r>
              <a:rPr lang="fi-FI" altLang="fi-FI" sz="2400" b="1">
                <a:solidFill>
                  <a:schemeClr val="accent2"/>
                </a:solidFill>
                <a:latin typeface="Comic Sans MS" pitchFamily="66" charset="0"/>
              </a:rPr>
              <a:t>Kokeista annettavat arvosanat ja </a:t>
            </a:r>
            <a:br>
              <a:rPr lang="fi-FI" altLang="fi-FI" sz="2400" b="1">
                <a:solidFill>
                  <a:schemeClr val="accent2"/>
                </a:solidFill>
                <a:latin typeface="Comic Sans MS" pitchFamily="66" charset="0"/>
              </a:rPr>
            </a:br>
            <a:r>
              <a:rPr lang="fi-FI" altLang="fi-FI" sz="2400" b="1">
                <a:solidFill>
                  <a:schemeClr val="accent2"/>
                </a:solidFill>
                <a:latin typeface="Comic Sans MS" pitchFamily="66" charset="0"/>
              </a:rPr>
              <a:t>niitä vastaavat kompensaatiopistemäärät ovat:</a:t>
            </a:r>
          </a:p>
        </p:txBody>
      </p:sp>
      <p:graphicFrame>
        <p:nvGraphicFramePr>
          <p:cNvPr id="68611" name="Group 3"/>
          <p:cNvGraphicFramePr>
            <a:graphicFrameLocks noGrp="1"/>
          </p:cNvGraphicFramePr>
          <p:nvPr>
            <p:ph idx="1"/>
          </p:nvPr>
        </p:nvGraphicFramePr>
        <p:xfrm>
          <a:off x="457200" y="1600200"/>
          <a:ext cx="8229600" cy="4525963"/>
        </p:xfrm>
        <a:graphic>
          <a:graphicData uri="http://schemas.openxmlformats.org/drawingml/2006/table">
            <a:tbl>
              <a:tblPr/>
              <a:tblGrid>
                <a:gridCol w="5554663">
                  <a:extLst>
                    <a:ext uri="{9D8B030D-6E8A-4147-A177-3AD203B41FA5}">
                      <a16:colId xmlns:a16="http://schemas.microsoft.com/office/drawing/2014/main" val="20000"/>
                    </a:ext>
                  </a:extLst>
                </a:gridCol>
                <a:gridCol w="1296987">
                  <a:extLst>
                    <a:ext uri="{9D8B030D-6E8A-4147-A177-3AD203B41FA5}">
                      <a16:colId xmlns:a16="http://schemas.microsoft.com/office/drawing/2014/main" val="20001"/>
                    </a:ext>
                  </a:extLst>
                </a:gridCol>
                <a:gridCol w="1377950">
                  <a:extLst>
                    <a:ext uri="{9D8B030D-6E8A-4147-A177-3AD203B41FA5}">
                      <a16:colId xmlns:a16="http://schemas.microsoft.com/office/drawing/2014/main" val="20002"/>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Laudatur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Eximia cum laude approbatur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Magna cum laude approbatur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46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Cum laude approbatur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Lubenter approbatur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4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Approbatur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77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Improbatur (hylätty)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i-FI" sz="24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22565" name="Picture 37" descr="lukio opo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260350"/>
            <a:ext cx="82073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248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Nuoli: Pyöreä 25">
            <a:extLst>
              <a:ext uri="{FF2B5EF4-FFF2-40B4-BE49-F238E27FC236}">
                <a16:creationId xmlns:a16="http://schemas.microsoft.com/office/drawing/2014/main" id="{F790C0F4-9E53-4BCF-B8FE-D341802CEB73}"/>
              </a:ext>
            </a:extLst>
          </p:cNvPr>
          <p:cNvSpPr/>
          <p:nvPr/>
        </p:nvSpPr>
        <p:spPr>
          <a:xfrm rot="8133164">
            <a:off x="3149014" y="5123760"/>
            <a:ext cx="1387367" cy="1289392"/>
          </a:xfrm>
          <a:prstGeom prst="circularArrow">
            <a:avLst>
              <a:gd name="adj1" fmla="val 12500"/>
              <a:gd name="adj2" fmla="val 1142319"/>
              <a:gd name="adj3" fmla="val 20457681"/>
              <a:gd name="adj4" fmla="val 13408756"/>
              <a:gd name="adj5" fmla="val 12500"/>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1"/>
              </a:solidFill>
            </a:endParaRPr>
          </a:p>
        </p:txBody>
      </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253620" y="88267"/>
            <a:ext cx="6192688" cy="620688"/>
          </a:xfrm>
          <a:prstGeom prst="rect">
            <a:avLst/>
          </a:prstGeom>
        </p:spPr>
        <p:txBody>
          <a:bodyPr>
            <a:normAutofit fontScale="90000"/>
          </a:bodyPr>
          <a:lstStyle/>
          <a:p>
            <a:r>
              <a:rPr lang="fi-FI" dirty="0"/>
              <a:t>Oikaisumenettely</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9" name="Nuoli: Pyöreä 8">
            <a:extLst>
              <a:ext uri="{FF2B5EF4-FFF2-40B4-BE49-F238E27FC236}">
                <a16:creationId xmlns:a16="http://schemas.microsoft.com/office/drawing/2014/main" id="{FD2109C4-9AA6-4E11-9D44-E29D24FF7189}"/>
              </a:ext>
            </a:extLst>
          </p:cNvPr>
          <p:cNvSpPr/>
          <p:nvPr/>
        </p:nvSpPr>
        <p:spPr>
          <a:xfrm rot="17464037">
            <a:off x="2897084" y="2056449"/>
            <a:ext cx="4054539" cy="4054539"/>
          </a:xfrm>
          <a:prstGeom prst="circularArrow">
            <a:avLst>
              <a:gd name="adj1" fmla="val 5544"/>
              <a:gd name="adj2" fmla="val 330680"/>
              <a:gd name="adj3" fmla="val 13815233"/>
              <a:gd name="adj4" fmla="val 17362087"/>
              <a:gd name="adj5" fmla="val 5757"/>
            </a:avLst>
          </a:prstGeom>
          <a:solidFill>
            <a:schemeClr val="accent1"/>
          </a:solidFill>
          <a:scene3d>
            <a:camera prst="orthographicFront"/>
            <a:lightRig rig="threePt" dir="t"/>
          </a:scene3d>
          <a:sp3d>
            <a:bevelT w="114300" prst="artDeco"/>
          </a:sp3d>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fi-FI"/>
          </a:p>
        </p:txBody>
      </p:sp>
      <p:grpSp>
        <p:nvGrpSpPr>
          <p:cNvPr id="11" name="Ryhmä 10">
            <a:extLst>
              <a:ext uri="{FF2B5EF4-FFF2-40B4-BE49-F238E27FC236}">
                <a16:creationId xmlns:a16="http://schemas.microsoft.com/office/drawing/2014/main" id="{D2BB42D9-C921-42FE-9F2A-482195EE4240}"/>
              </a:ext>
            </a:extLst>
          </p:cNvPr>
          <p:cNvGrpSpPr/>
          <p:nvPr/>
        </p:nvGrpSpPr>
        <p:grpSpPr>
          <a:xfrm>
            <a:off x="573149" y="1257122"/>
            <a:ext cx="3744416" cy="1728192"/>
            <a:chOff x="287524" y="1549242"/>
            <a:chExt cx="3744416" cy="1728192"/>
          </a:xfrm>
          <a:solidFill>
            <a:srgbClr val="0070C0"/>
          </a:solidFill>
        </p:grpSpPr>
        <p:sp>
          <p:nvSpPr>
            <p:cNvPr id="6" name="Suorakulmio: Pyöristetyt kulmat 5">
              <a:extLst>
                <a:ext uri="{FF2B5EF4-FFF2-40B4-BE49-F238E27FC236}">
                  <a16:creationId xmlns:a16="http://schemas.microsoft.com/office/drawing/2014/main" id="{BAC22DCF-9B4C-4E0B-9139-E41492830D09}"/>
                </a:ext>
              </a:extLst>
            </p:cNvPr>
            <p:cNvSpPr/>
            <p:nvPr/>
          </p:nvSpPr>
          <p:spPr>
            <a:xfrm>
              <a:off x="287524" y="1549242"/>
              <a:ext cx="3744416" cy="1728192"/>
            </a:xfrm>
            <a:prstGeom prst="round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0" name="Tekstiruutu 9">
              <a:extLst>
                <a:ext uri="{FF2B5EF4-FFF2-40B4-BE49-F238E27FC236}">
                  <a16:creationId xmlns:a16="http://schemas.microsoft.com/office/drawing/2014/main" id="{44C93F1E-1379-4D70-92A2-BF218BA78CF2}"/>
                </a:ext>
              </a:extLst>
            </p:cNvPr>
            <p:cNvSpPr txBox="1"/>
            <p:nvPr/>
          </p:nvSpPr>
          <p:spPr>
            <a:xfrm>
              <a:off x="539552" y="1674674"/>
              <a:ext cx="3240360" cy="1477328"/>
            </a:xfrm>
            <a:prstGeom prst="rect">
              <a:avLst/>
            </a:prstGeom>
            <a:grpFill/>
          </p:spPr>
          <p:txBody>
            <a:bodyPr wrap="square" rtlCol="0">
              <a:spAutoFit/>
            </a:bodyPr>
            <a:lstStyle/>
            <a:p>
              <a:r>
                <a:rPr lang="fi-FI" b="1" dirty="0">
                  <a:solidFill>
                    <a:schemeClr val="bg1"/>
                  </a:solidFill>
                </a:rPr>
                <a:t>Voit vaatia lautakunnalta oikaisua, jos epäilet virhettä arvostelussa</a:t>
              </a:r>
            </a:p>
            <a:p>
              <a:pPr marL="285750" indent="-285750">
                <a:buFont typeface="Arial" panose="020B0604020202020204" pitchFamily="34" charset="0"/>
                <a:buChar char="•"/>
              </a:pPr>
              <a:r>
                <a:rPr lang="fi-FI" b="1" dirty="0">
                  <a:solidFill>
                    <a:schemeClr val="bg1"/>
                  </a:solidFill>
                </a:rPr>
                <a:t>14 päivän kuluessa saatuasi koesuorituksen nähtäväksi</a:t>
              </a:r>
            </a:p>
          </p:txBody>
        </p:sp>
      </p:grpSp>
      <p:grpSp>
        <p:nvGrpSpPr>
          <p:cNvPr id="12" name="Ryhmä 11">
            <a:extLst>
              <a:ext uri="{FF2B5EF4-FFF2-40B4-BE49-F238E27FC236}">
                <a16:creationId xmlns:a16="http://schemas.microsoft.com/office/drawing/2014/main" id="{227D209D-D2EC-4A09-9218-DE5EC8495FB0}"/>
              </a:ext>
            </a:extLst>
          </p:cNvPr>
          <p:cNvGrpSpPr/>
          <p:nvPr/>
        </p:nvGrpSpPr>
        <p:grpSpPr>
          <a:xfrm>
            <a:off x="5493954" y="1321507"/>
            <a:ext cx="3525214" cy="1675445"/>
            <a:chOff x="287524" y="1549242"/>
            <a:chExt cx="3744416" cy="1728192"/>
          </a:xfrm>
          <a:solidFill>
            <a:srgbClr val="0070C0"/>
          </a:solidFill>
        </p:grpSpPr>
        <p:sp>
          <p:nvSpPr>
            <p:cNvPr id="13" name="Suorakulmio: Pyöristetyt kulmat 12">
              <a:extLst>
                <a:ext uri="{FF2B5EF4-FFF2-40B4-BE49-F238E27FC236}">
                  <a16:creationId xmlns:a16="http://schemas.microsoft.com/office/drawing/2014/main" id="{98025A09-29D3-4C08-BCF5-A9164428E641}"/>
                </a:ext>
              </a:extLst>
            </p:cNvPr>
            <p:cNvSpPr/>
            <p:nvPr/>
          </p:nvSpPr>
          <p:spPr>
            <a:xfrm>
              <a:off x="287524" y="1549242"/>
              <a:ext cx="3744416" cy="1728192"/>
            </a:xfrm>
            <a:prstGeom prst="roundRect">
              <a:avLst/>
            </a:prstGeom>
            <a:grp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4" name="Tekstiruutu 13">
              <a:extLst>
                <a:ext uri="{FF2B5EF4-FFF2-40B4-BE49-F238E27FC236}">
                  <a16:creationId xmlns:a16="http://schemas.microsoft.com/office/drawing/2014/main" id="{6C7AEFF2-DFB4-43A4-B670-B5889DB98C41}"/>
                </a:ext>
              </a:extLst>
            </p:cNvPr>
            <p:cNvSpPr txBox="1"/>
            <p:nvPr/>
          </p:nvSpPr>
          <p:spPr>
            <a:xfrm>
              <a:off x="539552" y="1674674"/>
              <a:ext cx="3240360" cy="1523838"/>
            </a:xfrm>
            <a:prstGeom prst="rect">
              <a:avLst/>
            </a:prstGeom>
            <a:grpFill/>
          </p:spPr>
          <p:txBody>
            <a:bodyPr wrap="square" rtlCol="0">
              <a:spAutoFit/>
            </a:bodyPr>
            <a:lstStyle/>
            <a:p>
              <a:r>
                <a:rPr lang="fi-FI" b="1" dirty="0">
                  <a:solidFill>
                    <a:schemeClr val="bg1"/>
                  </a:solidFill>
                </a:rPr>
                <a:t>Perusteltu oikaisuvaatimus tehdään sähköisesti ja on maksullinen</a:t>
              </a:r>
            </a:p>
            <a:p>
              <a:pPr marL="285750" indent="-285750">
                <a:buFont typeface="Arial" panose="020B0604020202020204" pitchFamily="34" charset="0"/>
                <a:buChar char="•"/>
              </a:pPr>
              <a:r>
                <a:rPr lang="fi-FI" b="1" dirty="0">
                  <a:solidFill>
                    <a:schemeClr val="bg1"/>
                  </a:solidFill>
                </a:rPr>
                <a:t>suorita maksu ja anna vaadittavat yhteystiedot </a:t>
              </a:r>
            </a:p>
          </p:txBody>
        </p:sp>
      </p:grpSp>
      <p:grpSp>
        <p:nvGrpSpPr>
          <p:cNvPr id="27" name="Ryhmä 26">
            <a:extLst>
              <a:ext uri="{FF2B5EF4-FFF2-40B4-BE49-F238E27FC236}">
                <a16:creationId xmlns:a16="http://schemas.microsoft.com/office/drawing/2014/main" id="{523C1E91-ED95-41B5-A9DE-DAAC0150720F}"/>
              </a:ext>
            </a:extLst>
          </p:cNvPr>
          <p:cNvGrpSpPr/>
          <p:nvPr/>
        </p:nvGrpSpPr>
        <p:grpSpPr>
          <a:xfrm>
            <a:off x="5886259" y="3545476"/>
            <a:ext cx="2740605" cy="1566110"/>
            <a:chOff x="5996826" y="3208784"/>
            <a:chExt cx="2740605" cy="1566110"/>
          </a:xfrm>
        </p:grpSpPr>
        <p:sp>
          <p:nvSpPr>
            <p:cNvPr id="16" name="Ellipsi 15">
              <a:extLst>
                <a:ext uri="{FF2B5EF4-FFF2-40B4-BE49-F238E27FC236}">
                  <a16:creationId xmlns:a16="http://schemas.microsoft.com/office/drawing/2014/main" id="{BE677173-E134-454B-ABE9-895CF0395ABF}"/>
                </a:ext>
              </a:extLst>
            </p:cNvPr>
            <p:cNvSpPr/>
            <p:nvPr/>
          </p:nvSpPr>
          <p:spPr>
            <a:xfrm>
              <a:off x="5996826" y="3208784"/>
              <a:ext cx="2740605" cy="1566110"/>
            </a:xfrm>
            <a:prstGeom prst="ellipse">
              <a:avLst/>
            </a:prstGeom>
            <a:solidFill>
              <a:schemeClr val="accent2">
                <a:lumMod val="75000"/>
              </a:schemeClr>
            </a:solidFill>
            <a:ln>
              <a:no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rtlCol="0" anchor="ctr"/>
            <a:lstStyle/>
            <a:p>
              <a:pPr algn="ctr"/>
              <a:endParaRPr lang="fi-FI">
                <a:solidFill>
                  <a:schemeClr val="bg1"/>
                </a:solidFill>
              </a:endParaRPr>
            </a:p>
          </p:txBody>
        </p:sp>
        <p:sp>
          <p:nvSpPr>
            <p:cNvPr id="17" name="Tekstiruutu 16">
              <a:extLst>
                <a:ext uri="{FF2B5EF4-FFF2-40B4-BE49-F238E27FC236}">
                  <a16:creationId xmlns:a16="http://schemas.microsoft.com/office/drawing/2014/main" id="{20262A59-7368-40DD-9593-4B2647AD6872}"/>
                </a:ext>
              </a:extLst>
            </p:cNvPr>
            <p:cNvSpPr txBox="1"/>
            <p:nvPr/>
          </p:nvSpPr>
          <p:spPr>
            <a:xfrm>
              <a:off x="6181291" y="3480103"/>
              <a:ext cx="2371677" cy="923330"/>
            </a:xfrm>
            <a:prstGeom prst="rect">
              <a:avLst/>
            </a:prstGeom>
            <a:noFill/>
          </p:spPr>
          <p:txBody>
            <a:bodyPr wrap="square" rtlCol="0">
              <a:spAutoFit/>
            </a:bodyPr>
            <a:lstStyle/>
            <a:p>
              <a:pPr algn="ctr"/>
              <a:r>
                <a:rPr lang="fi-FI" b="1" dirty="0">
                  <a:solidFill>
                    <a:schemeClr val="bg1"/>
                  </a:solidFill>
                </a:rPr>
                <a:t>Lautakunta nimeää vähintään kaksi uutta arvostelijaa</a:t>
              </a:r>
            </a:p>
          </p:txBody>
        </p:sp>
      </p:grpSp>
      <p:grpSp>
        <p:nvGrpSpPr>
          <p:cNvPr id="22" name="Ryhmä 21">
            <a:extLst>
              <a:ext uri="{FF2B5EF4-FFF2-40B4-BE49-F238E27FC236}">
                <a16:creationId xmlns:a16="http://schemas.microsoft.com/office/drawing/2014/main" id="{5FE4EA68-C358-4256-8390-8F646336CEE5}"/>
              </a:ext>
            </a:extLst>
          </p:cNvPr>
          <p:cNvGrpSpPr/>
          <p:nvPr/>
        </p:nvGrpSpPr>
        <p:grpSpPr>
          <a:xfrm>
            <a:off x="1221843" y="3142095"/>
            <a:ext cx="3970848" cy="1304137"/>
            <a:chOff x="95963" y="3709039"/>
            <a:chExt cx="2864054" cy="1462486"/>
          </a:xfrm>
          <a:scene3d>
            <a:camera prst="orthographicFront">
              <a:rot lat="0" lon="0" rev="0"/>
            </a:camera>
            <a:lightRig rig="glow" dir="t">
              <a:rot lat="0" lon="0" rev="14100000"/>
            </a:lightRig>
          </a:scene3d>
        </p:grpSpPr>
        <p:sp>
          <p:nvSpPr>
            <p:cNvPr id="20" name="Vuokaaviosymboli: Rajoitin 19">
              <a:extLst>
                <a:ext uri="{FF2B5EF4-FFF2-40B4-BE49-F238E27FC236}">
                  <a16:creationId xmlns:a16="http://schemas.microsoft.com/office/drawing/2014/main" id="{4BBA2A72-BB00-4EBC-A433-92DF147FAA0A}"/>
                </a:ext>
              </a:extLst>
            </p:cNvPr>
            <p:cNvSpPr/>
            <p:nvPr/>
          </p:nvSpPr>
          <p:spPr>
            <a:xfrm>
              <a:off x="95963" y="3709039"/>
              <a:ext cx="2864054" cy="1462486"/>
            </a:xfrm>
            <a:prstGeom prst="flowChartTerminator">
              <a:avLst/>
            </a:prstGeom>
            <a:solidFill>
              <a:schemeClr val="accent6">
                <a:lumMod val="75000"/>
              </a:schemeClr>
            </a:solid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1" name="Tekstiruutu 20">
              <a:extLst>
                <a:ext uri="{FF2B5EF4-FFF2-40B4-BE49-F238E27FC236}">
                  <a16:creationId xmlns:a16="http://schemas.microsoft.com/office/drawing/2014/main" id="{E652F29F-DE82-4C9E-9CD8-F4E04F74770D}"/>
                </a:ext>
              </a:extLst>
            </p:cNvPr>
            <p:cNvSpPr txBox="1"/>
            <p:nvPr/>
          </p:nvSpPr>
          <p:spPr>
            <a:xfrm>
              <a:off x="394202" y="3950029"/>
              <a:ext cx="2377815" cy="1035441"/>
            </a:xfrm>
            <a:prstGeom prst="rect">
              <a:avLst/>
            </a:prstGeom>
            <a:noFill/>
            <a:ln>
              <a:noFill/>
            </a:ln>
            <a:effectLst/>
            <a:sp3d prstMaterial="softEdge">
              <a:bevelT w="127000" prst="artDeco"/>
            </a:sp3d>
          </p:spPr>
          <p:txBody>
            <a:bodyPr wrap="square" rtlCol="0">
              <a:spAutoFit/>
            </a:bodyPr>
            <a:lstStyle/>
            <a:p>
              <a:r>
                <a:rPr lang="fi-FI" b="1" dirty="0">
                  <a:solidFill>
                    <a:schemeClr val="bg1"/>
                  </a:solidFill>
                </a:rPr>
                <a:t>Mikäli arvosana tai pistemäärä korottuu saat uuden todistuksen ja maksu palautetaan</a:t>
              </a:r>
            </a:p>
          </p:txBody>
        </p:sp>
      </p:grpSp>
      <p:grpSp>
        <p:nvGrpSpPr>
          <p:cNvPr id="23" name="Ryhmä 22">
            <a:extLst>
              <a:ext uri="{FF2B5EF4-FFF2-40B4-BE49-F238E27FC236}">
                <a16:creationId xmlns:a16="http://schemas.microsoft.com/office/drawing/2014/main" id="{1768B38C-F978-4FF4-B646-C86C85A0E707}"/>
              </a:ext>
            </a:extLst>
          </p:cNvPr>
          <p:cNvGrpSpPr/>
          <p:nvPr/>
        </p:nvGrpSpPr>
        <p:grpSpPr>
          <a:xfrm>
            <a:off x="115308" y="5266873"/>
            <a:ext cx="3376572" cy="1546503"/>
            <a:chOff x="53949" y="3660817"/>
            <a:chExt cx="2864054" cy="1684990"/>
          </a:xfrm>
          <a:solidFill>
            <a:srgbClr val="C00000"/>
          </a:solidFill>
          <a:scene3d>
            <a:camera prst="orthographicFront">
              <a:rot lat="0" lon="0" rev="0"/>
            </a:camera>
            <a:lightRig rig="glow" dir="t">
              <a:rot lat="0" lon="0" rev="14100000"/>
            </a:lightRig>
          </a:scene3d>
        </p:grpSpPr>
        <p:sp>
          <p:nvSpPr>
            <p:cNvPr id="24" name="Vuokaaviosymboli: Rajoitin 23">
              <a:extLst>
                <a:ext uri="{FF2B5EF4-FFF2-40B4-BE49-F238E27FC236}">
                  <a16:creationId xmlns:a16="http://schemas.microsoft.com/office/drawing/2014/main" id="{15D6DA88-C193-4D62-843B-4FA30A9C92F3}"/>
                </a:ext>
              </a:extLst>
            </p:cNvPr>
            <p:cNvSpPr/>
            <p:nvPr/>
          </p:nvSpPr>
          <p:spPr>
            <a:xfrm>
              <a:off x="53949" y="3660817"/>
              <a:ext cx="2864054" cy="1462486"/>
            </a:xfrm>
            <a:prstGeom prst="flowChartTerminator">
              <a:avLst/>
            </a:prstGeom>
            <a:grpFill/>
            <a:ln>
              <a:noFill/>
            </a:ln>
            <a:effectLst/>
            <a:sp3d prstMaterial="softEdge">
              <a:bevelT w="127000" prst="artDeco"/>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i-FI"/>
            </a:p>
          </p:txBody>
        </p:sp>
        <p:sp>
          <p:nvSpPr>
            <p:cNvPr id="25" name="Tekstiruutu 24">
              <a:extLst>
                <a:ext uri="{FF2B5EF4-FFF2-40B4-BE49-F238E27FC236}">
                  <a16:creationId xmlns:a16="http://schemas.microsoft.com/office/drawing/2014/main" id="{5A965EBB-6286-4700-B152-9922AAE8BC7C}"/>
                </a:ext>
              </a:extLst>
            </p:cNvPr>
            <p:cNvSpPr txBox="1"/>
            <p:nvPr/>
          </p:nvSpPr>
          <p:spPr>
            <a:xfrm>
              <a:off x="388067" y="3765216"/>
              <a:ext cx="2409107" cy="1580591"/>
            </a:xfrm>
            <a:prstGeom prst="rect">
              <a:avLst/>
            </a:prstGeom>
            <a:noFill/>
            <a:ln>
              <a:noFill/>
            </a:ln>
            <a:effectLst/>
            <a:sp3d prstMaterial="softEdge">
              <a:bevelT w="127000" prst="artDeco"/>
            </a:sp3d>
          </p:spPr>
          <p:txBody>
            <a:bodyPr wrap="square" rtlCol="0">
              <a:spAutoFit/>
            </a:bodyPr>
            <a:lstStyle/>
            <a:p>
              <a:r>
                <a:rPr lang="fi-FI" b="1" dirty="0">
                  <a:solidFill>
                    <a:schemeClr val="bg1"/>
                  </a:solidFill>
                </a:rPr>
                <a:t>Mikäli arvosana ei muutu, maksua ei palauteta eikä päätökseen saa hakea muutosta valittamalla</a:t>
              </a:r>
            </a:p>
          </p:txBody>
        </p:sp>
      </p:grpSp>
      <p:sp>
        <p:nvSpPr>
          <p:cNvPr id="28" name="Tekstiruutu 27">
            <a:extLst>
              <a:ext uri="{FF2B5EF4-FFF2-40B4-BE49-F238E27FC236}">
                <a16:creationId xmlns:a16="http://schemas.microsoft.com/office/drawing/2014/main" id="{E79DB5D9-6FAC-46D4-BF13-893A732DF142}"/>
              </a:ext>
            </a:extLst>
          </p:cNvPr>
          <p:cNvSpPr txBox="1"/>
          <p:nvPr/>
        </p:nvSpPr>
        <p:spPr>
          <a:xfrm>
            <a:off x="4970561" y="6042514"/>
            <a:ext cx="3345081" cy="738664"/>
          </a:xfrm>
          <a:prstGeom prst="rect">
            <a:avLst/>
          </a:prstGeom>
          <a:noFill/>
          <a:ln w="38100">
            <a:solidFill>
              <a:srgbClr val="C00000"/>
            </a:solidFill>
          </a:ln>
        </p:spPr>
        <p:txBody>
          <a:bodyPr wrap="square" rtlCol="0">
            <a:spAutoFit/>
          </a:bodyPr>
          <a:lstStyle/>
          <a:p>
            <a:r>
              <a:rPr lang="fi-FI" sz="1400" b="1" dirty="0"/>
              <a:t>selkeä tekninen virhe voidaan korjata rehtorin tai opettajan tarkistuspyynnöllä ilman oikaisumenettelyä</a:t>
            </a:r>
          </a:p>
        </p:txBody>
      </p:sp>
    </p:spTree>
    <p:extLst>
      <p:ext uri="{BB962C8B-B14F-4D97-AF65-F5344CB8AC3E}">
        <p14:creationId xmlns:p14="http://schemas.microsoft.com/office/powerpoint/2010/main" val="57826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95736" y="94256"/>
            <a:ext cx="6192688" cy="620688"/>
          </a:xfrm>
          <a:prstGeom prst="rect">
            <a:avLst/>
          </a:prstGeom>
        </p:spPr>
        <p:txBody>
          <a:bodyPr>
            <a:normAutofit fontScale="90000"/>
          </a:bodyPr>
          <a:lstStyle/>
          <a:p>
            <a:r>
              <a:rPr lang="fi-FI" dirty="0"/>
              <a:t>Kokeiden uusiminen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3" name="Suorakulmio: Vastakkaiset kulmat pyöristetty 2">
            <a:extLst>
              <a:ext uri="{FF2B5EF4-FFF2-40B4-BE49-F238E27FC236}">
                <a16:creationId xmlns:a16="http://schemas.microsoft.com/office/drawing/2014/main" id="{D38D04A1-308D-4EF9-B2B4-C436703A5051}"/>
              </a:ext>
            </a:extLst>
          </p:cNvPr>
          <p:cNvSpPr/>
          <p:nvPr/>
        </p:nvSpPr>
        <p:spPr>
          <a:xfrm>
            <a:off x="323528" y="1268760"/>
            <a:ext cx="2160240" cy="1440160"/>
          </a:xfrm>
          <a:prstGeom prst="round2Diag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800" b="1" dirty="0"/>
              <a:t>Hyväksytty koe</a:t>
            </a:r>
          </a:p>
        </p:txBody>
      </p:sp>
      <p:sp>
        <p:nvSpPr>
          <p:cNvPr id="9" name="Tekstiruutu 8">
            <a:extLst>
              <a:ext uri="{FF2B5EF4-FFF2-40B4-BE49-F238E27FC236}">
                <a16:creationId xmlns:a16="http://schemas.microsoft.com/office/drawing/2014/main" id="{50B90732-8EC7-4CEF-B2EA-2EF2056DB13D}"/>
              </a:ext>
            </a:extLst>
          </p:cNvPr>
          <p:cNvSpPr txBox="1"/>
          <p:nvPr/>
        </p:nvSpPr>
        <p:spPr>
          <a:xfrm>
            <a:off x="2771800" y="1196752"/>
            <a:ext cx="6120680" cy="1631216"/>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saat uusia </a:t>
            </a:r>
            <a:r>
              <a:rPr lang="fi-FI" sz="2000" b="1" u="sng" dirty="0">
                <a:highlight>
                  <a:srgbClr val="FFFF00"/>
                </a:highlight>
              </a:rPr>
              <a:t>niin monta kertaa kuin haluat</a:t>
            </a:r>
          </a:p>
          <a:p>
            <a:pPr marL="342900" indent="-342900">
              <a:buFont typeface="Arial" panose="020B0604020202020204" pitchFamily="34" charset="0"/>
              <a:buChar char="•"/>
            </a:pPr>
            <a:r>
              <a:rPr lang="fi-FI" sz="2000" b="1" dirty="0"/>
              <a:t>todistukseen merkitään parempi arvosana, jos uusit kokeen tutkinnon suorittamisen aikana</a:t>
            </a:r>
          </a:p>
          <a:p>
            <a:pPr marL="342900" indent="-342900">
              <a:buFont typeface="Arial" panose="020B0604020202020204" pitchFamily="34" charset="0"/>
              <a:buChar char="•"/>
            </a:pPr>
            <a:r>
              <a:rPr lang="fi-FI" sz="2000" b="1" dirty="0"/>
              <a:t>ylioppilaana uusitusta kokeesta saat erillisen todistuksen</a:t>
            </a:r>
          </a:p>
        </p:txBody>
      </p:sp>
      <p:sp>
        <p:nvSpPr>
          <p:cNvPr id="10" name="Suorakulmio: Vastakkaiset kulmat pyöristetty 9">
            <a:extLst>
              <a:ext uri="{FF2B5EF4-FFF2-40B4-BE49-F238E27FC236}">
                <a16:creationId xmlns:a16="http://schemas.microsoft.com/office/drawing/2014/main" id="{43108206-5D5B-4968-8889-B9B0F67FE499}"/>
              </a:ext>
            </a:extLst>
          </p:cNvPr>
          <p:cNvSpPr/>
          <p:nvPr/>
        </p:nvSpPr>
        <p:spPr>
          <a:xfrm>
            <a:off x="323528" y="4005064"/>
            <a:ext cx="2160240" cy="1440160"/>
          </a:xfrm>
          <a:prstGeom prst="round2Diag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i-FI" sz="2800" b="1" dirty="0"/>
              <a:t>Hylätty koe</a:t>
            </a:r>
          </a:p>
        </p:txBody>
      </p:sp>
      <p:sp>
        <p:nvSpPr>
          <p:cNvPr id="11" name="Tekstiruutu 10">
            <a:extLst>
              <a:ext uri="{FF2B5EF4-FFF2-40B4-BE49-F238E27FC236}">
                <a16:creationId xmlns:a16="http://schemas.microsoft.com/office/drawing/2014/main" id="{170DE69E-DF3A-41F4-89D2-1634D5655BDF}"/>
              </a:ext>
            </a:extLst>
          </p:cNvPr>
          <p:cNvSpPr txBox="1"/>
          <p:nvPr/>
        </p:nvSpPr>
        <p:spPr>
          <a:xfrm>
            <a:off x="2771800" y="3814008"/>
            <a:ext cx="6120680" cy="2246769"/>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dirty="0"/>
              <a:t>saat uusia </a:t>
            </a:r>
            <a:r>
              <a:rPr lang="fi-FI" sz="2000" b="1" u="sng" dirty="0">
                <a:highlight>
                  <a:srgbClr val="FFFF00"/>
                </a:highlight>
              </a:rPr>
              <a:t>kolme kertaa </a:t>
            </a:r>
            <a:r>
              <a:rPr lang="fi-FI" sz="2000" b="1" dirty="0"/>
              <a:t>välittömästi seuraavien kolmen tutkintokerran aikana</a:t>
            </a:r>
          </a:p>
          <a:p>
            <a:pPr marL="342900" indent="-342900">
              <a:buFont typeface="Arial" panose="020B0604020202020204" pitchFamily="34" charset="0"/>
              <a:buChar char="•"/>
            </a:pPr>
            <a:r>
              <a:rPr lang="fi-FI" sz="2000" b="1" dirty="0"/>
              <a:t>voit vaihtaa pakollisen vaativamman kokeen lyhyemmän oppimäärän kokeeseen edellyttäen, että tutkintoosi  sisältyy yksi pitkän oppimäärän koe</a:t>
            </a:r>
          </a:p>
          <a:p>
            <a:pPr marL="342900" indent="-342900">
              <a:buFont typeface="Arial" panose="020B0604020202020204" pitchFamily="34" charset="0"/>
              <a:buChar char="•"/>
            </a:pPr>
            <a:r>
              <a:rPr lang="fi-FI" sz="2000" b="1" dirty="0"/>
              <a:t>ylioppilaana saat uusia hylätyn kokeen niin monta kertaa kuin haluat</a:t>
            </a:r>
          </a:p>
        </p:txBody>
      </p:sp>
    </p:spTree>
    <p:extLst>
      <p:ext uri="{BB962C8B-B14F-4D97-AF65-F5344CB8AC3E}">
        <p14:creationId xmlns:p14="http://schemas.microsoft.com/office/powerpoint/2010/main" val="264711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2128029" y="118814"/>
            <a:ext cx="6192688" cy="620688"/>
          </a:xfrm>
          <a:prstGeom prst="rect">
            <a:avLst/>
          </a:prstGeom>
        </p:spPr>
        <p:txBody>
          <a:bodyPr>
            <a:normAutofit fontScale="90000"/>
          </a:bodyPr>
          <a:lstStyle/>
          <a:p>
            <a:r>
              <a:rPr lang="fi-FI" dirty="0"/>
              <a:t>Digitaaliset kokeet</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3" name="Vuokaaviosymboli: Viive 2">
            <a:hlinkClick r:id="rId5" action="ppaction://hlinksldjump"/>
            <a:extLst>
              <a:ext uri="{FF2B5EF4-FFF2-40B4-BE49-F238E27FC236}">
                <a16:creationId xmlns:a16="http://schemas.microsoft.com/office/drawing/2014/main" id="{E3DB8E52-52CF-4203-943A-E75355FEA45F}"/>
              </a:ext>
            </a:extLst>
          </p:cNvPr>
          <p:cNvSpPr/>
          <p:nvPr/>
        </p:nvSpPr>
        <p:spPr>
          <a:xfrm>
            <a:off x="7080705" y="2050109"/>
            <a:ext cx="1970841" cy="730819"/>
          </a:xfrm>
          <a:prstGeom prst="flowChartDelay">
            <a:avLst/>
          </a:prstGeom>
          <a:solidFill>
            <a:srgbClr val="C00000"/>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Äidinkieli ja kirjallisuus</a:t>
            </a:r>
          </a:p>
        </p:txBody>
      </p:sp>
      <p:sp>
        <p:nvSpPr>
          <p:cNvPr id="35" name="Vuokaaviosymboli: Viive 34">
            <a:hlinkClick r:id="rId6" action="ppaction://hlinksldjump"/>
            <a:extLst>
              <a:ext uri="{FF2B5EF4-FFF2-40B4-BE49-F238E27FC236}">
                <a16:creationId xmlns:a16="http://schemas.microsoft.com/office/drawing/2014/main" id="{7BB2668D-3B57-4E99-B767-B39BFDEC4AAB}"/>
              </a:ext>
            </a:extLst>
          </p:cNvPr>
          <p:cNvSpPr/>
          <p:nvPr/>
        </p:nvSpPr>
        <p:spPr>
          <a:xfrm>
            <a:off x="7092280" y="3645024"/>
            <a:ext cx="1970841" cy="730819"/>
          </a:xfrm>
          <a:prstGeom prst="flowChartDelay">
            <a:avLst/>
          </a:prstGeom>
          <a:solidFill>
            <a:srgbClr val="7030A0"/>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Kielten kokeet</a:t>
            </a:r>
          </a:p>
        </p:txBody>
      </p:sp>
      <p:sp>
        <p:nvSpPr>
          <p:cNvPr id="36" name="Vuokaaviosymboli: Viive 35">
            <a:hlinkClick r:id="rId7" action="ppaction://hlinksldjump"/>
            <a:extLst>
              <a:ext uri="{FF2B5EF4-FFF2-40B4-BE49-F238E27FC236}">
                <a16:creationId xmlns:a16="http://schemas.microsoft.com/office/drawing/2014/main" id="{E6DB5150-8C11-4DCB-A647-399C117DB7D1}"/>
              </a:ext>
            </a:extLst>
          </p:cNvPr>
          <p:cNvSpPr/>
          <p:nvPr/>
        </p:nvSpPr>
        <p:spPr>
          <a:xfrm>
            <a:off x="7092280" y="2831458"/>
            <a:ext cx="1970841" cy="730819"/>
          </a:xfrm>
          <a:prstGeom prst="flowChartDelay">
            <a:avLst/>
          </a:prstGeom>
          <a:solidFill>
            <a:schemeClr val="accent2">
              <a:lumMod val="75000"/>
            </a:schemeClr>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Matematiikka</a:t>
            </a:r>
          </a:p>
        </p:txBody>
      </p:sp>
      <p:sp>
        <p:nvSpPr>
          <p:cNvPr id="38" name="Vuokaaviosymboli: Viive 37">
            <a:hlinkClick r:id="rId8" action="ppaction://hlinksldjump"/>
            <a:extLst>
              <a:ext uri="{FF2B5EF4-FFF2-40B4-BE49-F238E27FC236}">
                <a16:creationId xmlns:a16="http://schemas.microsoft.com/office/drawing/2014/main" id="{3D3D38B2-D1FF-4CC6-BAAC-8D9AB5B737A0}"/>
              </a:ext>
            </a:extLst>
          </p:cNvPr>
          <p:cNvSpPr/>
          <p:nvPr/>
        </p:nvSpPr>
        <p:spPr>
          <a:xfrm>
            <a:off x="7092280" y="4437112"/>
            <a:ext cx="1970841" cy="730819"/>
          </a:xfrm>
          <a:prstGeom prst="flowChartDelay">
            <a:avLst/>
          </a:prstGeom>
          <a:solidFill>
            <a:schemeClr val="accent6">
              <a:lumMod val="50000"/>
            </a:schemeClr>
          </a:solidFill>
          <a:ln>
            <a:noFill/>
          </a:ln>
          <a:effectLst>
            <a:outerShdw blurRad="50800" dist="76200" dir="2700000" algn="t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b="1" dirty="0"/>
              <a:t>Reaaliaineen koe</a:t>
            </a:r>
          </a:p>
        </p:txBody>
      </p:sp>
      <p:sp>
        <p:nvSpPr>
          <p:cNvPr id="5" name="Tekstiruutu 4">
            <a:extLst>
              <a:ext uri="{FF2B5EF4-FFF2-40B4-BE49-F238E27FC236}">
                <a16:creationId xmlns:a16="http://schemas.microsoft.com/office/drawing/2014/main" id="{8B79164E-FE85-4941-8B80-E509A4D59900}"/>
              </a:ext>
            </a:extLst>
          </p:cNvPr>
          <p:cNvSpPr txBox="1"/>
          <p:nvPr/>
        </p:nvSpPr>
        <p:spPr>
          <a:xfrm>
            <a:off x="7080705" y="1279944"/>
            <a:ext cx="1883783" cy="584775"/>
          </a:xfrm>
          <a:prstGeom prst="rect">
            <a:avLst/>
          </a:prstGeom>
          <a:solidFill>
            <a:schemeClr val="accent6">
              <a:lumMod val="75000"/>
            </a:schemeClr>
          </a:solidFill>
          <a:ln w="28575">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fi-FI" sz="1600" b="1" dirty="0">
                <a:solidFill>
                  <a:schemeClr val="bg1"/>
                </a:solidFill>
              </a:rPr>
              <a:t>Katso koekohtaisia ohjeita:</a:t>
            </a:r>
          </a:p>
        </p:txBody>
      </p:sp>
      <p:sp>
        <p:nvSpPr>
          <p:cNvPr id="39" name="Tekstiruutu 38">
            <a:extLst>
              <a:ext uri="{FF2B5EF4-FFF2-40B4-BE49-F238E27FC236}">
                <a16:creationId xmlns:a16="http://schemas.microsoft.com/office/drawing/2014/main" id="{FEF49892-47EB-43BB-9245-3720A12C16CE}"/>
              </a:ext>
            </a:extLst>
          </p:cNvPr>
          <p:cNvSpPr txBox="1"/>
          <p:nvPr/>
        </p:nvSpPr>
        <p:spPr>
          <a:xfrm>
            <a:off x="92454" y="1464319"/>
            <a:ext cx="6783802" cy="1902398"/>
          </a:xfrm>
          <a:prstGeom prst="rect">
            <a:avLst/>
          </a:prstGeom>
          <a:noFill/>
          <a:ln w="38100">
            <a:solidFill>
              <a:schemeClr val="accent5"/>
            </a:solidFill>
          </a:ln>
          <a:effectLst/>
        </p:spPr>
        <p:txBody>
          <a:bodyPr wrap="square" lIns="360000" tIns="180000" bIns="180000" rtlCol="0">
            <a:spAutoFit/>
          </a:bodyPr>
          <a:lstStyle/>
          <a:p>
            <a:pPr marL="342900" indent="-342900">
              <a:buFont typeface="Arial" panose="020B0604020202020204" pitchFamily="34" charset="0"/>
              <a:buChar char="•"/>
            </a:pPr>
            <a:r>
              <a:rPr lang="fi-FI" sz="2000" b="1" dirty="0"/>
              <a:t>kaikki kokeet järjestetään digitaalisina</a:t>
            </a:r>
          </a:p>
          <a:p>
            <a:pPr marL="342900" indent="-342900">
              <a:buFont typeface="Arial" panose="020B0604020202020204" pitchFamily="34" charset="0"/>
              <a:buChar char="•"/>
            </a:pPr>
            <a:r>
              <a:rPr lang="fi-FI" sz="2000" b="1" u="sng" dirty="0">
                <a:highlight>
                  <a:srgbClr val="FFFF00"/>
                </a:highlight>
              </a:rPr>
              <a:t>perehdy tarkasti koulusi antamiin ohjeisiin </a:t>
            </a:r>
            <a:r>
              <a:rPr lang="fi-FI" sz="2000" b="1" dirty="0"/>
              <a:t>tietokoneista, kuulokkeista, henkilöllisyystodistuksista, eväistä, koetilasta ja aikatauluista</a:t>
            </a:r>
          </a:p>
          <a:p>
            <a:pPr marL="342900" indent="-342900">
              <a:buFont typeface="Arial" panose="020B0604020202020204" pitchFamily="34" charset="0"/>
              <a:buChar char="•"/>
            </a:pPr>
            <a:r>
              <a:rPr lang="fi-FI" sz="2000" b="1" dirty="0"/>
              <a:t>lautakunnan antamat tarkat ohjeet: </a:t>
            </a:r>
          </a:p>
        </p:txBody>
      </p:sp>
      <p:sp>
        <p:nvSpPr>
          <p:cNvPr id="41" name="Tekstiruutu 40">
            <a:extLst>
              <a:ext uri="{FF2B5EF4-FFF2-40B4-BE49-F238E27FC236}">
                <a16:creationId xmlns:a16="http://schemas.microsoft.com/office/drawing/2014/main" id="{8FDCFA11-00D8-458D-BD4A-DBCDED8C2DB4}"/>
              </a:ext>
            </a:extLst>
          </p:cNvPr>
          <p:cNvSpPr txBox="1"/>
          <p:nvPr/>
        </p:nvSpPr>
        <p:spPr>
          <a:xfrm>
            <a:off x="232014" y="4287043"/>
            <a:ext cx="6500226" cy="1603104"/>
          </a:xfrm>
          <a:prstGeom prst="rect">
            <a:avLst/>
          </a:prstGeom>
          <a:noFill/>
          <a:ln w="50800">
            <a:solidFill>
              <a:srgbClr val="C00000"/>
            </a:solidFill>
          </a:ln>
        </p:spPr>
        <p:txBody>
          <a:bodyPr wrap="square" lIns="324000" tIns="108000" bIns="108000" rtlCol="0">
            <a:spAutoFit/>
          </a:bodyPr>
          <a:lstStyle/>
          <a:p>
            <a:pPr marL="342900" indent="-342900">
              <a:buFont typeface="Arial" panose="020B0604020202020204" pitchFamily="34" charset="0"/>
              <a:buChar char="•"/>
            </a:pPr>
            <a:r>
              <a:rPr lang="fi-FI" b="1" dirty="0"/>
              <a:t>kokeen jälkeen lautakunta julkaisee sivuillaan </a:t>
            </a:r>
            <a:r>
              <a:rPr lang="fi-FI" b="1" u="sng" dirty="0">
                <a:highlight>
                  <a:srgbClr val="FFFF00"/>
                </a:highlight>
              </a:rPr>
              <a:t>hyvän vastauksen piirteet</a:t>
            </a:r>
          </a:p>
          <a:p>
            <a:pPr marL="342900" indent="-342900">
              <a:buFont typeface="Arial" panose="020B0604020202020204" pitchFamily="34" charset="0"/>
              <a:buChar char="•"/>
            </a:pPr>
            <a:r>
              <a:rPr lang="fi-FI" b="1" dirty="0"/>
              <a:t>sivuilta voit tarkastella myös edellisten koekertojen hyvän vastauksen piirteitä ja pisteitä</a:t>
            </a:r>
          </a:p>
          <a:p>
            <a:pPr marL="342900" indent="-342900">
              <a:buFont typeface="Arial" panose="020B0604020202020204" pitchFamily="34" charset="0"/>
              <a:buChar char="•"/>
            </a:pPr>
            <a:endParaRPr lang="fi-FI" b="1" dirty="0"/>
          </a:p>
        </p:txBody>
      </p:sp>
      <p:grpSp>
        <p:nvGrpSpPr>
          <p:cNvPr id="14" name="Ryhmä 13">
            <a:extLst>
              <a:ext uri="{FF2B5EF4-FFF2-40B4-BE49-F238E27FC236}">
                <a16:creationId xmlns:a16="http://schemas.microsoft.com/office/drawing/2014/main" id="{DB52FBDF-EF19-4E29-991D-23B2FEC8AC6B}"/>
              </a:ext>
            </a:extLst>
          </p:cNvPr>
          <p:cNvGrpSpPr/>
          <p:nvPr/>
        </p:nvGrpSpPr>
        <p:grpSpPr>
          <a:xfrm>
            <a:off x="4283968" y="2716842"/>
            <a:ext cx="1126257" cy="1135721"/>
            <a:chOff x="7902055" y="1472917"/>
            <a:chExt cx="1126257" cy="1135721"/>
          </a:xfrm>
        </p:grpSpPr>
        <p:pic>
          <p:nvPicPr>
            <p:cNvPr id="15" name="Kuva 14" descr="Kuva, joka sisältää kohteen peili, objekti&#10;&#10;Kuvaus luotu automaattisesti">
              <a:extLst>
                <a:ext uri="{FF2B5EF4-FFF2-40B4-BE49-F238E27FC236}">
                  <a16:creationId xmlns:a16="http://schemas.microsoft.com/office/drawing/2014/main" id="{682A6ED7-1613-4604-8EF0-5A1312441323}"/>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3993095">
              <a:off x="7897323" y="1477649"/>
              <a:ext cx="1135721" cy="1126257"/>
            </a:xfrm>
            <a:prstGeom prst="rect">
              <a:avLst/>
            </a:prstGeom>
          </p:spPr>
        </p:pic>
        <p:sp>
          <p:nvSpPr>
            <p:cNvPr id="16" name="Tekstiruutu 15">
              <a:hlinkClick r:id="rId11" tooltip="Katso lisää"/>
              <a:extLst>
                <a:ext uri="{FF2B5EF4-FFF2-40B4-BE49-F238E27FC236}">
                  <a16:creationId xmlns:a16="http://schemas.microsoft.com/office/drawing/2014/main" id="{E54870BE-0A53-40E8-8DF8-8854E6EE1B04}"/>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grpSp>
        <p:nvGrpSpPr>
          <p:cNvPr id="17" name="Ryhmä 16">
            <a:extLst>
              <a:ext uri="{FF2B5EF4-FFF2-40B4-BE49-F238E27FC236}">
                <a16:creationId xmlns:a16="http://schemas.microsoft.com/office/drawing/2014/main" id="{358CBABC-FB86-42A5-9E29-0CF93A43D2F5}"/>
              </a:ext>
            </a:extLst>
          </p:cNvPr>
          <p:cNvGrpSpPr/>
          <p:nvPr/>
        </p:nvGrpSpPr>
        <p:grpSpPr>
          <a:xfrm>
            <a:off x="3541377" y="5293178"/>
            <a:ext cx="1126257" cy="1135721"/>
            <a:chOff x="7902055" y="1472917"/>
            <a:chExt cx="1126257" cy="1135721"/>
          </a:xfrm>
        </p:grpSpPr>
        <p:pic>
          <p:nvPicPr>
            <p:cNvPr id="18" name="Kuva 17" descr="Kuva, joka sisältää kohteen peili, objekti&#10;&#10;Kuvaus luotu automaattisesti">
              <a:extLst>
                <a:ext uri="{FF2B5EF4-FFF2-40B4-BE49-F238E27FC236}">
                  <a16:creationId xmlns:a16="http://schemas.microsoft.com/office/drawing/2014/main" id="{243B3559-4BF4-4682-9DF7-97910A62A39C}"/>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3993095">
              <a:off x="7897323" y="1477649"/>
              <a:ext cx="1135721" cy="1126257"/>
            </a:xfrm>
            <a:prstGeom prst="rect">
              <a:avLst/>
            </a:prstGeom>
          </p:spPr>
        </p:pic>
        <p:sp>
          <p:nvSpPr>
            <p:cNvPr id="19" name="Tekstiruutu 18">
              <a:hlinkClick r:id="rId12" tooltip="Katso lisää"/>
              <a:extLst>
                <a:ext uri="{FF2B5EF4-FFF2-40B4-BE49-F238E27FC236}">
                  <a16:creationId xmlns:a16="http://schemas.microsoft.com/office/drawing/2014/main" id="{53690A9A-E117-45CE-B598-C92E2888A8A4}"/>
                </a:ext>
              </a:extLst>
            </p:cNvPr>
            <p:cNvSpPr txBox="1"/>
            <p:nvPr/>
          </p:nvSpPr>
          <p:spPr>
            <a:xfrm>
              <a:off x="8172400" y="1484784"/>
              <a:ext cx="843388" cy="738664"/>
            </a:xfrm>
            <a:prstGeom prst="rect">
              <a:avLst/>
            </a:prstGeom>
            <a:noFill/>
          </p:spPr>
          <p:txBody>
            <a:bodyPr wrap="square" rtlCol="0">
              <a:spAutoFit/>
            </a:bodyPr>
            <a:lstStyle/>
            <a:p>
              <a:pPr algn="ctr">
                <a:buNone/>
              </a:pPr>
              <a:r>
                <a:rPr lang="fi-FI" sz="1400" b="1" dirty="0"/>
                <a:t>Katso YTL</a:t>
              </a:r>
            </a:p>
            <a:p>
              <a:pPr algn="ctr">
                <a:buNone/>
              </a:pPr>
              <a:endParaRPr lang="fi-FI" sz="1400" b="1" dirty="0"/>
            </a:p>
          </p:txBody>
        </p:sp>
      </p:grpSp>
    </p:spTree>
    <p:extLst>
      <p:ext uri="{BB962C8B-B14F-4D97-AF65-F5344CB8AC3E}">
        <p14:creationId xmlns:p14="http://schemas.microsoft.com/office/powerpoint/2010/main" val="3689336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546880" y="155808"/>
            <a:ext cx="6192688" cy="692696"/>
          </a:xfrm>
          <a:prstGeom prst="rect">
            <a:avLst/>
          </a:prstGeom>
        </p:spPr>
        <p:txBody>
          <a:bodyPr>
            <a:normAutofit fontScale="90000"/>
          </a:bodyPr>
          <a:lstStyle/>
          <a:p>
            <a:r>
              <a:rPr lang="fi-FI" dirty="0"/>
              <a:t>Järjestettävät kokeet </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016333"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4763557" y="1622121"/>
            <a:ext cx="1656183"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2" name="Kuusikulmio 4">
              <a:extLst>
                <a:ext uri="{FF2B5EF4-FFF2-40B4-BE49-F238E27FC236}">
                  <a16:creationId xmlns:a16="http://schemas.microsoft.com/office/drawing/2014/main" id="{D551905B-341F-42EF-A5CF-70D96F136100}"/>
                </a:ext>
              </a:extLst>
            </p:cNvPr>
            <p:cNvSpPr txBox="1"/>
            <p:nvPr/>
          </p:nvSpPr>
          <p:spPr>
            <a:xfrm>
              <a:off x="1431200" y="369164"/>
              <a:ext cx="1443935"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ts val="600"/>
                </a:spcAft>
                <a:buNone/>
              </a:pPr>
              <a:r>
                <a:rPr lang="fi-FI" sz="2000" b="1" kern="1200" dirty="0">
                  <a:solidFill>
                    <a:schemeClr val="bg1"/>
                  </a:solidFill>
                </a:rPr>
                <a:t>Matematiikka</a:t>
              </a:r>
            </a:p>
            <a:p>
              <a:pPr marL="342900" lvl="0" indent="-342900" algn="ctr" defTabSz="1600200">
                <a:lnSpc>
                  <a:spcPct val="90000"/>
                </a:lnSpc>
                <a:spcBef>
                  <a:spcPct val="0"/>
                </a:spcBef>
                <a:spcAft>
                  <a:spcPts val="600"/>
                </a:spcAft>
                <a:buFont typeface="Arial" panose="020B0604020202020204" pitchFamily="34" charset="0"/>
                <a:buChar char="•"/>
              </a:pPr>
              <a:r>
                <a:rPr lang="fi-FI" sz="1400" b="1" dirty="0">
                  <a:solidFill>
                    <a:schemeClr val="bg1"/>
                  </a:solidFill>
                </a:rPr>
                <a:t>pitkä</a:t>
              </a:r>
            </a:p>
            <a:p>
              <a:pPr marL="342900" lvl="0" indent="-342900" algn="ctr" defTabSz="1600200">
                <a:lnSpc>
                  <a:spcPct val="90000"/>
                </a:lnSpc>
                <a:spcBef>
                  <a:spcPct val="0"/>
                </a:spcBef>
                <a:spcAft>
                  <a:spcPts val="600"/>
                </a:spcAft>
                <a:buFont typeface="Arial" panose="020B0604020202020204" pitchFamily="34" charset="0"/>
                <a:buChar char="•"/>
              </a:pPr>
              <a:r>
                <a:rPr lang="fi-FI" sz="1400" b="1" kern="1200" dirty="0">
                  <a:solidFill>
                    <a:schemeClr val="bg1"/>
                  </a:solidFill>
                </a:rPr>
                <a:t>lyhyt</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2963359" y="4735008"/>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5" name="Kuusikulmio 4">
              <a:extLst>
                <a:ext uri="{FF2B5EF4-FFF2-40B4-BE49-F238E27FC236}">
                  <a16:creationId xmlns:a16="http://schemas.microsoft.com/office/drawing/2014/main" id="{F2DEE7C6-0005-4630-A79D-5ADD0558F9D5}"/>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4772267" y="4751476"/>
            <a:ext cx="1656184" cy="1917884"/>
            <a:chOff x="1341766" y="2445"/>
            <a:chExt cx="1605912" cy="1917884"/>
          </a:xfrm>
          <a:solidFill>
            <a:schemeClr val="accent2">
              <a:lumMod val="75000"/>
            </a:schemeClr>
          </a:solidFill>
          <a:scene3d>
            <a:camera prst="orthographicFront">
              <a:rot lat="0" lon="0" rev="0"/>
            </a:camera>
            <a:lightRig rig="balanced" dir="t">
              <a:rot lat="0" lon="0" rev="8700000"/>
            </a:lightRig>
          </a:scene3d>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8" name="Kuusikulmio 4">
              <a:extLst>
                <a:ext uri="{FF2B5EF4-FFF2-40B4-BE49-F238E27FC236}">
                  <a16:creationId xmlns:a16="http://schemas.microsoft.com/office/drawing/2014/main" id="{50EDF8F2-0C41-46BF-939F-86C5B4181D3D}"/>
                </a:ext>
              </a:extLst>
            </p:cNvPr>
            <p:cNvSpPr txBox="1"/>
            <p:nvPr/>
          </p:nvSpPr>
          <p:spPr>
            <a:xfrm>
              <a:off x="1592021" y="649751"/>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ts val="600"/>
                </a:spcAft>
                <a:buNone/>
              </a:pPr>
              <a:r>
                <a:rPr lang="fi-FI" sz="2000" b="1" kern="1200" dirty="0">
                  <a:solidFill>
                    <a:schemeClr val="bg1"/>
                  </a:solidFill>
                </a:rPr>
                <a:t>Vieraat kielet</a:t>
              </a:r>
            </a:p>
            <a:p>
              <a:pPr marL="342900" lvl="0" indent="-342900" algn="ctr" defTabSz="1600200">
                <a:lnSpc>
                  <a:spcPct val="90000"/>
                </a:lnSpc>
                <a:spcBef>
                  <a:spcPct val="0"/>
                </a:spcBef>
                <a:spcAft>
                  <a:spcPct val="35000"/>
                </a:spcAft>
                <a:buFont typeface="Arial" panose="020B0604020202020204" pitchFamily="34" charset="0"/>
                <a:buChar char="•"/>
              </a:pPr>
              <a:r>
                <a:rPr lang="fi-FI" sz="1400" b="1" dirty="0">
                  <a:solidFill>
                    <a:schemeClr val="bg1"/>
                  </a:solidFill>
                </a:rPr>
                <a:t>pitkä</a:t>
              </a:r>
            </a:p>
            <a:p>
              <a:pPr marL="342900" lvl="0" indent="-342900" algn="ctr" defTabSz="1600200">
                <a:lnSpc>
                  <a:spcPct val="90000"/>
                </a:lnSpc>
                <a:spcBef>
                  <a:spcPct val="0"/>
                </a:spcBef>
                <a:spcAft>
                  <a:spcPct val="35000"/>
                </a:spcAft>
                <a:buFont typeface="Arial" panose="020B0604020202020204" pitchFamily="34" charset="0"/>
                <a:buChar char="•"/>
              </a:pPr>
              <a:r>
                <a:rPr lang="fi-FI" sz="1400" b="1" dirty="0">
                  <a:solidFill>
                    <a:schemeClr val="bg1"/>
                  </a:solidFill>
                </a:rPr>
                <a:t>lyhyt</a:t>
              </a:r>
            </a:p>
            <a:p>
              <a:pPr marL="0" lvl="0" indent="0" algn="ctr" defTabSz="1600200">
                <a:lnSpc>
                  <a:spcPct val="90000"/>
                </a:lnSpc>
                <a:spcBef>
                  <a:spcPct val="0"/>
                </a:spcBef>
                <a:spcAft>
                  <a:spcPct val="35000"/>
                </a:spcAft>
                <a:buNone/>
              </a:pPr>
              <a:endParaRPr lang="fi-FI" sz="2000" b="1" kern="1200" dirty="0">
                <a:solidFill>
                  <a:schemeClr val="bg1"/>
                </a:solidFill>
              </a:endParaRPr>
            </a:p>
            <a:p>
              <a:pPr marL="0" lvl="0" indent="0" algn="ctr" defTabSz="1600200">
                <a:lnSpc>
                  <a:spcPct val="90000"/>
                </a:lnSpc>
                <a:spcBef>
                  <a:spcPct val="0"/>
                </a:spcBef>
                <a:spcAft>
                  <a:spcPct val="35000"/>
                </a:spcAft>
                <a:buNone/>
              </a:pPr>
              <a:endParaRPr lang="fi-FI" sz="2000" b="1" kern="1200" dirty="0">
                <a:solidFill>
                  <a:schemeClr val="bg1"/>
                </a:solidFill>
              </a:endParaRP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5600359"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ts val="600"/>
                </a:spcAft>
                <a:buNone/>
              </a:pPr>
              <a:r>
                <a:rPr lang="fi-FI" b="1" kern="1200" dirty="0">
                  <a:solidFill>
                    <a:schemeClr val="bg1"/>
                  </a:solidFill>
                </a:rPr>
                <a:t>Toinen kotimainen kieli</a:t>
              </a:r>
            </a:p>
            <a:p>
              <a:pPr marL="285750" lvl="0" indent="-285750" defTabSz="1600200">
                <a:lnSpc>
                  <a:spcPct val="90000"/>
                </a:lnSpc>
                <a:spcBef>
                  <a:spcPct val="0"/>
                </a:spcBef>
                <a:spcAft>
                  <a:spcPts val="600"/>
                </a:spcAft>
                <a:buFont typeface="Arial" panose="020B0604020202020204" pitchFamily="34" charset="0"/>
                <a:buChar char="•"/>
              </a:pPr>
              <a:r>
                <a:rPr lang="fi-FI" sz="1400" b="1" dirty="0">
                  <a:solidFill>
                    <a:schemeClr val="bg1"/>
                  </a:solidFill>
                </a:rPr>
                <a:t>pitkä</a:t>
              </a:r>
            </a:p>
            <a:p>
              <a:pPr marL="285750" lvl="0" indent="-285750" defTabSz="1600200">
                <a:lnSpc>
                  <a:spcPct val="90000"/>
                </a:lnSpc>
                <a:spcBef>
                  <a:spcPct val="0"/>
                </a:spcBef>
                <a:spcAft>
                  <a:spcPts val="600"/>
                </a:spcAft>
                <a:buFont typeface="Arial" panose="020B0604020202020204" pitchFamily="34" charset="0"/>
                <a:buChar char="•"/>
              </a:pPr>
              <a:r>
                <a:rPr lang="fi-FI" sz="1400" b="1" kern="1200" dirty="0">
                  <a:solidFill>
                    <a:schemeClr val="bg1"/>
                  </a:solidFill>
                </a:rPr>
                <a:t>keskipitkä</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077282"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1446773" y="902336"/>
            <a:ext cx="4736718" cy="646331"/>
          </a:xfrm>
          <a:prstGeom prst="rect">
            <a:avLst/>
          </a:prstGeom>
          <a:noFill/>
          <a:ln>
            <a:solidFill>
              <a:schemeClr val="accent1"/>
            </a:solidFill>
          </a:ln>
        </p:spPr>
        <p:txBody>
          <a:bodyPr wrap="square" rtlCol="0">
            <a:spAutoFit/>
          </a:bodyPr>
          <a:lstStyle/>
          <a:p>
            <a:r>
              <a:rPr lang="fi-FI" b="1" dirty="0"/>
              <a:t>Ylioppilastutkintoa suorittavan kokelaan on </a:t>
            </a:r>
            <a:r>
              <a:rPr lang="fi-FI" b="1" u="sng" dirty="0">
                <a:highlight>
                  <a:srgbClr val="FFFF00"/>
                </a:highlight>
              </a:rPr>
              <a:t>suoritettava vähintään viisi koetta:</a:t>
            </a:r>
          </a:p>
        </p:txBody>
      </p:sp>
      <p:sp>
        <p:nvSpPr>
          <p:cNvPr id="27" name="Tekstiruutu 26">
            <a:extLst>
              <a:ext uri="{FF2B5EF4-FFF2-40B4-BE49-F238E27FC236}">
                <a16:creationId xmlns:a16="http://schemas.microsoft.com/office/drawing/2014/main" id="{CABEE2EC-A28A-46ED-8C10-D062CCB1B0CF}"/>
              </a:ext>
            </a:extLst>
          </p:cNvPr>
          <p:cNvSpPr txBox="1"/>
          <p:nvPr/>
        </p:nvSpPr>
        <p:spPr>
          <a:xfrm>
            <a:off x="251520" y="3319176"/>
            <a:ext cx="3223362" cy="1477328"/>
          </a:xfrm>
          <a:prstGeom prst="rect">
            <a:avLst/>
          </a:prstGeom>
          <a:noFill/>
          <a:ln>
            <a:noFill/>
          </a:ln>
        </p:spPr>
        <p:txBody>
          <a:bodyPr wrap="square" rtlCol="0">
            <a:spAutoFit/>
          </a:bodyPr>
          <a:lstStyle/>
          <a:p>
            <a:r>
              <a:rPr lang="fi-FI" b="1" dirty="0"/>
              <a:t>Tutkintoosi on sisällyttävä vähintään </a:t>
            </a:r>
            <a:r>
              <a:rPr lang="fi-FI" b="1" u="sng" dirty="0">
                <a:highlight>
                  <a:srgbClr val="FFFF00"/>
                </a:highlight>
              </a:rPr>
              <a:t>yksi vaativampi koe</a:t>
            </a:r>
            <a:r>
              <a:rPr lang="fi-FI" b="1" dirty="0"/>
              <a:t>:</a:t>
            </a:r>
          </a:p>
          <a:p>
            <a:pPr marL="285750" indent="-285750">
              <a:buFont typeface="Arial" panose="020B0604020202020204" pitchFamily="34" charset="0"/>
              <a:buChar char="•"/>
            </a:pPr>
            <a:r>
              <a:rPr lang="fi-FI" b="1" dirty="0"/>
              <a:t>pitkä matematiikka</a:t>
            </a:r>
          </a:p>
          <a:p>
            <a:pPr marL="285750" indent="-285750">
              <a:buFont typeface="Arial" panose="020B0604020202020204" pitchFamily="34" charset="0"/>
              <a:buChar char="•"/>
            </a:pPr>
            <a:r>
              <a:rPr lang="fi-FI" b="1" dirty="0"/>
              <a:t>vieras kieli</a:t>
            </a:r>
          </a:p>
          <a:p>
            <a:pPr marL="285750" indent="-285750">
              <a:buFont typeface="Arial" panose="020B0604020202020204" pitchFamily="34" charset="0"/>
              <a:buChar char="•"/>
            </a:pPr>
            <a:r>
              <a:rPr lang="fi-FI" b="1" dirty="0"/>
              <a:t>toinen kotimainen kieli</a:t>
            </a:r>
          </a:p>
        </p:txBody>
      </p:sp>
      <p:sp>
        <p:nvSpPr>
          <p:cNvPr id="30" name="Nuoli: Viisikulmio 29">
            <a:hlinkClick r:id="rId3" action="ppaction://hlinksldjump" tooltip="Siirry"/>
            <a:extLst>
              <a:ext uri="{FF2B5EF4-FFF2-40B4-BE49-F238E27FC236}">
                <a16:creationId xmlns:a16="http://schemas.microsoft.com/office/drawing/2014/main" id="{A3FE68D0-FF60-4A60-A3AE-3578CBF44CCB}"/>
              </a:ext>
            </a:extLst>
          </p:cNvPr>
          <p:cNvSpPr/>
          <p:nvPr/>
        </p:nvSpPr>
        <p:spPr>
          <a:xfrm>
            <a:off x="7740352" y="2262470"/>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Uusiminen</a:t>
            </a:r>
          </a:p>
        </p:txBody>
      </p:sp>
      <p:sp>
        <p:nvSpPr>
          <p:cNvPr id="31" name="Nuoli: Viisikulmio 30">
            <a:hlinkClick r:id="rId4" action="ppaction://hlinksldjump" tooltip="Siirry"/>
            <a:extLst>
              <a:ext uri="{FF2B5EF4-FFF2-40B4-BE49-F238E27FC236}">
                <a16:creationId xmlns:a16="http://schemas.microsoft.com/office/drawing/2014/main" id="{6D7EB4C4-2F0A-4560-B4E9-FAD17F717E95}"/>
              </a:ext>
            </a:extLst>
          </p:cNvPr>
          <p:cNvSpPr/>
          <p:nvPr/>
        </p:nvSpPr>
        <p:spPr>
          <a:xfrm>
            <a:off x="7740352" y="1974438"/>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Arvostelu</a:t>
            </a:r>
          </a:p>
        </p:txBody>
      </p:sp>
      <p:sp>
        <p:nvSpPr>
          <p:cNvPr id="33" name="Nuoli: Viisikulmio 32">
            <a:hlinkClick r:id="rId5" action="ppaction://hlinksldjump" tooltip="Siirry"/>
            <a:extLst>
              <a:ext uri="{FF2B5EF4-FFF2-40B4-BE49-F238E27FC236}">
                <a16:creationId xmlns:a16="http://schemas.microsoft.com/office/drawing/2014/main" id="{E143111A-5A2D-487C-ADCC-71DAA8B95BE3}"/>
              </a:ext>
            </a:extLst>
          </p:cNvPr>
          <p:cNvSpPr/>
          <p:nvPr/>
        </p:nvSpPr>
        <p:spPr>
          <a:xfrm>
            <a:off x="7740352" y="1686406"/>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Suorittamisaika</a:t>
            </a:r>
          </a:p>
        </p:txBody>
      </p:sp>
      <p:sp>
        <p:nvSpPr>
          <p:cNvPr id="36" name="Nuoli: Viisikulmio 35">
            <a:hlinkClick r:id="rId3" action="ppaction://hlinksldjump" tooltip="Siirry"/>
            <a:extLst>
              <a:ext uri="{FF2B5EF4-FFF2-40B4-BE49-F238E27FC236}">
                <a16:creationId xmlns:a16="http://schemas.microsoft.com/office/drawing/2014/main" id="{A0221115-10CA-4E30-8F83-FDA3E6875022}"/>
              </a:ext>
            </a:extLst>
          </p:cNvPr>
          <p:cNvSpPr/>
          <p:nvPr/>
        </p:nvSpPr>
        <p:spPr>
          <a:xfrm>
            <a:off x="7740352" y="2852936"/>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Heikentävä syy</a:t>
            </a:r>
          </a:p>
        </p:txBody>
      </p:sp>
      <p:sp>
        <p:nvSpPr>
          <p:cNvPr id="37" name="Nuoli: Viisikulmio 36">
            <a:hlinkClick r:id="" action="ppaction://noaction"/>
            <a:extLst>
              <a:ext uri="{FF2B5EF4-FFF2-40B4-BE49-F238E27FC236}">
                <a16:creationId xmlns:a16="http://schemas.microsoft.com/office/drawing/2014/main" id="{7F01358D-9254-4A28-BBB3-7CA05B59FC87}"/>
              </a:ext>
            </a:extLst>
          </p:cNvPr>
          <p:cNvSpPr/>
          <p:nvPr/>
        </p:nvSpPr>
        <p:spPr>
          <a:xfrm>
            <a:off x="7740352" y="4941168"/>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Tutkintomaksut</a:t>
            </a:r>
          </a:p>
        </p:txBody>
      </p:sp>
      <p:sp>
        <p:nvSpPr>
          <p:cNvPr id="38" name="Nuoli: Viisikulmio 37">
            <a:hlinkClick r:id="" action="ppaction://noaction"/>
            <a:extLst>
              <a:ext uri="{FF2B5EF4-FFF2-40B4-BE49-F238E27FC236}">
                <a16:creationId xmlns:a16="http://schemas.microsoft.com/office/drawing/2014/main" id="{F1D19AC6-4C98-4881-9A6B-62DDC73036B4}"/>
              </a:ext>
            </a:extLst>
          </p:cNvPr>
          <p:cNvSpPr/>
          <p:nvPr/>
        </p:nvSpPr>
        <p:spPr>
          <a:xfrm>
            <a:off x="7740352" y="5229200"/>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Vilppi</a:t>
            </a:r>
          </a:p>
        </p:txBody>
      </p:sp>
      <p:sp>
        <p:nvSpPr>
          <p:cNvPr id="39" name="Nuoli: Viisikulmio 38">
            <a:hlinkClick r:id="rId6" action="ppaction://hlinksldjump" tooltip="Siirry"/>
            <a:extLst>
              <a:ext uri="{FF2B5EF4-FFF2-40B4-BE49-F238E27FC236}">
                <a16:creationId xmlns:a16="http://schemas.microsoft.com/office/drawing/2014/main" id="{52B34F7F-C394-4818-BBB5-4A58DD26BE6B}"/>
              </a:ext>
            </a:extLst>
          </p:cNvPr>
          <p:cNvSpPr/>
          <p:nvPr/>
        </p:nvSpPr>
        <p:spPr>
          <a:xfrm>
            <a:off x="7740352" y="5517232"/>
            <a:ext cx="1296144" cy="230426"/>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Täydentäminen</a:t>
            </a:r>
          </a:p>
        </p:txBody>
      </p:sp>
      <p:sp>
        <p:nvSpPr>
          <p:cNvPr id="40" name="Nuoli: Viisikulmio 39">
            <a:hlinkClick r:id="rId7" action="ppaction://hlinksldjump" tooltip="Siirry"/>
            <a:extLst>
              <a:ext uri="{FF2B5EF4-FFF2-40B4-BE49-F238E27FC236}">
                <a16:creationId xmlns:a16="http://schemas.microsoft.com/office/drawing/2014/main" id="{35BAAC3D-D7BB-4D87-8393-88A7377FF0FE}"/>
              </a:ext>
            </a:extLst>
          </p:cNvPr>
          <p:cNvSpPr/>
          <p:nvPr/>
        </p:nvSpPr>
        <p:spPr>
          <a:xfrm>
            <a:off x="7740352" y="1110342"/>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Osallistuminen</a:t>
            </a:r>
          </a:p>
        </p:txBody>
      </p:sp>
      <p:sp>
        <p:nvSpPr>
          <p:cNvPr id="41" name="Nuoli: Viisikulmio 40">
            <a:hlinkClick r:id="rId8" action="ppaction://hlinksldjump" tooltip="Siirry"/>
            <a:extLst>
              <a:ext uri="{FF2B5EF4-FFF2-40B4-BE49-F238E27FC236}">
                <a16:creationId xmlns:a16="http://schemas.microsoft.com/office/drawing/2014/main" id="{F4C06C74-74AE-48AA-8DD4-4E5A1E1C2751}"/>
              </a:ext>
            </a:extLst>
          </p:cNvPr>
          <p:cNvSpPr/>
          <p:nvPr/>
        </p:nvSpPr>
        <p:spPr>
          <a:xfrm>
            <a:off x="7740352" y="1398374"/>
            <a:ext cx="1296144" cy="230426"/>
          </a:xfrm>
          <a:prstGeom prst="homePlate">
            <a:avLst/>
          </a:prstGeom>
          <a:solidFill>
            <a:srgbClr val="0070C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Ilmoittautuminen</a:t>
            </a:r>
          </a:p>
        </p:txBody>
      </p:sp>
      <p:sp>
        <p:nvSpPr>
          <p:cNvPr id="43" name="Nuoli: Viisikulmio 42">
            <a:hlinkClick r:id="rId9" action="ppaction://hlinksldjump" tooltip="Siirry"/>
            <a:extLst>
              <a:ext uri="{FF2B5EF4-FFF2-40B4-BE49-F238E27FC236}">
                <a16:creationId xmlns:a16="http://schemas.microsoft.com/office/drawing/2014/main" id="{D132CDD7-4548-4DA9-BCC7-36B68F98715A}"/>
              </a:ext>
            </a:extLst>
          </p:cNvPr>
          <p:cNvSpPr/>
          <p:nvPr/>
        </p:nvSpPr>
        <p:spPr>
          <a:xfrm>
            <a:off x="7747493" y="2550502"/>
            <a:ext cx="1296144" cy="230426"/>
          </a:xfrm>
          <a:prstGeom prst="homePlate">
            <a:avLst/>
          </a:prstGeom>
          <a:solidFill>
            <a:schemeClr val="accent6">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Digitaaliset kokeet</a:t>
            </a:r>
          </a:p>
        </p:txBody>
      </p:sp>
      <p:sp>
        <p:nvSpPr>
          <p:cNvPr id="44" name="Nuoli: Viisikulmio 43">
            <a:hlinkClick r:id="" action="ppaction://noaction"/>
            <a:extLst>
              <a:ext uri="{FF2B5EF4-FFF2-40B4-BE49-F238E27FC236}">
                <a16:creationId xmlns:a16="http://schemas.microsoft.com/office/drawing/2014/main" id="{506F8D18-7429-4183-84F4-7645CC1B95E2}"/>
              </a:ext>
            </a:extLst>
          </p:cNvPr>
          <p:cNvSpPr/>
          <p:nvPr/>
        </p:nvSpPr>
        <p:spPr>
          <a:xfrm>
            <a:off x="7256543" y="6165304"/>
            <a:ext cx="1779953" cy="288032"/>
          </a:xfrm>
          <a:prstGeom prst="homePlate">
            <a:avLst/>
          </a:prstGeom>
          <a:solidFill>
            <a:schemeClr val="accent2">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Yliopistojen todistusvalinta</a:t>
            </a:r>
          </a:p>
        </p:txBody>
      </p:sp>
      <p:sp>
        <p:nvSpPr>
          <p:cNvPr id="45" name="Nuoli: Viisikulmio 44">
            <a:hlinkClick r:id="" action="ppaction://noaction"/>
            <a:extLst>
              <a:ext uri="{FF2B5EF4-FFF2-40B4-BE49-F238E27FC236}">
                <a16:creationId xmlns:a16="http://schemas.microsoft.com/office/drawing/2014/main" id="{000EE4E2-161A-478D-A5D1-963222FC7302}"/>
              </a:ext>
            </a:extLst>
          </p:cNvPr>
          <p:cNvSpPr/>
          <p:nvPr/>
        </p:nvSpPr>
        <p:spPr>
          <a:xfrm>
            <a:off x="7256543" y="6525344"/>
            <a:ext cx="1779953" cy="288032"/>
          </a:xfrm>
          <a:prstGeom prst="homePlate">
            <a:avLst/>
          </a:prstGeom>
          <a:solidFill>
            <a:schemeClr val="accent2">
              <a:lumMod val="75000"/>
            </a:schemeClr>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Amk ja todistusvalinta</a:t>
            </a:r>
          </a:p>
        </p:txBody>
      </p:sp>
      <p:sp>
        <p:nvSpPr>
          <p:cNvPr id="46" name="Nuoli: Viisikulmio 45">
            <a:hlinkClick r:id="rId10" action="ppaction://hlinksldjump" tooltip="Siirry"/>
            <a:extLst>
              <a:ext uri="{FF2B5EF4-FFF2-40B4-BE49-F238E27FC236}">
                <a16:creationId xmlns:a16="http://schemas.microsoft.com/office/drawing/2014/main" id="{E58B9552-F884-486B-8555-A6A147D328C7}"/>
              </a:ext>
            </a:extLst>
          </p:cNvPr>
          <p:cNvSpPr/>
          <p:nvPr/>
        </p:nvSpPr>
        <p:spPr>
          <a:xfrm>
            <a:off x="7740352" y="4293096"/>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Äkillinen tilanne</a:t>
            </a:r>
          </a:p>
        </p:txBody>
      </p:sp>
      <p:sp>
        <p:nvSpPr>
          <p:cNvPr id="47" name="Nuoli: Viisikulmio 46">
            <a:hlinkClick r:id="" action="ppaction://noaction"/>
            <a:extLst>
              <a:ext uri="{FF2B5EF4-FFF2-40B4-BE49-F238E27FC236}">
                <a16:creationId xmlns:a16="http://schemas.microsoft.com/office/drawing/2014/main" id="{65E3E856-59CE-4241-B566-FF8AA7CEAD1C}"/>
              </a:ext>
            </a:extLst>
          </p:cNvPr>
          <p:cNvSpPr/>
          <p:nvPr/>
        </p:nvSpPr>
        <p:spPr>
          <a:xfrm>
            <a:off x="7740352" y="3429000"/>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LUKI</a:t>
            </a:r>
          </a:p>
        </p:txBody>
      </p:sp>
      <p:sp>
        <p:nvSpPr>
          <p:cNvPr id="48" name="Nuoli: Viisikulmio 47">
            <a:hlinkClick r:id="" action="ppaction://noaction"/>
            <a:extLst>
              <a:ext uri="{FF2B5EF4-FFF2-40B4-BE49-F238E27FC236}">
                <a16:creationId xmlns:a16="http://schemas.microsoft.com/office/drawing/2014/main" id="{15F5E38E-FFCF-458F-94AE-C00A735880C1}"/>
              </a:ext>
            </a:extLst>
          </p:cNvPr>
          <p:cNvSpPr/>
          <p:nvPr/>
        </p:nvSpPr>
        <p:spPr>
          <a:xfrm>
            <a:off x="7740352" y="3717032"/>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Elämäntilanne</a:t>
            </a:r>
          </a:p>
        </p:txBody>
      </p:sp>
      <p:sp>
        <p:nvSpPr>
          <p:cNvPr id="50" name="Nuoli: Viisikulmio 49">
            <a:hlinkClick r:id="" action="ppaction://noaction"/>
            <a:extLst>
              <a:ext uri="{FF2B5EF4-FFF2-40B4-BE49-F238E27FC236}">
                <a16:creationId xmlns:a16="http://schemas.microsoft.com/office/drawing/2014/main" id="{43C08B0C-BFE4-4145-96F3-93324B45B61E}"/>
              </a:ext>
            </a:extLst>
          </p:cNvPr>
          <p:cNvSpPr/>
          <p:nvPr/>
        </p:nvSpPr>
        <p:spPr>
          <a:xfrm>
            <a:off x="7740352" y="4005064"/>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900" b="1" dirty="0">
                <a:solidFill>
                  <a:schemeClr val="tx1"/>
                </a:solidFill>
              </a:rPr>
              <a:t>Vaikutus arvosteluun</a:t>
            </a:r>
          </a:p>
        </p:txBody>
      </p:sp>
      <p:sp>
        <p:nvSpPr>
          <p:cNvPr id="42" name="Nuoli: Viisikulmio 41">
            <a:hlinkClick r:id="rId11" action="ppaction://hlinksldjump" tooltip="Siirry"/>
            <a:extLst>
              <a:ext uri="{FF2B5EF4-FFF2-40B4-BE49-F238E27FC236}">
                <a16:creationId xmlns:a16="http://schemas.microsoft.com/office/drawing/2014/main" id="{606C7A95-3524-4AD9-8B3C-C61B8C3D834C}"/>
              </a:ext>
            </a:extLst>
          </p:cNvPr>
          <p:cNvSpPr/>
          <p:nvPr/>
        </p:nvSpPr>
        <p:spPr>
          <a:xfrm>
            <a:off x="7740352" y="5805264"/>
            <a:ext cx="1296144" cy="288032"/>
          </a:xfrm>
          <a:prstGeom prst="homePlate">
            <a:avLst/>
          </a:prstGeom>
          <a:solidFill>
            <a:srgbClr val="9900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bg1"/>
                </a:solidFill>
              </a:rPr>
              <a:t>Tietojen luovuttaminen</a:t>
            </a:r>
          </a:p>
        </p:txBody>
      </p:sp>
      <p:sp>
        <p:nvSpPr>
          <p:cNvPr id="49" name="Nuoli: Viisikulmio 48">
            <a:hlinkClick r:id="" action="ppaction://noaction"/>
            <a:extLst>
              <a:ext uri="{FF2B5EF4-FFF2-40B4-BE49-F238E27FC236}">
                <a16:creationId xmlns:a16="http://schemas.microsoft.com/office/drawing/2014/main" id="{F91915AA-D5B1-48B5-82E7-9502EC73609A}"/>
              </a:ext>
            </a:extLst>
          </p:cNvPr>
          <p:cNvSpPr/>
          <p:nvPr/>
        </p:nvSpPr>
        <p:spPr>
          <a:xfrm>
            <a:off x="7740352" y="4581128"/>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Vieraskielisyys</a:t>
            </a:r>
          </a:p>
        </p:txBody>
      </p:sp>
      <p:sp>
        <p:nvSpPr>
          <p:cNvPr id="51" name="Nuoli: Viisikulmio 50">
            <a:hlinkClick r:id="rId9" action="ppaction://hlinksldjump" tooltip="Siirry"/>
            <a:extLst>
              <a:ext uri="{FF2B5EF4-FFF2-40B4-BE49-F238E27FC236}">
                <a16:creationId xmlns:a16="http://schemas.microsoft.com/office/drawing/2014/main" id="{F0A1DB7C-1EC8-4E9E-91DF-1CBE94B42B99}"/>
              </a:ext>
            </a:extLst>
          </p:cNvPr>
          <p:cNvSpPr/>
          <p:nvPr/>
        </p:nvSpPr>
        <p:spPr>
          <a:xfrm>
            <a:off x="7740352" y="3140968"/>
            <a:ext cx="1296144" cy="230426"/>
          </a:xfrm>
          <a:prstGeom prst="homePlate">
            <a:avLst/>
          </a:prstGeom>
          <a:solidFill>
            <a:srgbClr val="FFFF00"/>
          </a:solidFill>
          <a:ln>
            <a:solidFill>
              <a:schemeClr val="tx1"/>
            </a:solidFill>
          </a:ln>
          <a:effectLst>
            <a:outerShdw blurRad="107950" dist="12700" dir="5400000" algn="ctr">
              <a:srgbClr val="000000"/>
            </a:outerShdw>
          </a:effectLst>
        </p:spPr>
        <p:style>
          <a:lnRef idx="1">
            <a:schemeClr val="accent6"/>
          </a:lnRef>
          <a:fillRef idx="2">
            <a:schemeClr val="accent6"/>
          </a:fillRef>
          <a:effectRef idx="1">
            <a:schemeClr val="accent6"/>
          </a:effectRef>
          <a:fontRef idx="minor">
            <a:schemeClr val="dk1"/>
          </a:fontRef>
        </p:style>
        <p:txBody>
          <a:bodyPr rtlCol="0" anchor="ctr"/>
          <a:lstStyle/>
          <a:p>
            <a:r>
              <a:rPr lang="fi-FI" sz="1000" b="1" dirty="0">
                <a:solidFill>
                  <a:schemeClr val="tx1"/>
                </a:solidFill>
              </a:rPr>
              <a:t>Sairaus tai vamma</a:t>
            </a:r>
          </a:p>
        </p:txBody>
      </p:sp>
    </p:spTree>
    <p:extLst>
      <p:ext uri="{BB962C8B-B14F-4D97-AF65-F5344CB8AC3E}">
        <p14:creationId xmlns:p14="http://schemas.microsoft.com/office/powerpoint/2010/main" val="453718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Ryhmä 34">
            <a:extLst>
              <a:ext uri="{FF2B5EF4-FFF2-40B4-BE49-F238E27FC236}">
                <a16:creationId xmlns:a16="http://schemas.microsoft.com/office/drawing/2014/main" id="{431944A9-DF8D-413B-A10B-01636A727686}"/>
              </a:ext>
            </a:extLst>
          </p:cNvPr>
          <p:cNvGrpSpPr/>
          <p:nvPr/>
        </p:nvGrpSpPr>
        <p:grpSpPr>
          <a:xfrm>
            <a:off x="5826259" y="4963200"/>
            <a:ext cx="1656184" cy="1845876"/>
            <a:chOff x="1341766" y="2445"/>
            <a:chExt cx="1605912" cy="1845876"/>
          </a:xfrm>
          <a:solidFill>
            <a:schemeClr val="accent2">
              <a:lumMod val="75000"/>
            </a:schemeClr>
          </a:solidFill>
        </p:grpSpPr>
        <p:sp>
          <p:nvSpPr>
            <p:cNvPr id="36" name="Kuusikulmio 35">
              <a:extLst>
                <a:ext uri="{FF2B5EF4-FFF2-40B4-BE49-F238E27FC236}">
                  <a16:creationId xmlns:a16="http://schemas.microsoft.com/office/drawing/2014/main" id="{3FD39E5A-7E23-4340-B63F-B5E0341777B4}"/>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37" name="Kuusikulmio 4">
              <a:extLst>
                <a:ext uri="{FF2B5EF4-FFF2-40B4-BE49-F238E27FC236}">
                  <a16:creationId xmlns:a16="http://schemas.microsoft.com/office/drawing/2014/main" id="{BF4A8A6C-06C8-411B-997E-786C939A8C42}"/>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29" name="Ryhmä 28">
            <a:extLst>
              <a:ext uri="{FF2B5EF4-FFF2-40B4-BE49-F238E27FC236}">
                <a16:creationId xmlns:a16="http://schemas.microsoft.com/office/drawing/2014/main" id="{5BE96951-0F6F-4ABD-8522-19DEDCFB9543}"/>
              </a:ext>
            </a:extLst>
          </p:cNvPr>
          <p:cNvGrpSpPr/>
          <p:nvPr/>
        </p:nvGrpSpPr>
        <p:grpSpPr>
          <a:xfrm>
            <a:off x="2953627" y="4912142"/>
            <a:ext cx="1656184" cy="1845876"/>
            <a:chOff x="1341766" y="2445"/>
            <a:chExt cx="1605912" cy="1845876"/>
          </a:xfrm>
          <a:solidFill>
            <a:schemeClr val="accent2">
              <a:lumMod val="75000"/>
            </a:schemeClr>
          </a:solidFill>
        </p:grpSpPr>
        <p:sp>
          <p:nvSpPr>
            <p:cNvPr id="30" name="Kuusikulmio 29">
              <a:extLst>
                <a:ext uri="{FF2B5EF4-FFF2-40B4-BE49-F238E27FC236}">
                  <a16:creationId xmlns:a16="http://schemas.microsoft.com/office/drawing/2014/main" id="{6015AD1D-66F6-4C9A-9398-40AB8E9018A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31" name="Kuusikulmio 4">
              <a:extLst>
                <a:ext uri="{FF2B5EF4-FFF2-40B4-BE49-F238E27FC236}">
                  <a16:creationId xmlns:a16="http://schemas.microsoft.com/office/drawing/2014/main" id="{D799C0C6-5659-452D-A19A-86C001CF8720}"/>
                </a:ext>
              </a:extLst>
            </p:cNvPr>
            <p:cNvSpPr txBox="1"/>
            <p:nvPr/>
          </p:nvSpPr>
          <p:spPr>
            <a:xfrm>
              <a:off x="1457819" y="439630"/>
              <a:ext cx="132725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259632" y="164683"/>
            <a:ext cx="6192688" cy="620688"/>
          </a:xfrm>
          <a:prstGeom prst="rect">
            <a:avLst/>
          </a:prstGeom>
        </p:spPr>
        <p:txBody>
          <a:bodyPr>
            <a:normAutofit fontScale="90000"/>
          </a:bodyPr>
          <a:lstStyle/>
          <a:p>
            <a:pPr algn="ctr"/>
            <a:r>
              <a:rPr lang="fi-FI" dirty="0"/>
              <a:t>Valittavissa olevat kokeet</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chilly" dir="t">
              <a:rot lat="0" lon="0" rev="1848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noFill/>
            <a:ln>
              <a:noFill/>
            </a:ln>
            <a:effectLst/>
            <a:sp3d prstMaterial="clear">
              <a:bevelT h="635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9" name="Kuusikulmio 4">
              <a:extLst>
                <a:ext uri="{FF2B5EF4-FFF2-40B4-BE49-F238E27FC236}">
                  <a16:creationId xmlns:a16="http://schemas.microsoft.com/office/drawing/2014/main" id="{E63F208F-6275-4D21-9BD5-B41AA5CE46DA}"/>
                </a:ext>
              </a:extLst>
            </p:cNvPr>
            <p:cNvSpPr txBox="1"/>
            <p:nvPr/>
          </p:nvSpPr>
          <p:spPr>
            <a:xfrm>
              <a:off x="1624071" y="26648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tx1">
                      <a:lumMod val="50000"/>
                      <a:lumOff val="50000"/>
                    </a:schemeClr>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2" name="Kuusikulmio 4">
              <a:extLst>
                <a:ext uri="{FF2B5EF4-FFF2-40B4-BE49-F238E27FC236}">
                  <a16:creationId xmlns:a16="http://schemas.microsoft.com/office/drawing/2014/main" id="{D551905B-341F-42EF-A5CF-70D96F136100}"/>
                </a:ext>
              </a:extLst>
            </p:cNvPr>
            <p:cNvSpPr txBox="1"/>
            <p:nvPr/>
          </p:nvSpPr>
          <p:spPr>
            <a:xfrm>
              <a:off x="1422755" y="178706"/>
              <a:ext cx="1443935" cy="1270578"/>
            </a:xfrm>
            <a:prstGeom prst="rect">
              <a:avLst/>
            </a:prstGeom>
            <a:noFill/>
            <a:ln>
              <a:noFill/>
            </a:ln>
            <a:effectLst>
              <a:outerShdw blurRad="44450" dist="27940" dir="5400000" algn="ctr">
                <a:srgbClr val="000000">
                  <a:alpha val="32000"/>
                </a:srgbClr>
              </a:outerShdw>
            </a:effectLst>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bg1"/>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70848" y="4735008"/>
            <a:ext cx="1656184" cy="1845876"/>
            <a:chOff x="1341766" y="2445"/>
            <a:chExt cx="1605912" cy="1845876"/>
          </a:xfrm>
          <a:solidFill>
            <a:schemeClr val="accent2">
              <a:lumMod val="75000"/>
            </a:schemeClr>
          </a:solidFill>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5" name="Kuusikulmio 4">
              <a:extLst>
                <a:ext uri="{FF2B5EF4-FFF2-40B4-BE49-F238E27FC236}">
                  <a16:creationId xmlns:a16="http://schemas.microsoft.com/office/drawing/2014/main" id="{F2DEE7C6-0005-4630-A79D-5ADD0558F9D5}"/>
                </a:ext>
              </a:extLst>
            </p:cNvPr>
            <p:cNvSpPr txBox="1"/>
            <p:nvPr/>
          </p:nvSpPr>
          <p:spPr>
            <a:xfrm>
              <a:off x="1457819" y="439630"/>
              <a:ext cx="132725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6" name="Tekstiruutu 25">
            <a:extLst>
              <a:ext uri="{FF2B5EF4-FFF2-40B4-BE49-F238E27FC236}">
                <a16:creationId xmlns:a16="http://schemas.microsoft.com/office/drawing/2014/main" id="{3682B55F-BF47-47D6-8B67-869EFEE05086}"/>
              </a:ext>
            </a:extLst>
          </p:cNvPr>
          <p:cNvSpPr txBox="1"/>
          <p:nvPr/>
        </p:nvSpPr>
        <p:spPr>
          <a:xfrm>
            <a:off x="99492" y="1137511"/>
            <a:ext cx="8945013" cy="1477328"/>
          </a:xfrm>
          <a:prstGeom prst="rect">
            <a:avLst/>
          </a:prstGeom>
          <a:noFill/>
          <a:ln>
            <a:noFill/>
          </a:ln>
        </p:spPr>
        <p:txBody>
          <a:bodyPr wrap="none" rtlCol="0">
            <a:spAutoFit/>
          </a:bodyPr>
          <a:lstStyle/>
          <a:p>
            <a:r>
              <a:rPr lang="fi-FI" b="1" dirty="0"/>
              <a:t>Äidinkielen ja kirjallisuuden kokeen lisäksi tutkintoosi on sisällyttävä </a:t>
            </a:r>
            <a:r>
              <a:rPr lang="fi-FI" b="1" u="sng" dirty="0">
                <a:highlight>
                  <a:srgbClr val="FFFF00"/>
                </a:highlight>
              </a:rPr>
              <a:t>kolme koetta</a:t>
            </a:r>
            <a:r>
              <a:rPr lang="fi-FI" b="1" dirty="0">
                <a:highlight>
                  <a:srgbClr val="FFFF00"/>
                </a:highlight>
              </a:rPr>
              <a:t> </a:t>
            </a:r>
            <a:r>
              <a:rPr lang="fi-FI" b="1" dirty="0"/>
              <a:t>ryhmästä:</a:t>
            </a:r>
          </a:p>
          <a:p>
            <a:pPr marL="285750" indent="-285750">
              <a:buFont typeface="Arial" panose="020B0604020202020204" pitchFamily="34" charset="0"/>
              <a:buChar char="•"/>
            </a:pPr>
            <a:r>
              <a:rPr lang="fi-FI" b="1" dirty="0"/>
              <a:t>matematiikka</a:t>
            </a:r>
          </a:p>
          <a:p>
            <a:pPr marL="285750" indent="-285750">
              <a:buFont typeface="Arial" panose="020B0604020202020204" pitchFamily="34" charset="0"/>
              <a:buChar char="•"/>
            </a:pPr>
            <a:r>
              <a:rPr lang="fi-FI" b="1" dirty="0"/>
              <a:t>toinen kotimainen kieli</a:t>
            </a:r>
          </a:p>
          <a:p>
            <a:pPr marL="285750" indent="-285750">
              <a:buFont typeface="Arial" panose="020B0604020202020204" pitchFamily="34" charset="0"/>
              <a:buChar char="•"/>
            </a:pPr>
            <a:r>
              <a:rPr lang="fi-FI" b="1" dirty="0"/>
              <a:t>vieras kieli</a:t>
            </a:r>
          </a:p>
          <a:p>
            <a:pPr marL="285750" indent="-285750">
              <a:buFont typeface="Arial" panose="020B0604020202020204" pitchFamily="34" charset="0"/>
              <a:buChar char="•"/>
            </a:pPr>
            <a:r>
              <a:rPr lang="fi-FI" b="1" dirty="0"/>
              <a:t>reaaliaineen koe</a:t>
            </a:r>
          </a:p>
        </p:txBody>
      </p:sp>
      <p:sp>
        <p:nvSpPr>
          <p:cNvPr id="28" name="Tekstiruutu 27">
            <a:extLst>
              <a:ext uri="{FF2B5EF4-FFF2-40B4-BE49-F238E27FC236}">
                <a16:creationId xmlns:a16="http://schemas.microsoft.com/office/drawing/2014/main" id="{074F0224-1346-4429-8B21-493278ACFEE4}"/>
              </a:ext>
            </a:extLst>
          </p:cNvPr>
          <p:cNvSpPr txBox="1"/>
          <p:nvPr/>
        </p:nvSpPr>
        <p:spPr>
          <a:xfrm>
            <a:off x="91038" y="3424205"/>
            <a:ext cx="4298824" cy="2862322"/>
          </a:xfrm>
          <a:prstGeom prst="rect">
            <a:avLst/>
          </a:prstGeom>
          <a:noFill/>
          <a:ln>
            <a:noFill/>
          </a:ln>
        </p:spPr>
        <p:txBody>
          <a:bodyPr wrap="square" rtlCol="0">
            <a:spAutoFit/>
          </a:bodyPr>
          <a:lstStyle/>
          <a:p>
            <a:r>
              <a:rPr lang="fi-FI" b="1" dirty="0"/>
              <a:t>Sinun on </a:t>
            </a:r>
            <a:r>
              <a:rPr lang="fi-FI" b="1" u="sng" dirty="0">
                <a:highlight>
                  <a:srgbClr val="FFFF00"/>
                </a:highlight>
              </a:rPr>
              <a:t>ylioppilastutkintoosi suoritettava kuitenkin viisi koetta </a:t>
            </a:r>
          </a:p>
          <a:p>
            <a:pPr marL="285750" indent="-285750">
              <a:buFont typeface="Arial" panose="020B0604020202020204" pitchFamily="34" charset="0"/>
              <a:buChar char="•"/>
            </a:pPr>
            <a:r>
              <a:rPr lang="fi-FI" b="1" dirty="0"/>
              <a:t>mikäli jätät matematiikan tai toisen kotimaisen kielen kokeen pois, on sinun suoritettava kaksi reaaliaineen koetta tai kaksi vieraan kielen koetta</a:t>
            </a:r>
          </a:p>
          <a:p>
            <a:pPr marL="285750" indent="-285750">
              <a:buFont typeface="Arial" panose="020B0604020202020204" pitchFamily="34" charset="0"/>
              <a:buChar char="•"/>
            </a:pPr>
            <a:r>
              <a:rPr lang="fi-FI" b="1" dirty="0"/>
              <a:t>viiden kokeen joukossa </a:t>
            </a:r>
          </a:p>
          <a:p>
            <a:r>
              <a:rPr lang="fi-FI" b="1" dirty="0"/>
              <a:t>      voi olla vain yksi koe </a:t>
            </a:r>
          </a:p>
          <a:p>
            <a:r>
              <a:rPr lang="fi-FI" b="1" dirty="0"/>
              <a:t>      samassa  oppiaineessa</a:t>
            </a:r>
          </a:p>
          <a:p>
            <a:endParaRPr lang="fi-FI" b="1" dirty="0"/>
          </a:p>
        </p:txBody>
      </p:sp>
      <p:grpSp>
        <p:nvGrpSpPr>
          <p:cNvPr id="27" name="Ryhmä 26">
            <a:extLst>
              <a:ext uri="{FF2B5EF4-FFF2-40B4-BE49-F238E27FC236}">
                <a16:creationId xmlns:a16="http://schemas.microsoft.com/office/drawing/2014/main" id="{AD4ACEFF-D2A5-4FA7-B2A6-8F7F03EE0284}"/>
              </a:ext>
            </a:extLst>
          </p:cNvPr>
          <p:cNvGrpSpPr/>
          <p:nvPr/>
        </p:nvGrpSpPr>
        <p:grpSpPr>
          <a:xfrm>
            <a:off x="8576447" y="6349128"/>
            <a:ext cx="553357" cy="546128"/>
            <a:chOff x="8576447" y="6349128"/>
            <a:chExt cx="553357" cy="546128"/>
          </a:xfrm>
        </p:grpSpPr>
        <p:sp>
          <p:nvSpPr>
            <p:cNvPr id="32" name="Tekstiruutu 31">
              <a:extLst>
                <a:ext uri="{FF2B5EF4-FFF2-40B4-BE49-F238E27FC236}">
                  <a16:creationId xmlns:a16="http://schemas.microsoft.com/office/drawing/2014/main" id="{0E4F8E91-A30D-4323-992B-9DB107664DBE}"/>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33" name="Toimintopainike: Eteenpäin tai seuraava 32">
              <a:hlinkClick r:id="" action="ppaction://hlinkshowjump?jump=nextslide" highlightClick="1"/>
              <a:extLst>
                <a:ext uri="{FF2B5EF4-FFF2-40B4-BE49-F238E27FC236}">
                  <a16:creationId xmlns:a16="http://schemas.microsoft.com/office/drawing/2014/main" id="{B630EF56-E5EB-403E-B13C-1E839D7FAB17}"/>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89468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Ryhmä 33">
            <a:extLst>
              <a:ext uri="{FF2B5EF4-FFF2-40B4-BE49-F238E27FC236}">
                <a16:creationId xmlns:a16="http://schemas.microsoft.com/office/drawing/2014/main" id="{853100CA-80A8-4DFC-ABA7-AF84A37E9013}"/>
              </a:ext>
            </a:extLst>
          </p:cNvPr>
          <p:cNvGrpSpPr/>
          <p:nvPr/>
        </p:nvGrpSpPr>
        <p:grpSpPr>
          <a:xfrm>
            <a:off x="5408476" y="4903876"/>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35" name="Kuusikulmio 34">
              <a:extLst>
                <a:ext uri="{FF2B5EF4-FFF2-40B4-BE49-F238E27FC236}">
                  <a16:creationId xmlns:a16="http://schemas.microsoft.com/office/drawing/2014/main" id="{FB28B4BF-BBF0-48FF-B9C4-EA4A46C551B5}"/>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36" name="Kuusikulmio 4">
              <a:extLst>
                <a:ext uri="{FF2B5EF4-FFF2-40B4-BE49-F238E27FC236}">
                  <a16:creationId xmlns:a16="http://schemas.microsoft.com/office/drawing/2014/main" id="{B872055C-C8C7-490B-AB35-37A7CBB35F53}"/>
                </a:ext>
              </a:extLst>
            </p:cNvPr>
            <p:cNvSpPr txBox="1"/>
            <p:nvPr/>
          </p:nvSpPr>
          <p:spPr>
            <a:xfrm>
              <a:off x="1592021" y="29009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Vieraat kielet</a:t>
              </a:r>
            </a:p>
          </p:txBody>
        </p:sp>
      </p:grpSp>
      <p:grpSp>
        <p:nvGrpSpPr>
          <p:cNvPr id="31" name="Ryhmä 30">
            <a:extLst>
              <a:ext uri="{FF2B5EF4-FFF2-40B4-BE49-F238E27FC236}">
                <a16:creationId xmlns:a16="http://schemas.microsoft.com/office/drawing/2014/main" id="{4310857A-CE06-489E-B143-2C9D060512AE}"/>
              </a:ext>
            </a:extLst>
          </p:cNvPr>
          <p:cNvGrpSpPr/>
          <p:nvPr/>
        </p:nvGrpSpPr>
        <p:grpSpPr>
          <a:xfrm>
            <a:off x="5483251" y="4998221"/>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32" name="Kuusikulmio 31">
              <a:extLst>
                <a:ext uri="{FF2B5EF4-FFF2-40B4-BE49-F238E27FC236}">
                  <a16:creationId xmlns:a16="http://schemas.microsoft.com/office/drawing/2014/main" id="{7295F316-549E-4E47-856D-DF25B55637AF}"/>
                </a:ext>
              </a:extLst>
            </p:cNvPr>
            <p:cNvSpPr/>
            <p:nvPr/>
          </p:nvSpPr>
          <p:spPr>
            <a:xfrm rot="5400000">
              <a:off x="1221784" y="122427"/>
              <a:ext cx="1845876" cy="1605912"/>
            </a:xfrm>
            <a:prstGeom prst="hexagon">
              <a:avLst>
                <a:gd name="adj" fmla="val 25000"/>
                <a:gd name="vf" fmla="val 115470"/>
              </a:avLst>
            </a:prstGeom>
            <a:solidFill>
              <a:srgbClr val="7030A0"/>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33" name="Kuusikulmio 4">
              <a:extLst>
                <a:ext uri="{FF2B5EF4-FFF2-40B4-BE49-F238E27FC236}">
                  <a16:creationId xmlns:a16="http://schemas.microsoft.com/office/drawing/2014/main" id="{4078A02F-EC19-4B80-B196-94405FB2FABF}"/>
                </a:ext>
              </a:extLst>
            </p:cNvPr>
            <p:cNvSpPr txBox="1"/>
            <p:nvPr/>
          </p:nvSpPr>
          <p:spPr>
            <a:xfrm>
              <a:off x="1592021" y="290094"/>
              <a:ext cx="1105402"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Vieraat kielet</a:t>
              </a:r>
            </a:p>
          </p:txBody>
        </p:sp>
      </p:grpSp>
      <p:grpSp>
        <p:nvGrpSpPr>
          <p:cNvPr id="28" name="Ryhmä 27">
            <a:extLst>
              <a:ext uri="{FF2B5EF4-FFF2-40B4-BE49-F238E27FC236}">
                <a16:creationId xmlns:a16="http://schemas.microsoft.com/office/drawing/2014/main" id="{444A3D67-209A-4476-8C61-0AD7D5097193}"/>
              </a:ext>
            </a:extLst>
          </p:cNvPr>
          <p:cNvGrpSpPr/>
          <p:nvPr/>
        </p:nvGrpSpPr>
        <p:grpSpPr>
          <a:xfrm>
            <a:off x="3207789" y="4769956"/>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29" name="Kuusikulmio 28">
              <a:extLst>
                <a:ext uri="{FF2B5EF4-FFF2-40B4-BE49-F238E27FC236}">
                  <a16:creationId xmlns:a16="http://schemas.microsoft.com/office/drawing/2014/main" id="{1F9801DA-7A8A-40A0-9432-35F124F8D6EC}"/>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30" name="Kuusikulmio 4">
              <a:extLst>
                <a:ext uri="{FF2B5EF4-FFF2-40B4-BE49-F238E27FC236}">
                  <a16:creationId xmlns:a16="http://schemas.microsoft.com/office/drawing/2014/main" id="{E96AA0CD-C243-4057-8E54-DAB8849EA0FC}"/>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grpSp>
        <p:nvGrpSpPr>
          <p:cNvPr id="22" name="Ryhmä 21">
            <a:extLst>
              <a:ext uri="{FF2B5EF4-FFF2-40B4-BE49-F238E27FC236}">
                <a16:creationId xmlns:a16="http://schemas.microsoft.com/office/drawing/2014/main" id="{87CD2F70-89A9-4663-A2A4-EF40821D3417}"/>
              </a:ext>
            </a:extLst>
          </p:cNvPr>
          <p:cNvGrpSpPr/>
          <p:nvPr/>
        </p:nvGrpSpPr>
        <p:grpSpPr>
          <a:xfrm>
            <a:off x="3047329" y="4920457"/>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23" name="Kuusikulmio 22">
              <a:extLst>
                <a:ext uri="{FF2B5EF4-FFF2-40B4-BE49-F238E27FC236}">
                  <a16:creationId xmlns:a16="http://schemas.microsoft.com/office/drawing/2014/main" id="{9561222C-67D6-4A69-9009-167DB326ED1E}"/>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24" name="Kuusikulmio 4">
              <a:extLst>
                <a:ext uri="{FF2B5EF4-FFF2-40B4-BE49-F238E27FC236}">
                  <a16:creationId xmlns:a16="http://schemas.microsoft.com/office/drawing/2014/main" id="{9845EB7C-B988-45A7-9170-A564CF7AD3D1}"/>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Reaaliaineiden kokeet</a:t>
              </a:r>
              <a:endParaRPr lang="fi-FI" sz="2000" b="1" kern="1200" dirty="0">
                <a:solidFill>
                  <a:schemeClr val="bg1"/>
                </a:solidFill>
              </a:endParaRPr>
            </a:p>
          </p:txBody>
        </p:sp>
      </p:grpSp>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337825" y="144869"/>
            <a:ext cx="6192688" cy="620688"/>
          </a:xfrm>
          <a:prstGeom prst="rect">
            <a:avLst/>
          </a:prstGeom>
        </p:spPr>
        <p:txBody>
          <a:bodyPr>
            <a:normAutofit fontScale="90000"/>
          </a:bodyPr>
          <a:lstStyle/>
          <a:p>
            <a:pPr algn="ctr"/>
            <a:r>
              <a:rPr lang="fi-FI" dirty="0"/>
              <a:t>Useammat kokeet</a:t>
            </a:r>
          </a:p>
        </p:txBody>
      </p:sp>
      <p:grpSp>
        <p:nvGrpSpPr>
          <p:cNvPr id="7" name="Ryhmä 6">
            <a:extLst>
              <a:ext uri="{FF2B5EF4-FFF2-40B4-BE49-F238E27FC236}">
                <a16:creationId xmlns:a16="http://schemas.microsoft.com/office/drawing/2014/main" id="{0D36FB58-940E-4850-B129-74C7968A35BF}"/>
              </a:ext>
            </a:extLst>
          </p:cNvPr>
          <p:cNvGrpSpPr/>
          <p:nvPr/>
        </p:nvGrpSpPr>
        <p:grpSpPr>
          <a:xfrm>
            <a:off x="3500142" y="1614042"/>
            <a:ext cx="1656184" cy="1845876"/>
            <a:chOff x="1341766" y="2445"/>
            <a:chExt cx="1605912" cy="1845876"/>
          </a:xfrm>
          <a:solidFill>
            <a:srgbClr val="C00000"/>
          </a:solidFill>
          <a:scene3d>
            <a:camera prst="orthographicFront">
              <a:rot lat="0" lon="0" rev="0"/>
            </a:camera>
            <a:lightRig rig="balanced" dir="t">
              <a:rot lat="0" lon="0" rev="8700000"/>
            </a:lightRig>
          </a:scene3d>
        </p:grpSpPr>
        <p:sp>
          <p:nvSpPr>
            <p:cNvPr id="8" name="Kuusikulmio 7">
              <a:extLst>
                <a:ext uri="{FF2B5EF4-FFF2-40B4-BE49-F238E27FC236}">
                  <a16:creationId xmlns:a16="http://schemas.microsoft.com/office/drawing/2014/main" id="{BE3FDF8F-7DC8-4904-BD29-4D69B708162E}"/>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9" name="Kuusikulmio 4">
              <a:extLst>
                <a:ext uri="{FF2B5EF4-FFF2-40B4-BE49-F238E27FC236}">
                  <a16:creationId xmlns:a16="http://schemas.microsoft.com/office/drawing/2014/main" id="{E63F208F-6275-4D21-9BD5-B41AA5CE46DA}"/>
                </a:ext>
              </a:extLst>
            </p:cNvPr>
            <p:cNvSpPr txBox="1"/>
            <p:nvPr/>
          </p:nvSpPr>
          <p:spPr>
            <a:xfrm>
              <a:off x="1592021" y="290094"/>
              <a:ext cx="1105402" cy="1270578"/>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Äidinkieli ja kirjallisuus</a:t>
              </a:r>
            </a:p>
          </p:txBody>
        </p:sp>
      </p:grpSp>
      <p:grpSp>
        <p:nvGrpSpPr>
          <p:cNvPr id="10" name="Ryhmä 9">
            <a:extLst>
              <a:ext uri="{FF2B5EF4-FFF2-40B4-BE49-F238E27FC236}">
                <a16:creationId xmlns:a16="http://schemas.microsoft.com/office/drawing/2014/main" id="{5777CA9A-1935-4818-A51A-D49A212869BA}"/>
              </a:ext>
            </a:extLst>
          </p:cNvPr>
          <p:cNvGrpSpPr/>
          <p:nvPr/>
        </p:nvGrpSpPr>
        <p:grpSpPr>
          <a:xfrm>
            <a:off x="5247366" y="1622121"/>
            <a:ext cx="1656183"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1" name="Kuusikulmio 10">
              <a:extLst>
                <a:ext uri="{FF2B5EF4-FFF2-40B4-BE49-F238E27FC236}">
                  <a16:creationId xmlns:a16="http://schemas.microsoft.com/office/drawing/2014/main" id="{0146161A-A905-46E6-92B8-96893A4A13CD}"/>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2" name="Kuusikulmio 4">
              <a:extLst>
                <a:ext uri="{FF2B5EF4-FFF2-40B4-BE49-F238E27FC236}">
                  <a16:creationId xmlns:a16="http://schemas.microsoft.com/office/drawing/2014/main" id="{D551905B-341F-42EF-A5CF-70D96F136100}"/>
                </a:ext>
              </a:extLst>
            </p:cNvPr>
            <p:cNvSpPr txBox="1"/>
            <p:nvPr/>
          </p:nvSpPr>
          <p:spPr>
            <a:xfrm>
              <a:off x="1433922" y="297156"/>
              <a:ext cx="1443935"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defTabSz="1600200">
                <a:lnSpc>
                  <a:spcPct val="90000"/>
                </a:lnSpc>
                <a:spcBef>
                  <a:spcPct val="0"/>
                </a:spcBef>
                <a:spcAft>
                  <a:spcPct val="35000"/>
                </a:spcAft>
                <a:buNone/>
              </a:pPr>
              <a:r>
                <a:rPr lang="fi-FI" sz="2000" b="1" kern="1200" dirty="0">
                  <a:solidFill>
                    <a:schemeClr val="bg1"/>
                  </a:solidFill>
                </a:rPr>
                <a:t>Matematiikka</a:t>
              </a:r>
            </a:p>
          </p:txBody>
        </p:sp>
      </p:grpSp>
      <p:grpSp>
        <p:nvGrpSpPr>
          <p:cNvPr id="13" name="Ryhmä 12">
            <a:extLst>
              <a:ext uri="{FF2B5EF4-FFF2-40B4-BE49-F238E27FC236}">
                <a16:creationId xmlns:a16="http://schemas.microsoft.com/office/drawing/2014/main" id="{B7377D56-25D4-4E54-A262-D7B16ABCC0D8}"/>
              </a:ext>
            </a:extLst>
          </p:cNvPr>
          <p:cNvGrpSpPr/>
          <p:nvPr/>
        </p:nvGrpSpPr>
        <p:grpSpPr>
          <a:xfrm>
            <a:off x="3447168" y="4735008"/>
            <a:ext cx="1679865" cy="1845876"/>
            <a:chOff x="1318804" y="2445"/>
            <a:chExt cx="1628874" cy="1845876"/>
          </a:xfrm>
          <a:solidFill>
            <a:schemeClr val="accent2">
              <a:lumMod val="75000"/>
            </a:schemeClr>
          </a:solidFill>
          <a:scene3d>
            <a:camera prst="orthographicFront">
              <a:rot lat="0" lon="0" rev="0"/>
            </a:camera>
            <a:lightRig rig="balanced" dir="t">
              <a:rot lat="0" lon="0" rev="8700000"/>
            </a:lightRig>
          </a:scene3d>
        </p:grpSpPr>
        <p:sp>
          <p:nvSpPr>
            <p:cNvPr id="14" name="Kuusikulmio 13">
              <a:extLst>
                <a:ext uri="{FF2B5EF4-FFF2-40B4-BE49-F238E27FC236}">
                  <a16:creationId xmlns:a16="http://schemas.microsoft.com/office/drawing/2014/main" id="{E7E7C5F8-08EF-4B4A-A4DE-DD211C0D5C68}"/>
                </a:ext>
              </a:extLst>
            </p:cNvPr>
            <p:cNvSpPr/>
            <p:nvPr/>
          </p:nvSpPr>
          <p:spPr>
            <a:xfrm rot="5400000">
              <a:off x="1221784" y="122427"/>
              <a:ext cx="1845876" cy="1605912"/>
            </a:xfrm>
            <a:prstGeom prst="hexagon">
              <a:avLst>
                <a:gd name="adj" fmla="val 25000"/>
                <a:gd name="vf" fmla="val 115470"/>
              </a:avLst>
            </a:prstGeom>
            <a:solidFill>
              <a:schemeClr val="accent6">
                <a:lumMod val="75000"/>
              </a:schemeClr>
            </a:solidFill>
            <a:ln>
              <a:solidFill>
                <a:schemeClr val="bg1"/>
              </a:solid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5" name="Kuusikulmio 4">
              <a:extLst>
                <a:ext uri="{FF2B5EF4-FFF2-40B4-BE49-F238E27FC236}">
                  <a16:creationId xmlns:a16="http://schemas.microsoft.com/office/drawing/2014/main" id="{F2DEE7C6-0005-4630-A79D-5ADD0558F9D5}"/>
                </a:ext>
              </a:extLst>
            </p:cNvPr>
            <p:cNvSpPr txBox="1"/>
            <p:nvPr/>
          </p:nvSpPr>
          <p:spPr>
            <a:xfrm>
              <a:off x="1318804" y="439630"/>
              <a:ext cx="1598098"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dirty="0">
                  <a:solidFill>
                    <a:schemeClr val="bg1"/>
                  </a:solidFill>
                </a:rPr>
                <a:t>Reaaliaineen koe</a:t>
              </a:r>
              <a:endParaRPr lang="fi-FI" sz="2000" b="1" kern="1200" dirty="0">
                <a:solidFill>
                  <a:schemeClr val="bg1"/>
                </a:solidFill>
              </a:endParaRPr>
            </a:p>
          </p:txBody>
        </p:sp>
      </p:grpSp>
      <p:grpSp>
        <p:nvGrpSpPr>
          <p:cNvPr id="16" name="Ryhmä 15">
            <a:extLst>
              <a:ext uri="{FF2B5EF4-FFF2-40B4-BE49-F238E27FC236}">
                <a16:creationId xmlns:a16="http://schemas.microsoft.com/office/drawing/2014/main" id="{6E84187A-3E56-47C7-8A46-9EEDB9AB85CA}"/>
              </a:ext>
            </a:extLst>
          </p:cNvPr>
          <p:cNvGrpSpPr/>
          <p:nvPr/>
        </p:nvGrpSpPr>
        <p:grpSpPr>
          <a:xfrm>
            <a:off x="5256076" y="4751476"/>
            <a:ext cx="1656184" cy="1845876"/>
            <a:chOff x="1341766" y="2445"/>
            <a:chExt cx="1605912" cy="1845876"/>
          </a:xfrm>
          <a:solidFill>
            <a:schemeClr val="accent2">
              <a:lumMod val="75000"/>
            </a:schemeClr>
          </a:solidFill>
          <a:scene3d>
            <a:camera prst="orthographicFront">
              <a:rot lat="0" lon="0" rev="0"/>
            </a:camera>
            <a:lightRig rig="balanced" dir="t">
              <a:rot lat="0" lon="0" rev="8700000"/>
            </a:lightRig>
          </a:scene3d>
        </p:grpSpPr>
        <p:sp>
          <p:nvSpPr>
            <p:cNvPr id="17" name="Kuusikulmio 16">
              <a:extLst>
                <a:ext uri="{FF2B5EF4-FFF2-40B4-BE49-F238E27FC236}">
                  <a16:creationId xmlns:a16="http://schemas.microsoft.com/office/drawing/2014/main" id="{445AAFB8-C5E8-4CD1-9069-A52B0ABE0F5A}"/>
                </a:ext>
              </a:extLst>
            </p:cNvPr>
            <p:cNvSpPr/>
            <p:nvPr/>
          </p:nvSpPr>
          <p:spPr>
            <a:xfrm rot="5400000">
              <a:off x="1221784" y="122427"/>
              <a:ext cx="1845876" cy="1605912"/>
            </a:xfrm>
            <a:prstGeom prst="hexagon">
              <a:avLst>
                <a:gd name="adj" fmla="val 25000"/>
                <a:gd name="vf" fmla="val 115470"/>
              </a:avLst>
            </a:prstGeom>
            <a:solidFill>
              <a:srgbClr val="7030A0"/>
            </a:solidFill>
            <a:ln>
              <a:solidFill>
                <a:schemeClr val="bg1"/>
              </a:solid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18" name="Kuusikulmio 4">
              <a:extLst>
                <a:ext uri="{FF2B5EF4-FFF2-40B4-BE49-F238E27FC236}">
                  <a16:creationId xmlns:a16="http://schemas.microsoft.com/office/drawing/2014/main" id="{50EDF8F2-0C41-46BF-939F-86C5B4181D3D}"/>
                </a:ext>
              </a:extLst>
            </p:cNvPr>
            <p:cNvSpPr txBox="1"/>
            <p:nvPr/>
          </p:nvSpPr>
          <p:spPr>
            <a:xfrm>
              <a:off x="1592021" y="290094"/>
              <a:ext cx="1105402" cy="1270578"/>
            </a:xfrm>
            <a:prstGeom prst="rect">
              <a:avLst/>
            </a:prstGeom>
            <a:noFill/>
            <a:ln>
              <a:solidFill>
                <a:schemeClr val="bg1"/>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Vieras kieli</a:t>
              </a:r>
            </a:p>
          </p:txBody>
        </p:sp>
      </p:grpSp>
      <p:grpSp>
        <p:nvGrpSpPr>
          <p:cNvPr id="19" name="Ryhmä 18">
            <a:extLst>
              <a:ext uri="{FF2B5EF4-FFF2-40B4-BE49-F238E27FC236}">
                <a16:creationId xmlns:a16="http://schemas.microsoft.com/office/drawing/2014/main" id="{FEA385EE-64A3-4EB0-961A-53562EA51E38}"/>
              </a:ext>
            </a:extLst>
          </p:cNvPr>
          <p:cNvGrpSpPr/>
          <p:nvPr/>
        </p:nvGrpSpPr>
        <p:grpSpPr>
          <a:xfrm>
            <a:off x="6084168" y="3180348"/>
            <a:ext cx="1656184" cy="1845876"/>
            <a:chOff x="1341766" y="2445"/>
            <a:chExt cx="1605912" cy="1845876"/>
          </a:xfrm>
          <a:solidFill>
            <a:schemeClr val="accent5">
              <a:lumMod val="75000"/>
            </a:schemeClr>
          </a:solidFill>
          <a:scene3d>
            <a:camera prst="orthographicFront">
              <a:rot lat="0" lon="0" rev="0"/>
            </a:camera>
            <a:lightRig rig="balanced" dir="t">
              <a:rot lat="0" lon="0" rev="8700000"/>
            </a:lightRig>
          </a:scene3d>
        </p:grpSpPr>
        <p:sp>
          <p:nvSpPr>
            <p:cNvPr id="20" name="Kuusikulmio 19">
              <a:extLst>
                <a:ext uri="{FF2B5EF4-FFF2-40B4-BE49-F238E27FC236}">
                  <a16:creationId xmlns:a16="http://schemas.microsoft.com/office/drawing/2014/main" id="{4B9B8214-5649-49A0-950E-AB1D0B85ED11}"/>
                </a:ext>
              </a:extLst>
            </p:cNvPr>
            <p:cNvSpPr/>
            <p:nvPr/>
          </p:nvSpPr>
          <p:spPr>
            <a:xfrm rot="5400000">
              <a:off x="1221784" y="122427"/>
              <a:ext cx="1845876" cy="1605912"/>
            </a:xfrm>
            <a:prstGeom prst="hexagon">
              <a:avLst>
                <a:gd name="adj" fmla="val 25000"/>
                <a:gd name="vf" fmla="val 115470"/>
              </a:avLst>
            </a:prstGeom>
            <a:grpFill/>
            <a:ln>
              <a:noFill/>
            </a:ln>
            <a:effectLst>
              <a:outerShdw blurRad="44450" dist="27940" dir="5400000" algn="ctr">
                <a:srgbClr val="000000">
                  <a:alpha val="32000"/>
                </a:srgbClr>
              </a:outerShdw>
            </a:effectLst>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fi-FI"/>
            </a:p>
          </p:txBody>
        </p:sp>
        <p:sp>
          <p:nvSpPr>
            <p:cNvPr id="21" name="Kuusikulmio 4">
              <a:extLst>
                <a:ext uri="{FF2B5EF4-FFF2-40B4-BE49-F238E27FC236}">
                  <a16:creationId xmlns:a16="http://schemas.microsoft.com/office/drawing/2014/main" id="{8652CFE5-4F62-43EA-9179-07F6153A8562}"/>
                </a:ext>
              </a:extLst>
            </p:cNvPr>
            <p:cNvSpPr txBox="1"/>
            <p:nvPr/>
          </p:nvSpPr>
          <p:spPr>
            <a:xfrm>
              <a:off x="1507877" y="290094"/>
              <a:ext cx="1347211" cy="1270578"/>
            </a:xfrm>
            <a:prstGeom prst="rect">
              <a:avLst/>
            </a:prstGeom>
            <a:no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i-FI" sz="2000" b="1" kern="1200" dirty="0">
                  <a:solidFill>
                    <a:schemeClr val="bg1"/>
                  </a:solidFill>
                </a:rPr>
                <a:t>Toinen kotimainen kieli</a:t>
              </a:r>
            </a:p>
          </p:txBody>
        </p:sp>
      </p:grpSp>
      <p:pic>
        <p:nvPicPr>
          <p:cNvPr id="25" name="Kuva 24">
            <a:extLst>
              <a:ext uri="{FF2B5EF4-FFF2-40B4-BE49-F238E27FC236}">
                <a16:creationId xmlns:a16="http://schemas.microsoft.com/office/drawing/2014/main" id="{7838B6D3-7704-4BA1-9CBD-CE4DF53A1B85}"/>
              </a:ext>
            </a:extLst>
          </p:cNvPr>
          <p:cNvPicPr>
            <a:picLocks noChangeAspect="1"/>
          </p:cNvPicPr>
          <p:nvPr/>
        </p:nvPicPr>
        <p:blipFill>
          <a:blip r:embed="rId2"/>
          <a:stretch>
            <a:fillRect/>
          </a:stretch>
        </p:blipFill>
        <p:spPr>
          <a:xfrm>
            <a:off x="4561091" y="3435282"/>
            <a:ext cx="1268760" cy="1268760"/>
          </a:xfrm>
          <a:prstGeom prst="rect">
            <a:avLst/>
          </a:prstGeom>
        </p:spPr>
      </p:pic>
      <p:sp>
        <p:nvSpPr>
          <p:cNvPr id="27" name="Tekstiruutu 26">
            <a:extLst>
              <a:ext uri="{FF2B5EF4-FFF2-40B4-BE49-F238E27FC236}">
                <a16:creationId xmlns:a16="http://schemas.microsoft.com/office/drawing/2014/main" id="{CABEE2EC-A28A-46ED-8C10-D062CCB1B0CF}"/>
              </a:ext>
            </a:extLst>
          </p:cNvPr>
          <p:cNvSpPr txBox="1"/>
          <p:nvPr/>
        </p:nvSpPr>
        <p:spPr>
          <a:xfrm>
            <a:off x="284814" y="984149"/>
            <a:ext cx="7599553" cy="646331"/>
          </a:xfrm>
          <a:prstGeom prst="rect">
            <a:avLst/>
          </a:prstGeom>
          <a:noFill/>
          <a:ln>
            <a:noFill/>
          </a:ln>
        </p:spPr>
        <p:txBody>
          <a:bodyPr wrap="square" rtlCol="0">
            <a:spAutoFit/>
          </a:bodyPr>
          <a:lstStyle/>
          <a:p>
            <a:r>
              <a:rPr lang="fi-FI" b="1" dirty="0"/>
              <a:t>Reaaliaineiden kokeita voit suorittaa useita, koska ne ovat eri oppiaineissa.</a:t>
            </a:r>
          </a:p>
          <a:p>
            <a:r>
              <a:rPr lang="fi-FI" b="1" dirty="0"/>
              <a:t>Vieraan kielen kokeita voit myös suorittaa useassa eri kielessä.</a:t>
            </a:r>
          </a:p>
        </p:txBody>
      </p:sp>
      <p:sp>
        <p:nvSpPr>
          <p:cNvPr id="37" name="Tekstiruutu 36">
            <a:extLst>
              <a:ext uri="{FF2B5EF4-FFF2-40B4-BE49-F238E27FC236}">
                <a16:creationId xmlns:a16="http://schemas.microsoft.com/office/drawing/2014/main" id="{7884BEF7-C8AB-4C3C-A237-F2F8EA33DCFB}"/>
              </a:ext>
            </a:extLst>
          </p:cNvPr>
          <p:cNvSpPr txBox="1"/>
          <p:nvPr/>
        </p:nvSpPr>
        <p:spPr>
          <a:xfrm>
            <a:off x="308370" y="3408811"/>
            <a:ext cx="4197681" cy="1723549"/>
          </a:xfrm>
          <a:prstGeom prst="rect">
            <a:avLst/>
          </a:prstGeom>
          <a:noFill/>
          <a:ln>
            <a:noFill/>
          </a:ln>
        </p:spPr>
        <p:txBody>
          <a:bodyPr wrap="square" rtlCol="0">
            <a:spAutoFit/>
          </a:bodyPr>
          <a:lstStyle/>
          <a:p>
            <a:r>
              <a:rPr lang="fi-FI" b="1" dirty="0"/>
              <a:t>Tutkintoosi voi kuulua </a:t>
            </a:r>
            <a:r>
              <a:rPr lang="fi-FI" b="1" u="sng" dirty="0">
                <a:highlight>
                  <a:srgbClr val="FFFF00"/>
                </a:highlight>
              </a:rPr>
              <a:t>useampi koe samassa oppiaineessa vuodesta </a:t>
            </a:r>
            <a:r>
              <a:rPr lang="fi-FI" sz="1600" b="1" u="sng" dirty="0">
                <a:highlight>
                  <a:srgbClr val="FFFF00"/>
                </a:highlight>
              </a:rPr>
              <a:t>2022 lähtien</a:t>
            </a:r>
          </a:p>
          <a:p>
            <a:pPr marL="285750" indent="-285750">
              <a:buFont typeface="Arial" panose="020B0604020202020204" pitchFamily="34" charset="0"/>
              <a:buChar char="•"/>
            </a:pPr>
            <a:r>
              <a:rPr lang="fi-FI" b="1" dirty="0"/>
              <a:t>esim. pitkä ja lyhyt matematiikka</a:t>
            </a:r>
          </a:p>
          <a:p>
            <a:pPr marL="285750" indent="-285750">
              <a:buFont typeface="Arial" panose="020B0604020202020204" pitchFamily="34" charset="0"/>
              <a:buChar char="•"/>
            </a:pPr>
            <a:r>
              <a:rPr lang="fi-FI" b="1" dirty="0"/>
              <a:t>esim. englannin pitkän ja lyhyen oppimäärän koe</a:t>
            </a:r>
          </a:p>
        </p:txBody>
      </p:sp>
      <p:grpSp>
        <p:nvGrpSpPr>
          <p:cNvPr id="38" name="Ryhmä 37">
            <a:extLst>
              <a:ext uri="{FF2B5EF4-FFF2-40B4-BE49-F238E27FC236}">
                <a16:creationId xmlns:a16="http://schemas.microsoft.com/office/drawing/2014/main" id="{5AF91499-4FEB-40F1-827D-74A04BA25C0C}"/>
              </a:ext>
            </a:extLst>
          </p:cNvPr>
          <p:cNvGrpSpPr/>
          <p:nvPr/>
        </p:nvGrpSpPr>
        <p:grpSpPr>
          <a:xfrm>
            <a:off x="8320717" y="6309320"/>
            <a:ext cx="839132" cy="621824"/>
            <a:chOff x="8320717" y="6309320"/>
            <a:chExt cx="839132" cy="621824"/>
          </a:xfrm>
        </p:grpSpPr>
        <p:pic>
          <p:nvPicPr>
            <p:cNvPr id="39" name="Kuva 38" descr="Paluu">
              <a:hlinkClick r:id="rId3" action="ppaction://hlinksldjump"/>
              <a:extLst>
                <a:ext uri="{FF2B5EF4-FFF2-40B4-BE49-F238E27FC236}">
                  <a16:creationId xmlns:a16="http://schemas.microsoft.com/office/drawing/2014/main" id="{9F8666C9-2A3D-44BF-83A8-D821D6D7D8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8025" y="6309320"/>
              <a:ext cx="621824" cy="621824"/>
            </a:xfrm>
            <a:prstGeom prst="rect">
              <a:avLst/>
            </a:prstGeom>
          </p:spPr>
        </p:pic>
        <p:sp>
          <p:nvSpPr>
            <p:cNvPr id="40" name="Tekstiruutu 39">
              <a:hlinkClick r:id="rId3" action="ppaction://hlinksldjump"/>
              <a:extLst>
                <a:ext uri="{FF2B5EF4-FFF2-40B4-BE49-F238E27FC236}">
                  <a16:creationId xmlns:a16="http://schemas.microsoft.com/office/drawing/2014/main" id="{5676A9BB-A9AE-4C12-9B1C-673A1DC0099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41" name="Tekstiruutu 40">
            <a:extLst>
              <a:ext uri="{FF2B5EF4-FFF2-40B4-BE49-F238E27FC236}">
                <a16:creationId xmlns:a16="http://schemas.microsoft.com/office/drawing/2014/main" id="{BFE710BA-034B-4FA4-B2EE-215E34C28D13}"/>
              </a:ext>
            </a:extLst>
          </p:cNvPr>
          <p:cNvSpPr txBox="1"/>
          <p:nvPr/>
        </p:nvSpPr>
        <p:spPr>
          <a:xfrm>
            <a:off x="284815" y="5313873"/>
            <a:ext cx="2486662" cy="954107"/>
          </a:xfrm>
          <a:prstGeom prst="rect">
            <a:avLst/>
          </a:prstGeom>
          <a:noFill/>
          <a:ln>
            <a:noFill/>
          </a:ln>
        </p:spPr>
        <p:txBody>
          <a:bodyPr wrap="square" rtlCol="0">
            <a:spAutoFit/>
          </a:bodyPr>
          <a:lstStyle/>
          <a:p>
            <a:r>
              <a:rPr lang="fi-FI" sz="1400" b="1" dirty="0"/>
              <a:t>Saman aineen eri oppimäärien kokeet voidaan laskea suoritukseksi vain kerran viiteen pakolliseen kokeeseen</a:t>
            </a:r>
          </a:p>
        </p:txBody>
      </p:sp>
    </p:spTree>
    <p:extLst>
      <p:ext uri="{BB962C8B-B14F-4D97-AF65-F5344CB8AC3E}">
        <p14:creationId xmlns:p14="http://schemas.microsoft.com/office/powerpoint/2010/main" val="389325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187624" y="175747"/>
            <a:ext cx="6192688" cy="620688"/>
          </a:xfrm>
          <a:prstGeom prst="rect">
            <a:avLst/>
          </a:prstGeom>
        </p:spPr>
        <p:txBody>
          <a:bodyPr>
            <a:normAutofit fontScale="90000"/>
          </a:bodyPr>
          <a:lstStyle/>
          <a:p>
            <a:pPr algn="ctr"/>
            <a:r>
              <a:rPr lang="fi-FI" dirty="0"/>
              <a:t>Osallistumisen edellytykset</a:t>
            </a:r>
          </a:p>
        </p:txBody>
      </p:sp>
      <p:sp>
        <p:nvSpPr>
          <p:cNvPr id="5" name="Vuokaaviosymboli: Rajoitin 4">
            <a:extLst>
              <a:ext uri="{FF2B5EF4-FFF2-40B4-BE49-F238E27FC236}">
                <a16:creationId xmlns:a16="http://schemas.microsoft.com/office/drawing/2014/main" id="{67EF36CD-1330-4190-A0AF-5DE3C9BE8DE5}"/>
              </a:ext>
            </a:extLst>
          </p:cNvPr>
          <p:cNvSpPr/>
          <p:nvPr/>
        </p:nvSpPr>
        <p:spPr>
          <a:xfrm>
            <a:off x="155873" y="1124744"/>
            <a:ext cx="5184576" cy="792088"/>
          </a:xfrm>
          <a:prstGeom prst="flowChartTerminator">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400" b="1" dirty="0"/>
              <a:t>Lukion oppimäärää suorittava</a:t>
            </a:r>
          </a:p>
        </p:txBody>
      </p:sp>
      <p:sp>
        <p:nvSpPr>
          <p:cNvPr id="45" name="Vuokaaviosymboli: Rajoitin 44">
            <a:extLst>
              <a:ext uri="{FF2B5EF4-FFF2-40B4-BE49-F238E27FC236}">
                <a16:creationId xmlns:a16="http://schemas.microsoft.com/office/drawing/2014/main" id="{B26A78CC-7D16-4136-B81A-9461C2B01FEA}"/>
              </a:ext>
            </a:extLst>
          </p:cNvPr>
          <p:cNvSpPr/>
          <p:nvPr/>
        </p:nvSpPr>
        <p:spPr>
          <a:xfrm>
            <a:off x="155346" y="5007946"/>
            <a:ext cx="5640790" cy="864096"/>
          </a:xfrm>
          <a:prstGeom prst="flowChartTerminator">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sz="2400" b="1" dirty="0"/>
              <a:t>Ammatillista perustutkintoa suorittava</a:t>
            </a:r>
          </a:p>
        </p:txBody>
      </p:sp>
      <p:sp>
        <p:nvSpPr>
          <p:cNvPr id="6" name="Tekstiruutu 5">
            <a:extLst>
              <a:ext uri="{FF2B5EF4-FFF2-40B4-BE49-F238E27FC236}">
                <a16:creationId xmlns:a16="http://schemas.microsoft.com/office/drawing/2014/main" id="{CE5DF108-F80E-4AEF-91AC-66AEF9A1B512}"/>
              </a:ext>
            </a:extLst>
          </p:cNvPr>
          <p:cNvSpPr txBox="1"/>
          <p:nvPr/>
        </p:nvSpPr>
        <p:spPr>
          <a:xfrm>
            <a:off x="323528" y="2085816"/>
            <a:ext cx="8457164" cy="1938992"/>
          </a:xfrm>
          <a:prstGeom prst="rect">
            <a:avLst/>
          </a:prstGeom>
          <a:noFill/>
        </p:spPr>
        <p:txBody>
          <a:bodyPr wrap="square" rtlCol="0">
            <a:spAutoFit/>
          </a:bodyPr>
          <a:lstStyle/>
          <a:p>
            <a:pPr marL="342900" indent="-342900">
              <a:buFont typeface="Wingdings" panose="05000000000000000000" pitchFamily="2" charset="2"/>
              <a:buChar char="ü"/>
            </a:pPr>
            <a:r>
              <a:rPr lang="fi-FI" sz="2000" b="1" dirty="0"/>
              <a:t>voit osallistua kokeeseen </a:t>
            </a:r>
            <a:r>
              <a:rPr lang="fi-FI" sz="2000" b="1" u="sng" dirty="0">
                <a:highlight>
                  <a:srgbClr val="FFFF00"/>
                </a:highlight>
              </a:rPr>
              <a:t>opiskeltuasi oppiaineen pakolliset opinnot</a:t>
            </a:r>
          </a:p>
          <a:p>
            <a:pPr marL="342900" indent="-342900">
              <a:buFont typeface="Wingdings" panose="05000000000000000000" pitchFamily="2" charset="2"/>
              <a:buChar char="ü"/>
            </a:pPr>
            <a:r>
              <a:rPr lang="fi-FI" sz="2000" b="1" dirty="0"/>
              <a:t>jos vieraassa kielessä ei ole pakollisia opintoja, on opintoja oltava kuusi opintopistettä</a:t>
            </a:r>
          </a:p>
          <a:p>
            <a:pPr marL="342900" indent="-342900">
              <a:buFont typeface="Wingdings" panose="05000000000000000000" pitchFamily="2" charset="2"/>
              <a:buChar char="ü"/>
            </a:pPr>
            <a:r>
              <a:rPr lang="fi-FI" sz="2000" b="1" dirty="0"/>
              <a:t>jos reaaliaineessa ei ole pakollisia opintoja, on opiskeltava 4 opintopistettä</a:t>
            </a:r>
          </a:p>
          <a:p>
            <a:pPr marL="342900" indent="-342900">
              <a:buFont typeface="Wingdings" panose="05000000000000000000" pitchFamily="2" charset="2"/>
              <a:buChar char="ü"/>
            </a:pPr>
            <a:r>
              <a:rPr lang="fi-FI" sz="2000" b="1" dirty="0"/>
              <a:t>erityisestä syystä rehtorin päätöksellä poikkeukset, jos on riittävät edellytykset kokeesta suoriutumiseen</a:t>
            </a:r>
          </a:p>
        </p:txBody>
      </p:sp>
      <p:sp>
        <p:nvSpPr>
          <p:cNvPr id="46" name="Tekstiruutu 45">
            <a:extLst>
              <a:ext uri="{FF2B5EF4-FFF2-40B4-BE49-F238E27FC236}">
                <a16:creationId xmlns:a16="http://schemas.microsoft.com/office/drawing/2014/main" id="{51DD5F3D-2892-4F8E-8FB0-C9BD7BC7726E}"/>
              </a:ext>
            </a:extLst>
          </p:cNvPr>
          <p:cNvSpPr txBox="1"/>
          <p:nvPr/>
        </p:nvSpPr>
        <p:spPr>
          <a:xfrm>
            <a:off x="87101" y="5965127"/>
            <a:ext cx="8693591" cy="400110"/>
          </a:xfrm>
          <a:prstGeom prst="rect">
            <a:avLst/>
          </a:prstGeom>
          <a:noFill/>
        </p:spPr>
        <p:txBody>
          <a:bodyPr wrap="square" rtlCol="0">
            <a:spAutoFit/>
          </a:bodyPr>
          <a:lstStyle/>
          <a:p>
            <a:pPr marL="342900" indent="-342900">
              <a:buFont typeface="Wingdings" panose="05000000000000000000" pitchFamily="2" charset="2"/>
              <a:buChar char="ü"/>
            </a:pPr>
            <a:r>
              <a:rPr lang="fi-FI" sz="2000" b="1" dirty="0"/>
              <a:t>voit osallistua suoritettuasi vähintään 90 opintopistettä vastaavan osaamisen</a:t>
            </a:r>
          </a:p>
        </p:txBody>
      </p:sp>
      <p:sp>
        <p:nvSpPr>
          <p:cNvPr id="48" name="Tekstiruutu 47">
            <a:extLst>
              <a:ext uri="{FF2B5EF4-FFF2-40B4-BE49-F238E27FC236}">
                <a16:creationId xmlns:a16="http://schemas.microsoft.com/office/drawing/2014/main" id="{70888625-8960-4FDD-82BB-F5740D75C3BC}"/>
              </a:ext>
            </a:extLst>
          </p:cNvPr>
          <p:cNvSpPr txBox="1"/>
          <p:nvPr/>
        </p:nvSpPr>
        <p:spPr>
          <a:xfrm>
            <a:off x="1407951" y="4336473"/>
            <a:ext cx="6692442" cy="400110"/>
          </a:xfrm>
          <a:prstGeom prst="rect">
            <a:avLst/>
          </a:prstGeom>
          <a:noFill/>
          <a:ln w="22225">
            <a:solidFill>
              <a:srgbClr val="C00000"/>
            </a:solidFill>
          </a:ln>
          <a:effectLst>
            <a:glow rad="63500">
              <a:schemeClr val="accent2">
                <a:satMod val="175000"/>
                <a:alpha val="40000"/>
              </a:schemeClr>
            </a:glow>
          </a:effectLst>
        </p:spPr>
        <p:txBody>
          <a:bodyPr wrap="square" rtlCol="0">
            <a:spAutoFit/>
          </a:bodyPr>
          <a:lstStyle/>
          <a:p>
            <a:r>
              <a:rPr lang="fi-FI" sz="2000" b="1" dirty="0"/>
              <a:t>   Koetehtävät perustuvat pakollisiin ja valinnaisiin opintoihin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1" name="Tekstiruutu 10">
            <a:extLst>
              <a:ext uri="{FF2B5EF4-FFF2-40B4-BE49-F238E27FC236}">
                <a16:creationId xmlns:a16="http://schemas.microsoft.com/office/drawing/2014/main" id="{E718CC13-09D3-49E5-AC0D-444131173CF7}"/>
              </a:ext>
            </a:extLst>
          </p:cNvPr>
          <p:cNvSpPr txBox="1"/>
          <p:nvPr/>
        </p:nvSpPr>
        <p:spPr>
          <a:xfrm rot="20122697">
            <a:off x="560800" y="4248188"/>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spTree>
    <p:extLst>
      <p:ext uri="{BB962C8B-B14F-4D97-AF65-F5344CB8AC3E}">
        <p14:creationId xmlns:p14="http://schemas.microsoft.com/office/powerpoint/2010/main" val="31028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ppt_x"/>
                                          </p:val>
                                        </p:tav>
                                        <p:tav tm="100000">
                                          <p:val>
                                            <p:strVal val="#ppt_x"/>
                                          </p:val>
                                        </p:tav>
                                      </p:tavLst>
                                    </p:anim>
                                    <p:anim calcmode="lin" valueType="num">
                                      <p:cBhvr additive="base">
                                        <p:cTn id="16" dur="500" fill="hold"/>
                                        <p:tgtEl>
                                          <p:spTgt spid="4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8"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7991" y="125143"/>
            <a:ext cx="6188385" cy="495545"/>
          </a:xfrm>
          <a:prstGeom prst="rect">
            <a:avLst/>
          </a:prstGeom>
        </p:spPr>
        <p:txBody>
          <a:bodyPr>
            <a:normAutofit fontScale="90000"/>
          </a:bodyPr>
          <a:lstStyle/>
          <a:p>
            <a:r>
              <a:rPr lang="fi-FI" dirty="0"/>
              <a:t>Ilmoittautumisen mitätöiminen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1" name="Tekstiruutu 10">
            <a:extLst>
              <a:ext uri="{FF2B5EF4-FFF2-40B4-BE49-F238E27FC236}">
                <a16:creationId xmlns:a16="http://schemas.microsoft.com/office/drawing/2014/main" id="{78268E7A-11C1-454A-95BE-BD13EB840083}"/>
              </a:ext>
            </a:extLst>
          </p:cNvPr>
          <p:cNvSpPr txBox="1"/>
          <p:nvPr/>
        </p:nvSpPr>
        <p:spPr>
          <a:xfrm>
            <a:off x="539552" y="1124744"/>
            <a:ext cx="8492642" cy="2246769"/>
          </a:xfrm>
          <a:prstGeom prst="rect">
            <a:avLst/>
          </a:prstGeom>
          <a:noFill/>
          <a:ln>
            <a:noFill/>
          </a:ln>
        </p:spPr>
        <p:txBody>
          <a:bodyPr wrap="square" rtlCol="0">
            <a:spAutoFit/>
          </a:bodyPr>
          <a:lstStyle/>
          <a:p>
            <a:pPr marL="342900" indent="-342900">
              <a:buFont typeface="Arial" panose="020B0604020202020204" pitchFamily="34" charset="0"/>
              <a:buChar char="•"/>
            </a:pPr>
            <a:r>
              <a:rPr lang="fi-FI" sz="2000" b="1" u="sng" dirty="0">
                <a:highlight>
                  <a:srgbClr val="FFFF00"/>
                </a:highlight>
              </a:rPr>
              <a:t>koe katsotaan hylätyksi, jos jäät saapumatta </a:t>
            </a:r>
            <a:r>
              <a:rPr lang="fi-FI" sz="2000" b="1" dirty="0"/>
              <a:t>koetilaisuuteen tai et jätä koesuoritusta arvosteltavaksi </a:t>
            </a:r>
            <a:endParaRPr lang="fi-FI" sz="2000" b="1" u="sng" dirty="0">
              <a:solidFill>
                <a:srgbClr val="C00000"/>
              </a:solidFill>
            </a:endParaRPr>
          </a:p>
          <a:p>
            <a:pPr marL="342900" indent="-342900">
              <a:buFont typeface="Arial" panose="020B0604020202020204" pitchFamily="34" charset="0"/>
              <a:buChar char="•"/>
            </a:pPr>
            <a:r>
              <a:rPr lang="fi-FI" sz="2000" b="1" dirty="0"/>
              <a:t>lautakunta voi hakemuksesi perusteella mitätöidä ilmoittautumisen, jos kokeesta poisjäämiseen on </a:t>
            </a:r>
            <a:r>
              <a:rPr lang="fi-FI" sz="2000" b="1" u="sng" dirty="0">
                <a:highlight>
                  <a:srgbClr val="FFFF00"/>
                </a:highlight>
              </a:rPr>
              <a:t>erityisen painava hyväksytty syy</a:t>
            </a:r>
          </a:p>
          <a:p>
            <a:pPr marL="800100" lvl="1" indent="-342900">
              <a:buFont typeface="Arial" panose="020B0604020202020204" pitchFamily="34" charset="0"/>
              <a:buChar char="•"/>
            </a:pPr>
            <a:r>
              <a:rPr lang="fi-FI" sz="2000" b="1" dirty="0"/>
              <a:t>lääkärintodistus sairaudesta</a:t>
            </a:r>
          </a:p>
          <a:p>
            <a:pPr marL="800100" lvl="1" indent="-342900">
              <a:buFont typeface="Arial" panose="020B0604020202020204" pitchFamily="34" charset="0"/>
              <a:buChar char="•"/>
            </a:pPr>
            <a:r>
              <a:rPr lang="fi-FI" sz="2000" b="1" dirty="0"/>
              <a:t>todistus ulkomailla opiskelusta tai työskentelystä kokeiden aikana</a:t>
            </a:r>
          </a:p>
          <a:p>
            <a:pPr marL="800100" lvl="1" indent="-342900">
              <a:buFont typeface="Arial" panose="020B0604020202020204" pitchFamily="34" charset="0"/>
              <a:buChar char="•"/>
            </a:pPr>
            <a:r>
              <a:rPr lang="fi-FI" sz="2000" b="1" dirty="0"/>
              <a:t>todistus varusmiespalveluksen aiheuttamasta esteestä</a:t>
            </a:r>
          </a:p>
        </p:txBody>
      </p:sp>
      <p:sp>
        <p:nvSpPr>
          <p:cNvPr id="16" name="Tekstiruutu 15">
            <a:extLst>
              <a:ext uri="{FF2B5EF4-FFF2-40B4-BE49-F238E27FC236}">
                <a16:creationId xmlns:a16="http://schemas.microsoft.com/office/drawing/2014/main" id="{DF5D42BA-A5A8-4FF5-97D9-BB539EB6B8D8}"/>
              </a:ext>
            </a:extLst>
          </p:cNvPr>
          <p:cNvSpPr txBox="1"/>
          <p:nvPr/>
        </p:nvSpPr>
        <p:spPr>
          <a:xfrm>
            <a:off x="1407951" y="4000712"/>
            <a:ext cx="6692442" cy="1902398"/>
          </a:xfrm>
          <a:prstGeom prst="rect">
            <a:avLst/>
          </a:prstGeom>
          <a:noFill/>
          <a:ln w="25400">
            <a:solidFill>
              <a:srgbClr val="C00000"/>
            </a:solidFill>
          </a:ln>
          <a:effectLst>
            <a:glow rad="63500">
              <a:schemeClr val="accent2">
                <a:satMod val="175000"/>
                <a:alpha val="40000"/>
              </a:schemeClr>
            </a:glow>
          </a:effectLst>
        </p:spPr>
        <p:txBody>
          <a:bodyPr wrap="square" tIns="180000" bIns="180000" rtlCol="0">
            <a:spAutoFit/>
          </a:bodyPr>
          <a:lstStyle/>
          <a:p>
            <a:pPr marL="342900" indent="-342900">
              <a:buFont typeface="Arial" panose="020B0604020202020204" pitchFamily="34" charset="0"/>
              <a:buChar char="•"/>
            </a:pPr>
            <a:r>
              <a:rPr lang="fi-FI" sz="2000" b="1" dirty="0"/>
              <a:t>perusteeksi ilmoittautumisen mitätöimiseen ei riitä:</a:t>
            </a:r>
          </a:p>
          <a:p>
            <a:pPr marL="800100" lvl="1" indent="-342900">
              <a:buFont typeface="Wingdings" panose="05000000000000000000" pitchFamily="2" charset="2"/>
              <a:buChar char="Ø"/>
            </a:pPr>
            <a:r>
              <a:rPr lang="fi-FI" sz="2000" b="1" dirty="0"/>
              <a:t>opiskelu tai työskentely kotimaassa </a:t>
            </a:r>
          </a:p>
          <a:p>
            <a:pPr marL="800100" lvl="1" indent="-342900">
              <a:buFont typeface="Wingdings" panose="05000000000000000000" pitchFamily="2" charset="2"/>
              <a:buChar char="Ø"/>
            </a:pPr>
            <a:r>
              <a:rPr lang="fi-FI" sz="2000" b="1" dirty="0"/>
              <a:t>pelkkä varusmiespalvelus</a:t>
            </a:r>
          </a:p>
          <a:p>
            <a:pPr lvl="1"/>
            <a:r>
              <a:rPr lang="fi-FI" sz="2000" b="1" dirty="0"/>
              <a:t> </a:t>
            </a:r>
          </a:p>
          <a:p>
            <a:pPr marL="342900" indent="-342900">
              <a:buFont typeface="Arial" panose="020B0604020202020204" pitchFamily="34" charset="0"/>
              <a:buChar char="•"/>
            </a:pPr>
            <a:r>
              <a:rPr lang="fi-FI" sz="2000" b="1" dirty="0"/>
              <a:t>mitätöinti ei pidennä ylioppilastutkinnon suoritusaikaa</a:t>
            </a:r>
          </a:p>
        </p:txBody>
      </p:sp>
      <p:sp>
        <p:nvSpPr>
          <p:cNvPr id="17" name="Tekstiruutu 16">
            <a:extLst>
              <a:ext uri="{FF2B5EF4-FFF2-40B4-BE49-F238E27FC236}">
                <a16:creationId xmlns:a16="http://schemas.microsoft.com/office/drawing/2014/main" id="{DC316178-B233-492F-ABC1-9317D191118F}"/>
              </a:ext>
            </a:extLst>
          </p:cNvPr>
          <p:cNvSpPr txBox="1"/>
          <p:nvPr/>
        </p:nvSpPr>
        <p:spPr>
          <a:xfrm rot="20122697">
            <a:off x="842460" y="3879041"/>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spTree>
    <p:extLst>
      <p:ext uri="{BB962C8B-B14F-4D97-AF65-F5344CB8AC3E}">
        <p14:creationId xmlns:p14="http://schemas.microsoft.com/office/powerpoint/2010/main" val="23836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27683" y="123896"/>
            <a:ext cx="6192688" cy="620688"/>
          </a:xfrm>
          <a:prstGeom prst="rect">
            <a:avLst/>
          </a:prstGeom>
        </p:spPr>
        <p:txBody>
          <a:bodyPr>
            <a:normAutofit fontScale="90000"/>
          </a:bodyPr>
          <a:lstStyle/>
          <a:p>
            <a:r>
              <a:rPr lang="fi-FI" dirty="0"/>
              <a:t>Tutkinnon suorittamisaika</a:t>
            </a:r>
          </a:p>
        </p:txBody>
      </p:sp>
      <p:sp>
        <p:nvSpPr>
          <p:cNvPr id="5" name="Suorakulmio: Pyöristetyt kulmat 4">
            <a:extLst>
              <a:ext uri="{FF2B5EF4-FFF2-40B4-BE49-F238E27FC236}">
                <a16:creationId xmlns:a16="http://schemas.microsoft.com/office/drawing/2014/main" id="{B9669ADF-5F6C-45D4-A1EB-832040810398}"/>
              </a:ext>
            </a:extLst>
          </p:cNvPr>
          <p:cNvSpPr/>
          <p:nvPr/>
        </p:nvSpPr>
        <p:spPr>
          <a:xfrm>
            <a:off x="395536"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9" name="Suorakulmio: Pyöristetyt kulmat 8">
            <a:extLst>
              <a:ext uri="{FF2B5EF4-FFF2-40B4-BE49-F238E27FC236}">
                <a16:creationId xmlns:a16="http://schemas.microsoft.com/office/drawing/2014/main" id="{58046A8F-800C-4AC4-A40E-EFF263EA8E69}"/>
              </a:ext>
            </a:extLst>
          </p:cNvPr>
          <p:cNvSpPr/>
          <p:nvPr/>
        </p:nvSpPr>
        <p:spPr>
          <a:xfrm>
            <a:off x="3724672"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10" name="Suorakulmio: Pyöristetyt kulmat 9">
            <a:extLst>
              <a:ext uri="{FF2B5EF4-FFF2-40B4-BE49-F238E27FC236}">
                <a16:creationId xmlns:a16="http://schemas.microsoft.com/office/drawing/2014/main" id="{93596D24-20CD-4541-99A7-DCB00A8CF2CD}"/>
              </a:ext>
            </a:extLst>
          </p:cNvPr>
          <p:cNvSpPr/>
          <p:nvPr/>
        </p:nvSpPr>
        <p:spPr>
          <a:xfrm>
            <a:off x="2060104" y="3429000"/>
            <a:ext cx="1512168" cy="864096"/>
          </a:xfrm>
          <a:prstGeom prst="roundRect">
            <a:avLst>
              <a:gd name="adj" fmla="val 33800"/>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bg1"/>
                </a:solidFill>
              </a:rPr>
              <a:t>syksy</a:t>
            </a:r>
          </a:p>
        </p:txBody>
      </p:sp>
      <p:sp>
        <p:nvSpPr>
          <p:cNvPr id="12" name="Suorakulmio: Pyöristetyt kulmat 11">
            <a:extLst>
              <a:ext uri="{FF2B5EF4-FFF2-40B4-BE49-F238E27FC236}">
                <a16:creationId xmlns:a16="http://schemas.microsoft.com/office/drawing/2014/main" id="{36601353-76E0-46C4-B249-51CA0C3CE131}"/>
              </a:ext>
            </a:extLst>
          </p:cNvPr>
          <p:cNvSpPr/>
          <p:nvPr/>
        </p:nvSpPr>
        <p:spPr>
          <a:xfrm>
            <a:off x="5425832" y="3429000"/>
            <a:ext cx="1512168" cy="864096"/>
          </a:xfrm>
          <a:prstGeom prst="roundRect">
            <a:avLst>
              <a:gd name="adj" fmla="val 33800"/>
            </a:avLst>
          </a:prstGeom>
          <a:solidFill>
            <a:schemeClr val="accent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bg1"/>
                </a:solidFill>
              </a:rPr>
              <a:t>syksy</a:t>
            </a:r>
          </a:p>
        </p:txBody>
      </p:sp>
      <p:sp>
        <p:nvSpPr>
          <p:cNvPr id="13" name="Suorakulmio: Pyöristetyt kulmat 12">
            <a:extLst>
              <a:ext uri="{FF2B5EF4-FFF2-40B4-BE49-F238E27FC236}">
                <a16:creationId xmlns:a16="http://schemas.microsoft.com/office/drawing/2014/main" id="{B936B65E-AECB-4C54-A024-B5DA452B0C63}"/>
              </a:ext>
            </a:extLst>
          </p:cNvPr>
          <p:cNvSpPr/>
          <p:nvPr/>
        </p:nvSpPr>
        <p:spPr>
          <a:xfrm>
            <a:off x="7164287" y="3429000"/>
            <a:ext cx="1512168" cy="864096"/>
          </a:xfrm>
          <a:prstGeom prst="roundRect">
            <a:avLst>
              <a:gd name="adj" fmla="val 3380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i-FI" sz="2400" b="1" dirty="0">
                <a:solidFill>
                  <a:schemeClr val="tx1"/>
                </a:solidFill>
              </a:rPr>
              <a:t>kevät</a:t>
            </a:r>
          </a:p>
        </p:txBody>
      </p:sp>
      <p:sp>
        <p:nvSpPr>
          <p:cNvPr id="14" name="Tekstiruutu 13">
            <a:extLst>
              <a:ext uri="{FF2B5EF4-FFF2-40B4-BE49-F238E27FC236}">
                <a16:creationId xmlns:a16="http://schemas.microsoft.com/office/drawing/2014/main" id="{C272CF8B-AC23-4084-8469-992D76412881}"/>
              </a:ext>
            </a:extLst>
          </p:cNvPr>
          <p:cNvSpPr txBox="1"/>
          <p:nvPr/>
        </p:nvSpPr>
        <p:spPr>
          <a:xfrm>
            <a:off x="251520" y="1241465"/>
            <a:ext cx="8731394" cy="1323439"/>
          </a:xfrm>
          <a:prstGeom prst="rect">
            <a:avLst/>
          </a:prstGeom>
          <a:noFill/>
          <a:ln w="38100">
            <a:solidFill>
              <a:schemeClr val="accent5"/>
            </a:solidFill>
          </a:ln>
        </p:spPr>
        <p:txBody>
          <a:bodyPr wrap="square" rtlCol="0">
            <a:spAutoFit/>
          </a:bodyPr>
          <a:lstStyle/>
          <a:p>
            <a:pPr marL="342900" indent="-342900">
              <a:buFont typeface="Arial" panose="020B0604020202020204" pitchFamily="34" charset="0"/>
              <a:buChar char="•"/>
            </a:pPr>
            <a:r>
              <a:rPr lang="fi-FI" sz="2000" b="1" dirty="0"/>
              <a:t>tutkinnon kokeet järjestetään samanaikaisesti kaksi kertaa vuodessa</a:t>
            </a:r>
          </a:p>
          <a:p>
            <a:pPr marL="342900" indent="-342900">
              <a:buFont typeface="Arial" panose="020B0604020202020204" pitchFamily="34" charset="0"/>
              <a:buChar char="•"/>
            </a:pPr>
            <a:r>
              <a:rPr lang="fi-FI" sz="2000" b="1" dirty="0"/>
              <a:t>tutkinto tulee suorittaa </a:t>
            </a:r>
            <a:r>
              <a:rPr lang="fi-FI" sz="2000" b="1" u="sng" dirty="0">
                <a:highlight>
                  <a:srgbClr val="FFFF00"/>
                </a:highlight>
              </a:rPr>
              <a:t>enintään kolmena peräkkäisenä tutkintokertana</a:t>
            </a:r>
          </a:p>
          <a:p>
            <a:pPr marL="342900" indent="-342900">
              <a:buFont typeface="Arial" panose="020B0604020202020204" pitchFamily="34" charset="0"/>
              <a:buChar char="•"/>
            </a:pPr>
            <a:r>
              <a:rPr lang="fi-FI" sz="2000" b="1" dirty="0"/>
              <a:t>hylätyn kokeen voit kuitenkin uusia kolmena välittömästi seuraavana kertana</a:t>
            </a:r>
          </a:p>
          <a:p>
            <a:pPr marL="342900" indent="-342900">
              <a:buFont typeface="Arial" panose="020B0604020202020204" pitchFamily="34" charset="0"/>
              <a:buChar char="•"/>
            </a:pPr>
            <a:r>
              <a:rPr lang="fi-FI" sz="2000" b="1" dirty="0"/>
              <a:t>poikkeus: sairaus, päätoiminen opiskelu ulkomailla, muu painava syy</a:t>
            </a:r>
          </a:p>
        </p:txBody>
      </p:sp>
      <p:sp>
        <p:nvSpPr>
          <p:cNvPr id="16" name="Vuokaaviosymboli: Liitin 15">
            <a:extLst>
              <a:ext uri="{FF2B5EF4-FFF2-40B4-BE49-F238E27FC236}">
                <a16:creationId xmlns:a16="http://schemas.microsoft.com/office/drawing/2014/main" id="{581EC525-F364-474A-8B50-7A77E782DC63}"/>
              </a:ext>
            </a:extLst>
          </p:cNvPr>
          <p:cNvSpPr/>
          <p:nvPr/>
        </p:nvSpPr>
        <p:spPr>
          <a:xfrm>
            <a:off x="62676" y="3897499"/>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7" name="Vuokaaviosymboli: Liitin 16">
            <a:extLst>
              <a:ext uri="{FF2B5EF4-FFF2-40B4-BE49-F238E27FC236}">
                <a16:creationId xmlns:a16="http://schemas.microsoft.com/office/drawing/2014/main" id="{C8DF254A-4F5C-4799-9ECB-FF37CB83E3DA}"/>
              </a:ext>
            </a:extLst>
          </p:cNvPr>
          <p:cNvSpPr/>
          <p:nvPr/>
        </p:nvSpPr>
        <p:spPr>
          <a:xfrm>
            <a:off x="226442" y="3897499"/>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8" name="Vuokaaviosymboli: Liitin 17">
            <a:extLst>
              <a:ext uri="{FF2B5EF4-FFF2-40B4-BE49-F238E27FC236}">
                <a16:creationId xmlns:a16="http://schemas.microsoft.com/office/drawing/2014/main" id="{B3ABEA03-6E33-4D6F-97BD-E9FAD22E57B0}"/>
              </a:ext>
            </a:extLst>
          </p:cNvPr>
          <p:cNvSpPr/>
          <p:nvPr/>
        </p:nvSpPr>
        <p:spPr>
          <a:xfrm>
            <a:off x="8780192" y="3854694"/>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sp>
        <p:nvSpPr>
          <p:cNvPr id="19" name="Vuokaaviosymboli: Liitin 18">
            <a:extLst>
              <a:ext uri="{FF2B5EF4-FFF2-40B4-BE49-F238E27FC236}">
                <a16:creationId xmlns:a16="http://schemas.microsoft.com/office/drawing/2014/main" id="{A4E37CF7-84A4-4A86-94F2-6C27FD23AAB4}"/>
              </a:ext>
            </a:extLst>
          </p:cNvPr>
          <p:cNvSpPr/>
          <p:nvPr/>
        </p:nvSpPr>
        <p:spPr>
          <a:xfrm>
            <a:off x="8943958" y="3854694"/>
            <a:ext cx="72008" cy="720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i-FI"/>
          </a:p>
        </p:txBody>
      </p:sp>
      <p:cxnSp>
        <p:nvCxnSpPr>
          <p:cNvPr id="21" name="Suora yhdysviiva 20">
            <a:extLst>
              <a:ext uri="{FF2B5EF4-FFF2-40B4-BE49-F238E27FC236}">
                <a16:creationId xmlns:a16="http://schemas.microsoft.com/office/drawing/2014/main" id="{5FF4DE75-4EFE-4AC7-8FD2-0AD0D8C40E9B}"/>
              </a:ext>
            </a:extLst>
          </p:cNvPr>
          <p:cNvCxnSpPr/>
          <p:nvPr/>
        </p:nvCxnSpPr>
        <p:spPr>
          <a:xfrm>
            <a:off x="1979712" y="2996952"/>
            <a:ext cx="0" cy="136364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 name="Suora yhdysviiva 21">
            <a:extLst>
              <a:ext uri="{FF2B5EF4-FFF2-40B4-BE49-F238E27FC236}">
                <a16:creationId xmlns:a16="http://schemas.microsoft.com/office/drawing/2014/main" id="{B5E9C3E9-BD46-4896-B6FB-014FA6F87085}"/>
              </a:ext>
            </a:extLst>
          </p:cNvPr>
          <p:cNvCxnSpPr/>
          <p:nvPr/>
        </p:nvCxnSpPr>
        <p:spPr>
          <a:xfrm>
            <a:off x="5292080" y="2996952"/>
            <a:ext cx="0" cy="1363649"/>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kstiruutu 22">
            <a:extLst>
              <a:ext uri="{FF2B5EF4-FFF2-40B4-BE49-F238E27FC236}">
                <a16:creationId xmlns:a16="http://schemas.microsoft.com/office/drawing/2014/main" id="{A42F5495-9658-4A1F-A2F8-74AC3499BCC1}"/>
              </a:ext>
            </a:extLst>
          </p:cNvPr>
          <p:cNvSpPr txBox="1"/>
          <p:nvPr/>
        </p:nvSpPr>
        <p:spPr>
          <a:xfrm>
            <a:off x="465339" y="3013526"/>
            <a:ext cx="1206484" cy="338554"/>
          </a:xfrm>
          <a:prstGeom prst="rect">
            <a:avLst/>
          </a:prstGeom>
          <a:noFill/>
        </p:spPr>
        <p:txBody>
          <a:bodyPr wrap="none" rtlCol="0">
            <a:spAutoFit/>
          </a:bodyPr>
          <a:lstStyle/>
          <a:p>
            <a:r>
              <a:rPr lang="fi-FI" sz="1600" b="1" dirty="0"/>
              <a:t>2. lukuvuosi</a:t>
            </a:r>
          </a:p>
        </p:txBody>
      </p:sp>
      <p:sp>
        <p:nvSpPr>
          <p:cNvPr id="24" name="Tekstiruutu 23">
            <a:extLst>
              <a:ext uri="{FF2B5EF4-FFF2-40B4-BE49-F238E27FC236}">
                <a16:creationId xmlns:a16="http://schemas.microsoft.com/office/drawing/2014/main" id="{8D905EB7-DD3C-46A6-BFFB-EB196E0CFE6B}"/>
              </a:ext>
            </a:extLst>
          </p:cNvPr>
          <p:cNvSpPr txBox="1"/>
          <p:nvPr/>
        </p:nvSpPr>
        <p:spPr>
          <a:xfrm>
            <a:off x="2818305" y="3030371"/>
            <a:ext cx="1206484" cy="338554"/>
          </a:xfrm>
          <a:prstGeom prst="rect">
            <a:avLst/>
          </a:prstGeom>
          <a:noFill/>
        </p:spPr>
        <p:txBody>
          <a:bodyPr wrap="none" rtlCol="0">
            <a:spAutoFit/>
          </a:bodyPr>
          <a:lstStyle/>
          <a:p>
            <a:r>
              <a:rPr lang="fi-FI" sz="1600" b="1" dirty="0"/>
              <a:t>3. lukuvuosi</a:t>
            </a:r>
          </a:p>
        </p:txBody>
      </p:sp>
      <p:sp>
        <p:nvSpPr>
          <p:cNvPr id="26" name="Tekstiruutu 25">
            <a:extLst>
              <a:ext uri="{FF2B5EF4-FFF2-40B4-BE49-F238E27FC236}">
                <a16:creationId xmlns:a16="http://schemas.microsoft.com/office/drawing/2014/main" id="{59BA3929-6C01-4DB6-8687-A8F3581F53A5}"/>
              </a:ext>
            </a:extLst>
          </p:cNvPr>
          <p:cNvSpPr txBox="1"/>
          <p:nvPr/>
        </p:nvSpPr>
        <p:spPr>
          <a:xfrm>
            <a:off x="323528" y="4889927"/>
            <a:ext cx="8352279" cy="1485567"/>
          </a:xfrm>
          <a:prstGeom prst="rect">
            <a:avLst/>
          </a:prstGeom>
          <a:noFill/>
          <a:ln w="38100">
            <a:solidFill>
              <a:schemeClr val="accent5"/>
            </a:solidFill>
          </a:ln>
        </p:spPr>
        <p:txBody>
          <a:bodyPr wrap="square" tIns="144000" bIns="108000" rtlCol="0">
            <a:spAutoFit/>
          </a:bodyPr>
          <a:lstStyle/>
          <a:p>
            <a:pPr marL="342900" indent="-342900">
              <a:buFont typeface="Arial" panose="020B0604020202020204" pitchFamily="34" charset="0"/>
              <a:buChar char="•"/>
            </a:pPr>
            <a:r>
              <a:rPr lang="fi-FI" sz="2000" b="1" dirty="0"/>
              <a:t>mieti tarkkaan oma yo-suunnitelmasi ja tutkinnon aloitus</a:t>
            </a:r>
          </a:p>
          <a:p>
            <a:pPr marL="342900" indent="-342900">
              <a:buFont typeface="Arial" panose="020B0604020202020204" pitchFamily="34" charset="0"/>
              <a:buChar char="•"/>
            </a:pPr>
            <a:r>
              <a:rPr lang="fi-FI" sz="2000" b="1" dirty="0"/>
              <a:t>mikäli lukion opintosi venyvät yli kolmeen vuoteen voi aika loppua kesken</a:t>
            </a:r>
          </a:p>
          <a:p>
            <a:pPr marL="342900" indent="-342900">
              <a:buFont typeface="Arial" panose="020B0604020202020204" pitchFamily="34" charset="0"/>
              <a:buChar char="•"/>
            </a:pPr>
            <a:r>
              <a:rPr lang="fi-FI" sz="2000" b="1" dirty="0"/>
              <a:t>jos määräaika kuluu umpeen tai et selviydy kolmannellakaan uusimiskerralla, sinun on suoritettava tutkinto uudelleen</a:t>
            </a:r>
          </a:p>
        </p:txBody>
      </p:sp>
      <p:sp>
        <p:nvSpPr>
          <p:cNvPr id="25" name="Tekstiruutu 24">
            <a:extLst>
              <a:ext uri="{FF2B5EF4-FFF2-40B4-BE49-F238E27FC236}">
                <a16:creationId xmlns:a16="http://schemas.microsoft.com/office/drawing/2014/main" id="{D8EC9314-B268-4478-9D5E-2C701925415E}"/>
              </a:ext>
            </a:extLst>
          </p:cNvPr>
          <p:cNvSpPr txBox="1"/>
          <p:nvPr/>
        </p:nvSpPr>
        <p:spPr>
          <a:xfrm rot="20122697">
            <a:off x="155931" y="4653933"/>
            <a:ext cx="1083951" cy="338554"/>
          </a:xfrm>
          <a:prstGeom prst="rect">
            <a:avLst/>
          </a:prstGeom>
          <a:solidFill>
            <a:srgbClr val="C0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i-FI" sz="1600" b="1" dirty="0">
                <a:solidFill>
                  <a:schemeClr val="bg1"/>
                </a:solidFill>
              </a:rPr>
              <a:t>HUOMIOI!</a:t>
            </a:r>
          </a:p>
        </p:txBody>
      </p:sp>
      <p:grpSp>
        <p:nvGrpSpPr>
          <p:cNvPr id="27" name="Ryhmä 26">
            <a:extLst>
              <a:ext uri="{FF2B5EF4-FFF2-40B4-BE49-F238E27FC236}">
                <a16:creationId xmlns:a16="http://schemas.microsoft.com/office/drawing/2014/main" id="{8C27BBC7-50EF-454D-B04E-7208DB98E84B}"/>
              </a:ext>
            </a:extLst>
          </p:cNvPr>
          <p:cNvGrpSpPr/>
          <p:nvPr/>
        </p:nvGrpSpPr>
        <p:grpSpPr>
          <a:xfrm>
            <a:off x="8627155" y="6381328"/>
            <a:ext cx="553357" cy="546128"/>
            <a:chOff x="8576447" y="6349128"/>
            <a:chExt cx="553357" cy="546128"/>
          </a:xfrm>
        </p:grpSpPr>
        <p:sp>
          <p:nvSpPr>
            <p:cNvPr id="28" name="Tekstiruutu 27">
              <a:extLst>
                <a:ext uri="{FF2B5EF4-FFF2-40B4-BE49-F238E27FC236}">
                  <a16:creationId xmlns:a16="http://schemas.microsoft.com/office/drawing/2014/main" id="{E73862A2-81F8-4BC2-9282-FFDEE65BC0B3}"/>
                </a:ext>
              </a:extLst>
            </p:cNvPr>
            <p:cNvSpPr txBox="1"/>
            <p:nvPr/>
          </p:nvSpPr>
          <p:spPr>
            <a:xfrm>
              <a:off x="8576447" y="6587479"/>
              <a:ext cx="553357" cy="307777"/>
            </a:xfrm>
            <a:prstGeom prst="rect">
              <a:avLst/>
            </a:prstGeom>
            <a:noFill/>
          </p:spPr>
          <p:txBody>
            <a:bodyPr wrap="none" rtlCol="0">
              <a:spAutoFit/>
            </a:bodyPr>
            <a:lstStyle/>
            <a:p>
              <a:r>
                <a:rPr lang="fi-FI" sz="1400" b="1" dirty="0"/>
                <a:t>Lisää</a:t>
              </a:r>
            </a:p>
          </p:txBody>
        </p:sp>
        <p:sp>
          <p:nvSpPr>
            <p:cNvPr id="29" name="Toimintopainike: Eteenpäin tai seuraava 28">
              <a:hlinkClick r:id="" action="ppaction://hlinkshowjump?jump=nextslide" highlightClick="1"/>
              <a:extLst>
                <a:ext uri="{FF2B5EF4-FFF2-40B4-BE49-F238E27FC236}">
                  <a16:creationId xmlns:a16="http://schemas.microsoft.com/office/drawing/2014/main" id="{757D04A9-2672-4629-9D02-BBD9F8B9967B}"/>
                </a:ext>
              </a:extLst>
            </p:cNvPr>
            <p:cNvSpPr/>
            <p:nvPr/>
          </p:nvSpPr>
          <p:spPr>
            <a:xfrm>
              <a:off x="8673105" y="6349128"/>
              <a:ext cx="360040" cy="307777"/>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spTree>
    <p:extLst>
      <p:ext uri="{BB962C8B-B14F-4D97-AF65-F5344CB8AC3E}">
        <p14:creationId xmlns:p14="http://schemas.microsoft.com/office/powerpoint/2010/main" val="32480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3160FA-33E2-44C4-8B83-B24DF8EDF038}"/>
              </a:ext>
            </a:extLst>
          </p:cNvPr>
          <p:cNvSpPr>
            <a:spLocks noGrp="1"/>
          </p:cNvSpPr>
          <p:nvPr>
            <p:ph type="ctrTitle" idx="4294967295"/>
          </p:nvPr>
        </p:nvSpPr>
        <p:spPr>
          <a:xfrm>
            <a:off x="1763688" y="128713"/>
            <a:ext cx="6192688" cy="620688"/>
          </a:xfrm>
          <a:prstGeom prst="rect">
            <a:avLst/>
          </a:prstGeom>
        </p:spPr>
        <p:txBody>
          <a:bodyPr>
            <a:normAutofit fontScale="90000"/>
          </a:bodyPr>
          <a:lstStyle/>
          <a:p>
            <a:r>
              <a:rPr lang="fi-FI" dirty="0"/>
              <a:t>Tutkinnon keskeyttäminen</a:t>
            </a:r>
          </a:p>
        </p:txBody>
      </p:sp>
      <p:grpSp>
        <p:nvGrpSpPr>
          <p:cNvPr id="8" name="Ryhmä 7">
            <a:extLst>
              <a:ext uri="{FF2B5EF4-FFF2-40B4-BE49-F238E27FC236}">
                <a16:creationId xmlns:a16="http://schemas.microsoft.com/office/drawing/2014/main" id="{8CD8C4DF-3366-48D1-8ABF-14B477F22ADA}"/>
              </a:ext>
            </a:extLst>
          </p:cNvPr>
          <p:cNvGrpSpPr/>
          <p:nvPr/>
        </p:nvGrpSpPr>
        <p:grpSpPr>
          <a:xfrm>
            <a:off x="8320717" y="6309320"/>
            <a:ext cx="839132" cy="621824"/>
            <a:chOff x="8320717" y="6309320"/>
            <a:chExt cx="839132" cy="621824"/>
          </a:xfrm>
        </p:grpSpPr>
        <p:pic>
          <p:nvPicPr>
            <p:cNvPr id="4" name="Kuva 3" descr="Paluu">
              <a:hlinkClick r:id="rId2" action="ppaction://hlinksldjump"/>
              <a:extLst>
                <a:ext uri="{FF2B5EF4-FFF2-40B4-BE49-F238E27FC236}">
                  <a16:creationId xmlns:a16="http://schemas.microsoft.com/office/drawing/2014/main" id="{003CA5AE-891E-487C-A4C0-B83D2B93A76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38025" y="6309320"/>
              <a:ext cx="621824" cy="621824"/>
            </a:xfrm>
            <a:prstGeom prst="rect">
              <a:avLst/>
            </a:prstGeom>
          </p:spPr>
        </p:pic>
        <p:sp>
          <p:nvSpPr>
            <p:cNvPr id="7" name="Tekstiruutu 6">
              <a:hlinkClick r:id="rId2" action="ppaction://hlinksldjump"/>
              <a:extLst>
                <a:ext uri="{FF2B5EF4-FFF2-40B4-BE49-F238E27FC236}">
                  <a16:creationId xmlns:a16="http://schemas.microsoft.com/office/drawing/2014/main" id="{EB93F284-8105-4FBC-AA03-50E9E1773223}"/>
                </a:ext>
              </a:extLst>
            </p:cNvPr>
            <p:cNvSpPr txBox="1"/>
            <p:nvPr/>
          </p:nvSpPr>
          <p:spPr>
            <a:xfrm>
              <a:off x="8320717" y="6411846"/>
              <a:ext cx="711477" cy="307777"/>
            </a:xfrm>
            <a:prstGeom prst="rect">
              <a:avLst/>
            </a:prstGeom>
            <a:noFill/>
          </p:spPr>
          <p:txBody>
            <a:bodyPr wrap="none" rtlCol="0">
              <a:spAutoFit/>
            </a:bodyPr>
            <a:lstStyle/>
            <a:p>
              <a:r>
                <a:rPr lang="fi-FI" sz="1400" b="1" dirty="0"/>
                <a:t>Alkuun</a:t>
              </a:r>
            </a:p>
          </p:txBody>
        </p:sp>
      </p:grpSp>
      <p:sp>
        <p:nvSpPr>
          <p:cNvPr id="14" name="Tekstiruutu 13">
            <a:extLst>
              <a:ext uri="{FF2B5EF4-FFF2-40B4-BE49-F238E27FC236}">
                <a16:creationId xmlns:a16="http://schemas.microsoft.com/office/drawing/2014/main" id="{C272CF8B-AC23-4084-8469-992D76412881}"/>
              </a:ext>
            </a:extLst>
          </p:cNvPr>
          <p:cNvSpPr txBox="1"/>
          <p:nvPr/>
        </p:nvSpPr>
        <p:spPr>
          <a:xfrm>
            <a:off x="713578" y="4221088"/>
            <a:ext cx="7924398" cy="1214142"/>
          </a:xfrm>
          <a:prstGeom prst="rect">
            <a:avLst/>
          </a:prstGeom>
          <a:noFill/>
          <a:ln w="38100">
            <a:solidFill>
              <a:schemeClr val="accent5"/>
            </a:solidFill>
          </a:ln>
        </p:spPr>
        <p:txBody>
          <a:bodyPr wrap="square" tIns="144000" bIns="144000" rtlCol="0">
            <a:spAutoFit/>
          </a:bodyPr>
          <a:lstStyle/>
          <a:p>
            <a:pPr marL="342900" indent="-342900">
              <a:buFont typeface="Arial" panose="020B0604020202020204" pitchFamily="34" charset="0"/>
              <a:buChar char="•"/>
            </a:pPr>
            <a:r>
              <a:rPr lang="fi-FI" sz="2000" b="1" dirty="0"/>
              <a:t>jos haluat </a:t>
            </a:r>
            <a:r>
              <a:rPr lang="fi-FI" sz="2000" b="1" u="sng" dirty="0">
                <a:highlight>
                  <a:srgbClr val="FFFF00"/>
                </a:highlight>
              </a:rPr>
              <a:t>erityisen painavasta syystä </a:t>
            </a:r>
            <a:r>
              <a:rPr lang="fi-FI" sz="2000" b="1" dirty="0"/>
              <a:t>aloittaa tutkinnon suorittamisen alusta tutkinnon ollessa vielä kesken, on pyydettävä kirjallinen lupa lautakunnalta</a:t>
            </a:r>
          </a:p>
        </p:txBody>
      </p:sp>
      <p:sp>
        <p:nvSpPr>
          <p:cNvPr id="27" name="Tekstiruutu 26">
            <a:extLst>
              <a:ext uri="{FF2B5EF4-FFF2-40B4-BE49-F238E27FC236}">
                <a16:creationId xmlns:a16="http://schemas.microsoft.com/office/drawing/2014/main" id="{3B83A9CD-4CAF-439E-9A55-2F16E6784EA1}"/>
              </a:ext>
            </a:extLst>
          </p:cNvPr>
          <p:cNvSpPr txBox="1"/>
          <p:nvPr/>
        </p:nvSpPr>
        <p:spPr>
          <a:xfrm>
            <a:off x="713578" y="1415673"/>
            <a:ext cx="7853173" cy="2246527"/>
          </a:xfrm>
          <a:prstGeom prst="rect">
            <a:avLst/>
          </a:prstGeom>
          <a:noFill/>
          <a:ln w="57150">
            <a:solidFill>
              <a:schemeClr val="accent5"/>
            </a:solidFill>
          </a:ln>
          <a:scene3d>
            <a:camera prst="orthographicFront"/>
            <a:lightRig rig="threePt" dir="t"/>
          </a:scene3d>
          <a:sp3d>
            <a:bevelT prst="slope"/>
          </a:sp3d>
        </p:spPr>
        <p:txBody>
          <a:bodyPr wrap="square" tIns="216000" bIns="180000" rtlCol="0">
            <a:spAutoFit/>
          </a:bodyPr>
          <a:lstStyle/>
          <a:p>
            <a:pPr marL="342900" indent="-342900">
              <a:buFont typeface="Arial" panose="020B0604020202020204" pitchFamily="34" charset="0"/>
              <a:buChar char="•"/>
            </a:pPr>
            <a:r>
              <a:rPr lang="fi-FI" sz="2000" b="1" dirty="0"/>
              <a:t>jos kokelas ei ole suorittanut tutkintoa määräajassa, tutkinto katsotaan hylätyksi</a:t>
            </a:r>
          </a:p>
          <a:p>
            <a:pPr marL="342900" indent="-342900">
              <a:buFont typeface="Arial" panose="020B0604020202020204" pitchFamily="34" charset="0"/>
              <a:buChar char="•"/>
            </a:pPr>
            <a:r>
              <a:rPr lang="fi-FI" sz="2000" b="1" dirty="0"/>
              <a:t>tutkinnon suorittamisen voi tällöin aloittaa uudelleen</a:t>
            </a:r>
          </a:p>
          <a:p>
            <a:pPr marL="342900" indent="-342900">
              <a:buFont typeface="Arial" panose="020B0604020202020204" pitchFamily="34" charset="0"/>
              <a:buChar char="•"/>
            </a:pPr>
            <a:r>
              <a:rPr lang="fi-FI" sz="2000" b="1" dirty="0"/>
              <a:t>uuteen tutkintoon voi sisällyttää hylättyyn tutkintoon sisältyneet hyväksytyt kokeet </a:t>
            </a:r>
            <a:r>
              <a:rPr lang="fi-FI" sz="2000" b="1" u="sng" dirty="0">
                <a:highlight>
                  <a:srgbClr val="FFFF00"/>
                </a:highlight>
              </a:rPr>
              <a:t>kolmen vuoden ajan aiemmin suoritetun kokeen hyväksymisestä</a:t>
            </a:r>
            <a:endParaRPr lang="fi-FI" sz="2000" b="1" dirty="0">
              <a:highlight>
                <a:srgbClr val="FFFF00"/>
              </a:highlight>
            </a:endParaRPr>
          </a:p>
        </p:txBody>
      </p:sp>
    </p:spTree>
    <p:extLst>
      <p:ext uri="{BB962C8B-B14F-4D97-AF65-F5344CB8AC3E}">
        <p14:creationId xmlns:p14="http://schemas.microsoft.com/office/powerpoint/2010/main" val="46001773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1370</TotalTime>
  <Words>1834</Words>
  <Application>Microsoft Office PowerPoint</Application>
  <PresentationFormat>Näytössä katseltava diaesitys (4:3)</PresentationFormat>
  <Paragraphs>318</Paragraphs>
  <Slides>29</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29</vt:i4>
      </vt:variant>
    </vt:vector>
  </HeadingPairs>
  <TitlesOfParts>
    <vt:vector size="34" baseType="lpstr">
      <vt:lpstr>Arial</vt:lpstr>
      <vt:lpstr>Calibri</vt:lpstr>
      <vt:lpstr>Comic Sans MS</vt:lpstr>
      <vt:lpstr>Wingdings</vt:lpstr>
      <vt:lpstr>Office-teema</vt:lpstr>
      <vt:lpstr>OHJEITA YLIOPPILASKIRJOITUKSIIN VALMISTAUTUVALLE</vt:lpstr>
      <vt:lpstr>Ylioppilastutkinto</vt:lpstr>
      <vt:lpstr>Järjestettävät kokeet </vt:lpstr>
      <vt:lpstr>Valittavissa olevat kokeet</vt:lpstr>
      <vt:lpstr>Useammat kokeet</vt:lpstr>
      <vt:lpstr>Osallistumisen edellytykset</vt:lpstr>
      <vt:lpstr>Ilmoittautumisen mitätöiminen</vt:lpstr>
      <vt:lpstr>Tutkinnon suorittamisaika</vt:lpstr>
      <vt:lpstr>Tutkinnon keskeyttäminen</vt:lpstr>
      <vt:lpstr>PowerPoint-esitys</vt:lpstr>
      <vt:lpstr>PowerPoint-esitys</vt:lpstr>
      <vt:lpstr>PowerPoint-esitys</vt:lpstr>
      <vt:lpstr>Ennen koetta</vt:lpstr>
      <vt:lpstr>PowerPoint-esitys</vt:lpstr>
      <vt:lpstr>PowerPoint-esitys</vt:lpstr>
      <vt:lpstr>Tutkintotilaisuudessa</vt:lpstr>
      <vt:lpstr>PowerPoint-esitys</vt:lpstr>
      <vt:lpstr>VILPPI</vt:lpstr>
      <vt:lpstr>PowerPoint-esitys</vt:lpstr>
      <vt:lpstr>PowerPoint-esitys</vt:lpstr>
      <vt:lpstr>PowerPoint-esitys</vt:lpstr>
      <vt:lpstr>PowerPoint-esitys</vt:lpstr>
      <vt:lpstr>Kokeen arvostelu</vt:lpstr>
      <vt:lpstr>Arvosanajakauma</vt:lpstr>
      <vt:lpstr>Kompensaatio</vt:lpstr>
      <vt:lpstr>Kokeista annettavat arvosanat ja  niitä vastaavat kompensaatiopistemäärät ovat:</vt:lpstr>
      <vt:lpstr>Oikaisumenettely</vt:lpstr>
      <vt:lpstr>Kokeiden uusiminen</vt:lpstr>
      <vt:lpstr>Digitaaliset kokeet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OHJEITA YLIOPPILASKIRJOITUKSIIN VALMISTAUTUVALLE</dc:title>
  <dc:creator>VALVOJA</dc:creator>
  <cp:lastModifiedBy>Yli-sissala Anne-maarit</cp:lastModifiedBy>
  <cp:revision>26</cp:revision>
  <cp:lastPrinted>2019-08-23T07:25:41Z</cp:lastPrinted>
  <dcterms:created xsi:type="dcterms:W3CDTF">2018-02-09T10:04:03Z</dcterms:created>
  <dcterms:modified xsi:type="dcterms:W3CDTF">2024-01-30T07:52:53Z</dcterms:modified>
</cp:coreProperties>
</file>