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18"/>
  </p:notesMasterIdLst>
  <p:sldIdLst>
    <p:sldId id="256" r:id="rId6"/>
    <p:sldId id="268" r:id="rId7"/>
    <p:sldId id="269" r:id="rId8"/>
    <p:sldId id="283" r:id="rId9"/>
    <p:sldId id="271" r:id="rId10"/>
    <p:sldId id="272" r:id="rId11"/>
    <p:sldId id="273" r:id="rId12"/>
    <p:sldId id="274" r:id="rId13"/>
    <p:sldId id="280" r:id="rId14"/>
    <p:sldId id="281" r:id="rId15"/>
    <p:sldId id="282" r:id="rId16"/>
    <p:sldId id="278" r:id="rId17"/>
  </p:sldIdLst>
  <p:sldSz cx="9144000" cy="6858000" type="screen4x3"/>
  <p:notesSz cx="6858000" cy="9144000"/>
  <p:defaultTextStyle>
    <a:defPPr>
      <a:defRPr lang="fi-FI"/>
    </a:defPPr>
    <a:lvl1pPr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1pPr>
    <a:lvl2pPr marL="457200"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2pPr>
    <a:lvl3pPr marL="914400"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3pPr>
    <a:lvl4pPr marL="1371600"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4pPr>
    <a:lvl5pPr marL="1828800" algn="l" rtl="0" eaLnBrk="0" fontAlgn="base" hangingPunct="0">
      <a:spcBef>
        <a:spcPct val="0"/>
      </a:spcBef>
      <a:spcAft>
        <a:spcPct val="0"/>
      </a:spcAft>
      <a:defRPr sz="2400" i="1" kern="1200">
        <a:solidFill>
          <a:schemeClr val="tx1"/>
        </a:solidFill>
        <a:latin typeface="Lucida Grande" charset="0"/>
        <a:ea typeface="MS PGothic" pitchFamily="34" charset="-128"/>
        <a:cs typeface="+mn-cs"/>
      </a:defRPr>
    </a:lvl5pPr>
    <a:lvl6pPr marL="2286000" algn="l" defTabSz="914400" rtl="0" eaLnBrk="1" latinLnBrk="0" hangingPunct="1">
      <a:defRPr sz="2400" i="1" kern="1200">
        <a:solidFill>
          <a:schemeClr val="tx1"/>
        </a:solidFill>
        <a:latin typeface="Lucida Grande" charset="0"/>
        <a:ea typeface="MS PGothic" pitchFamily="34" charset="-128"/>
        <a:cs typeface="+mn-cs"/>
      </a:defRPr>
    </a:lvl6pPr>
    <a:lvl7pPr marL="2743200" algn="l" defTabSz="914400" rtl="0" eaLnBrk="1" latinLnBrk="0" hangingPunct="1">
      <a:defRPr sz="2400" i="1" kern="1200">
        <a:solidFill>
          <a:schemeClr val="tx1"/>
        </a:solidFill>
        <a:latin typeface="Lucida Grande" charset="0"/>
        <a:ea typeface="MS PGothic" pitchFamily="34" charset="-128"/>
        <a:cs typeface="+mn-cs"/>
      </a:defRPr>
    </a:lvl7pPr>
    <a:lvl8pPr marL="3200400" algn="l" defTabSz="914400" rtl="0" eaLnBrk="1" latinLnBrk="0" hangingPunct="1">
      <a:defRPr sz="2400" i="1" kern="1200">
        <a:solidFill>
          <a:schemeClr val="tx1"/>
        </a:solidFill>
        <a:latin typeface="Lucida Grande" charset="0"/>
        <a:ea typeface="MS PGothic" pitchFamily="34" charset="-128"/>
        <a:cs typeface="+mn-cs"/>
      </a:defRPr>
    </a:lvl8pPr>
    <a:lvl9pPr marL="3657600" algn="l" defTabSz="914400" rtl="0" eaLnBrk="1" latinLnBrk="0" hangingPunct="1">
      <a:defRPr sz="2400" i="1" kern="1200">
        <a:solidFill>
          <a:schemeClr val="tx1"/>
        </a:solidFill>
        <a:latin typeface="Lucida Grande" charset="0"/>
        <a:ea typeface="MS PGothic" pitchFamily="34" charset="-128"/>
        <a:cs typeface="+mn-cs"/>
      </a:defRPr>
    </a:lvl9pPr>
  </p:defaultTextStyle>
  <p:extLst>
    <p:ext uri="{EFAFB233-063F-42B5-8137-9DF3F51BA10A}">
      <p15:sldGuideLst xmlns:p15="http://schemas.microsoft.com/office/powerpoint/2012/main" xmlns="">
        <p15:guide id="1" orient="horz" pos="100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ti Kohi" initials="" lastIdx="1" clrIdx="0"/>
  <p:cmAuthor id="1" name="Vesa Vihervä" initials="" lastIdx="4" clrIdx="1"/>
  <p:cmAuthor id="2" name="Hannele Palo" initials=""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DD"/>
    <a:srgbClr val="005082"/>
    <a:srgbClr val="0099CC"/>
    <a:srgbClr val="198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74" autoAdjust="0"/>
  </p:normalViewPr>
  <p:slideViewPr>
    <p:cSldViewPr>
      <p:cViewPr>
        <p:scale>
          <a:sx n="77" d="100"/>
          <a:sy n="77" d="100"/>
        </p:scale>
        <p:origin x="-1164" y="-72"/>
      </p:cViewPr>
      <p:guideLst>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a:ea typeface="ＭＳ Ｐゴシック" charset="0"/>
                <a:cs typeface="Geneva" charset="0"/>
              </a:defRPr>
            </a:lvl1pPr>
          </a:lstStyle>
          <a:p>
            <a:pPr>
              <a:defRPr/>
            </a:pPr>
            <a:endParaRPr lang="fi-FI"/>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i="0">
                <a:ea typeface="ＭＳ Ｐゴシック" charset="0"/>
                <a:cs typeface="Geneva" charset="0"/>
              </a:defRPr>
            </a:lvl1pPr>
          </a:lstStyle>
          <a:p>
            <a:pPr>
              <a:defRPr/>
            </a:pPr>
            <a:endParaRPr lang="fi-FI"/>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i="0">
                <a:ea typeface="ＭＳ Ｐゴシック" charset="0"/>
                <a:cs typeface="Geneva" charset="0"/>
              </a:defRPr>
            </a:lvl1pPr>
          </a:lstStyle>
          <a:p>
            <a:pPr>
              <a:defRPr/>
            </a:pPr>
            <a:endParaRPr lang="fi-FI"/>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i="0"/>
            </a:lvl1pPr>
          </a:lstStyle>
          <a:p>
            <a:pPr>
              <a:defRPr/>
            </a:pPr>
            <a:fld id="{ED5377F9-5B72-481B-AC88-B74C02D9F511}" type="slidenum">
              <a:rPr lang="fi-FI" altLang="fi-FI"/>
              <a:pPr>
                <a:defRPr/>
              </a:pPr>
              <a:t>‹#›</a:t>
            </a:fld>
            <a:endParaRPr lang="fi-FI" altLang="fi-FI"/>
          </a:p>
        </p:txBody>
      </p:sp>
    </p:spTree>
    <p:extLst>
      <p:ext uri="{BB962C8B-B14F-4D97-AF65-F5344CB8AC3E}">
        <p14:creationId xmlns:p14="http://schemas.microsoft.com/office/powerpoint/2010/main" val="3236732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MS PGothic" pitchFamily="34" charset="-128"/>
        <a:cs typeface="Geneva" charset="0"/>
      </a:defRPr>
    </a:lvl1pPr>
    <a:lvl2pPr marL="4572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i="1">
                <a:solidFill>
                  <a:schemeClr val="tx1"/>
                </a:solidFill>
                <a:latin typeface="Lucida Grande" charset="0"/>
                <a:ea typeface="MS PGothic" panose="020B0600070205080204" pitchFamily="34" charset="-128"/>
              </a:defRPr>
            </a:lvl1pPr>
            <a:lvl2pPr marL="742950" indent="-285750">
              <a:defRPr sz="2400" i="1">
                <a:solidFill>
                  <a:schemeClr val="tx1"/>
                </a:solidFill>
                <a:latin typeface="Lucida Grande" charset="0"/>
                <a:ea typeface="MS PGothic" panose="020B0600070205080204" pitchFamily="34" charset="-128"/>
              </a:defRPr>
            </a:lvl2pPr>
            <a:lvl3pPr marL="1143000" indent="-228600">
              <a:defRPr sz="2400" i="1">
                <a:solidFill>
                  <a:schemeClr val="tx1"/>
                </a:solidFill>
                <a:latin typeface="Lucida Grande" charset="0"/>
                <a:ea typeface="MS PGothic" panose="020B0600070205080204" pitchFamily="34" charset="-128"/>
              </a:defRPr>
            </a:lvl3pPr>
            <a:lvl4pPr marL="1600200" indent="-228600">
              <a:defRPr sz="2400" i="1">
                <a:solidFill>
                  <a:schemeClr val="tx1"/>
                </a:solidFill>
                <a:latin typeface="Lucida Grande" charset="0"/>
                <a:ea typeface="MS PGothic" panose="020B0600070205080204" pitchFamily="34" charset="-128"/>
              </a:defRPr>
            </a:lvl4pPr>
            <a:lvl5pPr marL="2057400" indent="-228600">
              <a:defRPr sz="2400" i="1">
                <a:solidFill>
                  <a:schemeClr val="tx1"/>
                </a:solidFill>
                <a:latin typeface="Lucida Grande"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Lucida Grande"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Lucida Grande"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Lucida Grande"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Lucida Grande" charset="0"/>
                <a:ea typeface="MS PGothic" panose="020B0600070205080204" pitchFamily="34" charset="-128"/>
              </a:defRPr>
            </a:lvl9pPr>
          </a:lstStyle>
          <a:p>
            <a:fld id="{74792A69-DA41-433C-B789-278DD35EE5C7}" type="slidenum">
              <a:rPr lang="fi-FI" altLang="fi-FI" sz="1200" i="0" smtClean="0"/>
              <a:pPr/>
              <a:t>1</a:t>
            </a:fld>
            <a:endParaRPr lang="fi-FI" altLang="fi-FI" sz="1200" i="0" smtClean="0"/>
          </a:p>
        </p:txBody>
      </p:sp>
      <p:sp>
        <p:nvSpPr>
          <p:cNvPr id="6146" name="Rectangle 2"/>
          <p:cNvSpPr>
            <a:spLocks noGrp="1" noRot="1" noChangeAspect="1" noChangeArrowheads="1" noTextEdit="1"/>
          </p:cNvSpPr>
          <p:nvPr>
            <p:ph type="sldImg"/>
          </p:nvPr>
        </p:nvSpPr>
        <p:spPr>
          <a:ln/>
          <a:extLst/>
        </p:spPr>
      </p:sp>
      <p:sp>
        <p:nvSpPr>
          <p:cNvPr id="15364" name="Rectangle 3"/>
          <p:cNvSpPr>
            <a:spLocks noGrp="1" noChangeArrowheads="1"/>
          </p:cNvSpPr>
          <p:nvPr>
            <p:ph type="body" idx="1"/>
          </p:nvPr>
        </p:nvSpPr>
        <p:spPr>
          <a:noFill/>
        </p:spPr>
        <p:txBody>
          <a:bodyPr/>
          <a:lstStyle/>
          <a:p>
            <a:pPr eaLnBrk="1" hangingPunct="1"/>
            <a:endParaRPr lang="fi-FI" altLang="fi-FI" smtClean="0"/>
          </a:p>
        </p:txBody>
      </p:sp>
    </p:spTree>
    <p:extLst>
      <p:ext uri="{BB962C8B-B14F-4D97-AF65-F5344CB8AC3E}">
        <p14:creationId xmlns:p14="http://schemas.microsoft.com/office/powerpoint/2010/main" val="48564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t>
            </a:r>
            <a:endParaRPr lang="fi-FI"/>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832162E-5493-4DA9-AE69-36DE1DBA92BD}" type="slidenum">
              <a:rPr lang="fi-FI" altLang="fi-FI"/>
              <a:pPr>
                <a:defRPr/>
              </a:pPr>
              <a:t>‹#›</a:t>
            </a:fld>
            <a:endParaRPr lang="fi-FI" altLang="fi-FI"/>
          </a:p>
        </p:txBody>
      </p:sp>
    </p:spTree>
    <p:extLst>
      <p:ext uri="{BB962C8B-B14F-4D97-AF65-F5344CB8AC3E}">
        <p14:creationId xmlns:p14="http://schemas.microsoft.com/office/powerpoint/2010/main" val="231390503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9A58E91-C772-4ABC-8168-02FE4102D1F1}" type="slidenum">
              <a:rPr lang="fi-FI" altLang="fi-FI"/>
              <a:pPr>
                <a:defRPr/>
              </a:pPr>
              <a:t>‹#›</a:t>
            </a:fld>
            <a:endParaRPr lang="fi-FI" altLang="fi-FI"/>
          </a:p>
        </p:txBody>
      </p:sp>
    </p:spTree>
    <p:extLst>
      <p:ext uri="{BB962C8B-B14F-4D97-AF65-F5344CB8AC3E}">
        <p14:creationId xmlns:p14="http://schemas.microsoft.com/office/powerpoint/2010/main" val="124057283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515100" y="228600"/>
            <a:ext cx="1943100" cy="5867400"/>
          </a:xfrm>
        </p:spPr>
        <p:txBody>
          <a:bodyPr vert="eaVert"/>
          <a:lstStyle/>
          <a:p>
            <a:r>
              <a:rPr lang="fi-FI" smtClean="0"/>
              <a:t>Muokkaa perustyylejä naps.</a:t>
            </a:r>
            <a:endParaRPr lang="fi-FI"/>
          </a:p>
        </p:txBody>
      </p:sp>
      <p:sp>
        <p:nvSpPr>
          <p:cNvPr id="3" name="Pystysuoran tekstin paikkamerkki 2"/>
          <p:cNvSpPr>
            <a:spLocks noGrp="1"/>
          </p:cNvSpPr>
          <p:nvPr>
            <p:ph type="body" orient="vert" idx="1"/>
          </p:nvPr>
        </p:nvSpPr>
        <p:spPr>
          <a:xfrm>
            <a:off x="685800" y="228600"/>
            <a:ext cx="5676900" cy="5867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FE39B19-6D18-4829-8F60-375465AFE44A}" type="slidenum">
              <a:rPr lang="fi-FI" altLang="fi-FI"/>
              <a:pPr>
                <a:defRPr/>
              </a:pPr>
              <a:t>‹#›</a:t>
            </a:fld>
            <a:endParaRPr lang="fi-FI" altLang="fi-FI"/>
          </a:p>
        </p:txBody>
      </p:sp>
    </p:spTree>
    <p:extLst>
      <p:ext uri="{BB962C8B-B14F-4D97-AF65-F5344CB8AC3E}">
        <p14:creationId xmlns:p14="http://schemas.microsoft.com/office/powerpoint/2010/main" val="308571318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CC2E85E-8D78-4180-BE5D-4B50E3412FE8}" type="slidenum">
              <a:rPr lang="fi-FI" altLang="fi-FI"/>
              <a:pPr>
                <a:defRPr/>
              </a:pPr>
              <a:t>‹#›</a:t>
            </a:fld>
            <a:endParaRPr lang="fi-FI" altLang="fi-FI"/>
          </a:p>
        </p:txBody>
      </p:sp>
    </p:spTree>
    <p:extLst>
      <p:ext uri="{BB962C8B-B14F-4D97-AF65-F5344CB8AC3E}">
        <p14:creationId xmlns:p14="http://schemas.microsoft.com/office/powerpoint/2010/main" val="27384340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5" name="Alatunnisteen paikkamerkki 4"/>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6" name="Dian numeron paikkamerkki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AF4EC8C-7181-4B1B-B0DF-0DD1CDF00808}" type="slidenum">
              <a:rPr lang="fi-FI" altLang="fi-FI"/>
              <a:pPr>
                <a:defRPr/>
              </a:pPr>
              <a:t>‹#›</a:t>
            </a:fld>
            <a:endParaRPr lang="fi-FI" altLang="fi-FI"/>
          </a:p>
        </p:txBody>
      </p:sp>
    </p:spTree>
    <p:extLst>
      <p:ext uri="{BB962C8B-B14F-4D97-AF65-F5344CB8AC3E}">
        <p14:creationId xmlns:p14="http://schemas.microsoft.com/office/powerpoint/2010/main" val="10592907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6" name="Alatunnisteen paikkamerkki 5"/>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7" name="Dian numeron paikkamerkki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6B3A5EF-C1D2-4581-80D5-D358B7777B3A}" type="slidenum">
              <a:rPr lang="fi-FI" altLang="fi-FI"/>
              <a:pPr>
                <a:defRPr/>
              </a:pPr>
              <a:t>‹#›</a:t>
            </a:fld>
            <a:endParaRPr lang="fi-FI" altLang="fi-FI"/>
          </a:p>
        </p:txBody>
      </p:sp>
    </p:spTree>
    <p:extLst>
      <p:ext uri="{BB962C8B-B14F-4D97-AF65-F5344CB8AC3E}">
        <p14:creationId xmlns:p14="http://schemas.microsoft.com/office/powerpoint/2010/main" val="289262509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8" name="Alatunnisteen paikkamerkki 7"/>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9" name="Dian numeron paikkamerkki 8"/>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CE5748C-DF45-44D1-921F-DFE524277A91}" type="slidenum">
              <a:rPr lang="fi-FI" altLang="fi-FI"/>
              <a:pPr>
                <a:defRPr/>
              </a:pPr>
              <a:t>‹#›</a:t>
            </a:fld>
            <a:endParaRPr lang="fi-FI" altLang="fi-FI"/>
          </a:p>
        </p:txBody>
      </p:sp>
    </p:spTree>
    <p:extLst>
      <p:ext uri="{BB962C8B-B14F-4D97-AF65-F5344CB8AC3E}">
        <p14:creationId xmlns:p14="http://schemas.microsoft.com/office/powerpoint/2010/main" val="13229381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2"/>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4" name="Alatunnisteen paikkamerkki 3"/>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5" name="Dian numeron paikkamerkki 4"/>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3BD5DAC-1AF5-485A-8659-EEF77A48D65A}" type="slidenum">
              <a:rPr lang="fi-FI" altLang="fi-FI"/>
              <a:pPr>
                <a:defRPr/>
              </a:pPr>
              <a:t>‹#›</a:t>
            </a:fld>
            <a:endParaRPr lang="fi-FI" altLang="fi-FI"/>
          </a:p>
        </p:txBody>
      </p:sp>
    </p:spTree>
    <p:extLst>
      <p:ext uri="{BB962C8B-B14F-4D97-AF65-F5344CB8AC3E}">
        <p14:creationId xmlns:p14="http://schemas.microsoft.com/office/powerpoint/2010/main" val="127423495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3" name="Alatunnisteen paikkamerkki 2"/>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4" name="Dian numeron paikkamerkki 3"/>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6A77C59-236F-4C67-9EE4-D9447447FB92}" type="slidenum">
              <a:rPr lang="fi-FI" altLang="fi-FI"/>
              <a:pPr>
                <a:defRPr/>
              </a:pPr>
              <a:t>‹#›</a:t>
            </a:fld>
            <a:endParaRPr lang="fi-FI" altLang="fi-FI"/>
          </a:p>
        </p:txBody>
      </p:sp>
    </p:spTree>
    <p:extLst>
      <p:ext uri="{BB962C8B-B14F-4D97-AF65-F5344CB8AC3E}">
        <p14:creationId xmlns:p14="http://schemas.microsoft.com/office/powerpoint/2010/main" val="296472968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6" name="Alatunnisteen paikkamerkki 5"/>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7" name="Dian numeron paikkamerkki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C62EC50-C03C-4CD7-BD6B-1DE0608F5527}" type="slidenum">
              <a:rPr lang="fi-FI" altLang="fi-FI"/>
              <a:pPr>
                <a:defRPr/>
              </a:pPr>
              <a:t>‹#›</a:t>
            </a:fld>
            <a:endParaRPr lang="fi-FI" altLang="fi-FI"/>
          </a:p>
        </p:txBody>
      </p:sp>
    </p:spTree>
    <p:extLst>
      <p:ext uri="{BB962C8B-B14F-4D97-AF65-F5344CB8AC3E}">
        <p14:creationId xmlns:p14="http://schemas.microsoft.com/office/powerpoint/2010/main" val="153264506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685800" y="6248400"/>
            <a:ext cx="1905000" cy="457200"/>
          </a:xfrm>
          <a:prstGeom prst="rect">
            <a:avLst/>
          </a:prstGeom>
        </p:spPr>
        <p:txBody>
          <a:bodyPr/>
          <a:lstStyle>
            <a:lvl1pPr>
              <a:defRPr>
                <a:ea typeface="ＭＳ Ｐゴシック" charset="0"/>
              </a:defRPr>
            </a:lvl1pPr>
          </a:lstStyle>
          <a:p>
            <a:pPr>
              <a:defRPr/>
            </a:pPr>
            <a:endParaRPr lang="fi-FI"/>
          </a:p>
        </p:txBody>
      </p:sp>
      <p:sp>
        <p:nvSpPr>
          <p:cNvPr id="6" name="Alatunnisteen paikkamerkki 5"/>
          <p:cNvSpPr>
            <a:spLocks noGrp="1"/>
          </p:cNvSpPr>
          <p:nvPr>
            <p:ph type="ftr" sz="quarter" idx="11"/>
          </p:nvPr>
        </p:nvSpPr>
        <p:spPr>
          <a:xfrm>
            <a:off x="3124200" y="6248400"/>
            <a:ext cx="2895600" cy="457200"/>
          </a:xfrm>
          <a:prstGeom prst="rect">
            <a:avLst/>
          </a:prstGeom>
        </p:spPr>
        <p:txBody>
          <a:bodyPr/>
          <a:lstStyle>
            <a:lvl1pPr>
              <a:defRPr>
                <a:ea typeface="ＭＳ Ｐゴシック" charset="0"/>
              </a:defRPr>
            </a:lvl1pPr>
          </a:lstStyle>
          <a:p>
            <a:pPr>
              <a:defRPr/>
            </a:pPr>
            <a:endParaRPr lang="fi-FI"/>
          </a:p>
        </p:txBody>
      </p:sp>
      <p:sp>
        <p:nvSpPr>
          <p:cNvPr id="7" name="Dian numeron paikkamerkki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3B3B8AD-178B-4E3D-9095-3A6018803E0C}" type="slidenum">
              <a:rPr lang="fi-FI" altLang="fi-FI"/>
              <a:pPr>
                <a:defRPr/>
              </a:pPr>
              <a:t>‹#›</a:t>
            </a:fld>
            <a:endParaRPr lang="fi-FI" altLang="fi-FI"/>
          </a:p>
        </p:txBody>
      </p:sp>
    </p:spTree>
    <p:extLst>
      <p:ext uri="{BB962C8B-B14F-4D97-AF65-F5344CB8AC3E}">
        <p14:creationId xmlns:p14="http://schemas.microsoft.com/office/powerpoint/2010/main" val="39552186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00" y="-9000"/>
            <a:ext cx="9168000" cy="6876000"/>
          </a:xfrm>
          <a:prstGeom prst="rect">
            <a:avLst/>
          </a:prstGeom>
        </p:spPr>
      </p:pic>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sp>
        <p:nvSpPr>
          <p:cNvPr id="1029" name="Text Box 19"/>
          <p:cNvSpPr txBox="1">
            <a:spLocks noChangeArrowheads="1"/>
          </p:cNvSpPr>
          <p:nvPr userDrawn="1"/>
        </p:nvSpPr>
        <p:spPr bwMode="auto">
          <a:xfrm>
            <a:off x="228600" y="6453336"/>
            <a:ext cx="34290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i="1">
                <a:solidFill>
                  <a:schemeClr val="tx1"/>
                </a:solidFill>
                <a:latin typeface="Lucida Grande" charset="0"/>
                <a:ea typeface="MS PGothic" pitchFamily="34" charset="-128"/>
              </a:defRPr>
            </a:lvl1pPr>
            <a:lvl2pPr marL="742950" indent="-285750">
              <a:defRPr sz="2400" i="1">
                <a:solidFill>
                  <a:schemeClr val="tx1"/>
                </a:solidFill>
                <a:latin typeface="Lucida Grande" charset="0"/>
                <a:ea typeface="MS PGothic" pitchFamily="34" charset="-128"/>
              </a:defRPr>
            </a:lvl2pPr>
            <a:lvl3pPr marL="1143000" indent="-228600">
              <a:defRPr sz="2400" i="1">
                <a:solidFill>
                  <a:schemeClr val="tx1"/>
                </a:solidFill>
                <a:latin typeface="Lucida Grande" charset="0"/>
                <a:ea typeface="MS PGothic" pitchFamily="34" charset="-128"/>
              </a:defRPr>
            </a:lvl3pPr>
            <a:lvl4pPr marL="1600200" indent="-228600">
              <a:defRPr sz="2400" i="1">
                <a:solidFill>
                  <a:schemeClr val="tx1"/>
                </a:solidFill>
                <a:latin typeface="Lucida Grande" charset="0"/>
                <a:ea typeface="MS PGothic" pitchFamily="34" charset="-128"/>
              </a:defRPr>
            </a:lvl4pPr>
            <a:lvl5pPr marL="2057400" indent="-228600">
              <a:defRPr sz="2400" i="1">
                <a:solidFill>
                  <a:schemeClr val="tx1"/>
                </a:solidFill>
                <a:latin typeface="Lucida Grande" charset="0"/>
                <a:ea typeface="MS PGothic" pitchFamily="34" charset="-128"/>
              </a:defRPr>
            </a:lvl5pPr>
            <a:lvl6pPr marL="2514600" indent="-228600" eaLnBrk="0" fontAlgn="base" hangingPunct="0">
              <a:spcBef>
                <a:spcPct val="0"/>
              </a:spcBef>
              <a:spcAft>
                <a:spcPct val="0"/>
              </a:spcAft>
              <a:defRPr sz="2400" i="1">
                <a:solidFill>
                  <a:schemeClr val="tx1"/>
                </a:solidFill>
                <a:latin typeface="Lucida Grande" charset="0"/>
                <a:ea typeface="MS PGothic" pitchFamily="34" charset="-128"/>
              </a:defRPr>
            </a:lvl6pPr>
            <a:lvl7pPr marL="2971800" indent="-228600" eaLnBrk="0" fontAlgn="base" hangingPunct="0">
              <a:spcBef>
                <a:spcPct val="0"/>
              </a:spcBef>
              <a:spcAft>
                <a:spcPct val="0"/>
              </a:spcAft>
              <a:defRPr sz="2400" i="1">
                <a:solidFill>
                  <a:schemeClr val="tx1"/>
                </a:solidFill>
                <a:latin typeface="Lucida Grande" charset="0"/>
                <a:ea typeface="MS PGothic" pitchFamily="34" charset="-128"/>
              </a:defRPr>
            </a:lvl7pPr>
            <a:lvl8pPr marL="3429000" indent="-228600" eaLnBrk="0" fontAlgn="base" hangingPunct="0">
              <a:spcBef>
                <a:spcPct val="0"/>
              </a:spcBef>
              <a:spcAft>
                <a:spcPct val="0"/>
              </a:spcAft>
              <a:defRPr sz="2400" i="1">
                <a:solidFill>
                  <a:schemeClr val="tx1"/>
                </a:solidFill>
                <a:latin typeface="Lucida Grande" charset="0"/>
                <a:ea typeface="MS PGothic" pitchFamily="34" charset="-128"/>
              </a:defRPr>
            </a:lvl8pPr>
            <a:lvl9pPr marL="3886200" indent="-228600" eaLnBrk="0" fontAlgn="base" hangingPunct="0">
              <a:spcBef>
                <a:spcPct val="0"/>
              </a:spcBef>
              <a:spcAft>
                <a:spcPct val="0"/>
              </a:spcAft>
              <a:defRPr sz="2400" i="1">
                <a:solidFill>
                  <a:schemeClr val="tx1"/>
                </a:solidFill>
                <a:latin typeface="Lucida Grande" charset="0"/>
                <a:ea typeface="MS PGothic" pitchFamily="34" charset="-128"/>
              </a:defRPr>
            </a:lvl9pPr>
          </a:lstStyle>
          <a:p>
            <a:pPr>
              <a:defRPr/>
            </a:pPr>
            <a:r>
              <a:rPr lang="fi-FI" altLang="fi-FI" sz="1200" i="0" dirty="0" smtClean="0">
                <a:solidFill>
                  <a:srgbClr val="FFFFFF"/>
                </a:solidFill>
                <a:latin typeface="Verdana" pitchFamily="34" charset="0"/>
              </a:rPr>
              <a:t>Forum III</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txStyles>
    <p:titleStyle>
      <a:lvl1pPr algn="ctr" rtl="0" eaLnBrk="0" fontAlgn="base" hangingPunct="0">
        <a:spcBef>
          <a:spcPct val="0"/>
        </a:spcBef>
        <a:spcAft>
          <a:spcPct val="0"/>
        </a:spcAft>
        <a:defRPr sz="2800" b="1">
          <a:solidFill>
            <a:schemeClr val="tx2"/>
          </a:solidFill>
          <a:latin typeface="+mj-lt"/>
          <a:ea typeface="MS PGothic" pitchFamily="34" charset="-128"/>
          <a:cs typeface="+mj-cs"/>
        </a:defRPr>
      </a:lvl1pPr>
      <a:lvl2pPr algn="ctr" rtl="0" eaLnBrk="0" fontAlgn="base" hangingPunct="0">
        <a:spcBef>
          <a:spcPct val="0"/>
        </a:spcBef>
        <a:spcAft>
          <a:spcPct val="0"/>
        </a:spcAft>
        <a:defRPr sz="2800" b="1">
          <a:solidFill>
            <a:schemeClr val="tx2"/>
          </a:solidFill>
          <a:latin typeface="Verdana" charset="0"/>
          <a:ea typeface="MS PGothic" pitchFamily="34" charset="-128"/>
          <a:cs typeface="Geneva" charset="0"/>
        </a:defRPr>
      </a:lvl2pPr>
      <a:lvl3pPr algn="ctr" rtl="0" eaLnBrk="0" fontAlgn="base" hangingPunct="0">
        <a:spcBef>
          <a:spcPct val="0"/>
        </a:spcBef>
        <a:spcAft>
          <a:spcPct val="0"/>
        </a:spcAft>
        <a:defRPr sz="2800" b="1">
          <a:solidFill>
            <a:schemeClr val="tx2"/>
          </a:solidFill>
          <a:latin typeface="Verdana" charset="0"/>
          <a:ea typeface="MS PGothic" pitchFamily="34" charset="-128"/>
          <a:cs typeface="Geneva" charset="0"/>
        </a:defRPr>
      </a:lvl3pPr>
      <a:lvl4pPr algn="ctr" rtl="0" eaLnBrk="0" fontAlgn="base" hangingPunct="0">
        <a:spcBef>
          <a:spcPct val="0"/>
        </a:spcBef>
        <a:spcAft>
          <a:spcPct val="0"/>
        </a:spcAft>
        <a:defRPr sz="2800" b="1">
          <a:solidFill>
            <a:schemeClr val="tx2"/>
          </a:solidFill>
          <a:latin typeface="Verdana" charset="0"/>
          <a:ea typeface="MS PGothic" pitchFamily="34" charset="-128"/>
          <a:cs typeface="Geneva" charset="0"/>
        </a:defRPr>
      </a:lvl4pPr>
      <a:lvl5pPr algn="ctr" rtl="0" eaLnBrk="0" fontAlgn="base" hangingPunct="0">
        <a:spcBef>
          <a:spcPct val="0"/>
        </a:spcBef>
        <a:spcAft>
          <a:spcPct val="0"/>
        </a:spcAft>
        <a:defRPr sz="2800" b="1">
          <a:solidFill>
            <a:schemeClr val="tx2"/>
          </a:solidFill>
          <a:latin typeface="Verdana" charset="0"/>
          <a:ea typeface="MS PGothic" pitchFamily="34" charset="-128"/>
          <a:cs typeface="Geneva" charset="0"/>
        </a:defRPr>
      </a:lvl5pPr>
      <a:lvl6pPr marL="457200" algn="ctr" rtl="0" fontAlgn="base">
        <a:spcBef>
          <a:spcPct val="0"/>
        </a:spcBef>
        <a:spcAft>
          <a:spcPct val="0"/>
        </a:spcAft>
        <a:defRPr sz="2800" b="1">
          <a:solidFill>
            <a:schemeClr val="tx2"/>
          </a:solidFill>
          <a:latin typeface="Verdana" charset="0"/>
          <a:ea typeface="ＭＳ Ｐゴシック" charset="0"/>
          <a:cs typeface="Geneva" charset="0"/>
        </a:defRPr>
      </a:lvl6pPr>
      <a:lvl7pPr marL="914400" algn="ctr" rtl="0" fontAlgn="base">
        <a:spcBef>
          <a:spcPct val="0"/>
        </a:spcBef>
        <a:spcAft>
          <a:spcPct val="0"/>
        </a:spcAft>
        <a:defRPr sz="2800" b="1">
          <a:solidFill>
            <a:schemeClr val="tx2"/>
          </a:solidFill>
          <a:latin typeface="Verdana" charset="0"/>
          <a:ea typeface="ＭＳ Ｐゴシック" charset="0"/>
          <a:cs typeface="Geneva" charset="0"/>
        </a:defRPr>
      </a:lvl7pPr>
      <a:lvl8pPr marL="1371600" algn="ctr" rtl="0" fontAlgn="base">
        <a:spcBef>
          <a:spcPct val="0"/>
        </a:spcBef>
        <a:spcAft>
          <a:spcPct val="0"/>
        </a:spcAft>
        <a:defRPr sz="2800" b="1">
          <a:solidFill>
            <a:schemeClr val="tx2"/>
          </a:solidFill>
          <a:latin typeface="Verdana" charset="0"/>
          <a:ea typeface="ＭＳ Ｐゴシック" charset="0"/>
          <a:cs typeface="Geneva" charset="0"/>
        </a:defRPr>
      </a:lvl8pPr>
      <a:lvl9pPr marL="1828800" algn="ctr" rtl="0" fontAlgn="base">
        <a:spcBef>
          <a:spcPct val="0"/>
        </a:spcBef>
        <a:spcAft>
          <a:spcPct val="0"/>
        </a:spcAft>
        <a:defRPr sz="2800" b="1">
          <a:solidFill>
            <a:schemeClr val="tx2"/>
          </a:solidFill>
          <a:latin typeface="Verdana" charset="0"/>
          <a:ea typeface="ＭＳ Ｐゴシック" charset="0"/>
          <a:cs typeface="Geneva"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a:solidFill>
            <a:schemeClr val="tx1"/>
          </a:solidFill>
          <a:latin typeface="+mn-lt"/>
          <a:ea typeface="Geneva" charset="0"/>
          <a:cs typeface="+mn-cs"/>
        </a:defRPr>
      </a:lvl2pPr>
      <a:lvl3pPr marL="1143000" indent="-228600" algn="l" rtl="0" eaLnBrk="0" fontAlgn="base" hangingPunct="0">
        <a:spcBef>
          <a:spcPct val="20000"/>
        </a:spcBef>
        <a:spcAft>
          <a:spcPct val="0"/>
        </a:spcAft>
        <a:buChar char="•"/>
        <a:defRPr>
          <a:solidFill>
            <a:schemeClr val="tx1"/>
          </a:solidFill>
          <a:latin typeface="+mn-lt"/>
          <a:ea typeface="Geneva" charset="0"/>
          <a:cs typeface="+mn-cs"/>
        </a:defRPr>
      </a:lvl3pPr>
      <a:lvl4pPr marL="1600200" indent="-228600" algn="l" rtl="0" eaLnBrk="0" fontAlgn="base" hangingPunct="0">
        <a:spcBef>
          <a:spcPct val="20000"/>
        </a:spcBef>
        <a:spcAft>
          <a:spcPct val="0"/>
        </a:spcAft>
        <a:buChar char="–"/>
        <a:defRPr>
          <a:solidFill>
            <a:schemeClr val="tx1"/>
          </a:solidFill>
          <a:latin typeface="+mn-lt"/>
          <a:ea typeface="Geneva" charset="0"/>
          <a:cs typeface="+mn-cs"/>
        </a:defRPr>
      </a:lvl4pPr>
      <a:lvl5pPr marL="2057400" indent="-228600" algn="l" rtl="0" eaLnBrk="0" fontAlgn="base" hangingPunct="0">
        <a:spcBef>
          <a:spcPct val="20000"/>
        </a:spcBef>
        <a:spcAft>
          <a:spcPct val="0"/>
        </a:spcAft>
        <a:buChar char="»"/>
        <a:defRPr>
          <a:solidFill>
            <a:schemeClr val="tx1"/>
          </a:solidFill>
          <a:latin typeface="+mn-lt"/>
          <a:ea typeface="Geneva" charset="0"/>
          <a:cs typeface="+mn-cs"/>
        </a:defRPr>
      </a:lvl5pPr>
      <a:lvl6pPr marL="2514600" indent="-228600" algn="l" rtl="0" fontAlgn="base">
        <a:spcBef>
          <a:spcPct val="20000"/>
        </a:spcBef>
        <a:spcAft>
          <a:spcPct val="0"/>
        </a:spcAft>
        <a:buChar char="»"/>
        <a:defRPr>
          <a:solidFill>
            <a:schemeClr val="tx1"/>
          </a:solidFill>
          <a:latin typeface="+mn-lt"/>
          <a:ea typeface="Geneva" charset="0"/>
          <a:cs typeface="+mn-cs"/>
        </a:defRPr>
      </a:lvl6pPr>
      <a:lvl7pPr marL="2971800" indent="-228600" algn="l" rtl="0" fontAlgn="base">
        <a:spcBef>
          <a:spcPct val="20000"/>
        </a:spcBef>
        <a:spcAft>
          <a:spcPct val="0"/>
        </a:spcAft>
        <a:buChar char="»"/>
        <a:defRPr>
          <a:solidFill>
            <a:schemeClr val="tx1"/>
          </a:solidFill>
          <a:latin typeface="+mn-lt"/>
          <a:ea typeface="Geneva" charset="0"/>
          <a:cs typeface="+mn-cs"/>
        </a:defRPr>
      </a:lvl7pPr>
      <a:lvl8pPr marL="3429000" indent="-228600" algn="l" rtl="0" fontAlgn="base">
        <a:spcBef>
          <a:spcPct val="20000"/>
        </a:spcBef>
        <a:spcAft>
          <a:spcPct val="0"/>
        </a:spcAft>
        <a:buChar char="»"/>
        <a:defRPr>
          <a:solidFill>
            <a:schemeClr val="tx1"/>
          </a:solidFill>
          <a:latin typeface="+mn-lt"/>
          <a:ea typeface="Geneva" charset="0"/>
          <a:cs typeface="+mn-cs"/>
        </a:defRPr>
      </a:lvl8pPr>
      <a:lvl9pPr marL="3886200" indent="-228600" algn="l" rtl="0" fontAlgn="base">
        <a:spcBef>
          <a:spcPct val="20000"/>
        </a:spcBef>
        <a:spcAft>
          <a:spcPct val="0"/>
        </a:spcAft>
        <a:buChar char="»"/>
        <a:defRPr>
          <a:solidFill>
            <a:schemeClr val="tx1"/>
          </a:solidFill>
          <a:latin typeface="+mn-lt"/>
          <a:ea typeface="Geneva" charset="0"/>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4339" name="Text Box 9"/>
          <p:cNvSpPr txBox="1">
            <a:spLocks noChangeArrowheads="1"/>
          </p:cNvSpPr>
          <p:nvPr/>
        </p:nvSpPr>
        <p:spPr bwMode="auto">
          <a:xfrm>
            <a:off x="4267200" y="1981200"/>
            <a:ext cx="4337248"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2000">
                <a:solidFill>
                  <a:schemeClr val="tx1"/>
                </a:solidFill>
                <a:latin typeface="Verdana" panose="020B0604030504040204" pitchFamily="34" charset="0"/>
                <a:ea typeface="MS PGothic" panose="020B0600070205080204" pitchFamily="34" charset="-128"/>
                <a:cs typeface="Geneva" charset="0"/>
              </a:defRPr>
            </a:lvl1pPr>
            <a:lvl2pPr marL="742950" indent="-285750">
              <a:spcBef>
                <a:spcPct val="20000"/>
              </a:spcBef>
              <a:buChar char="–"/>
              <a:defRPr>
                <a:solidFill>
                  <a:schemeClr val="tx1"/>
                </a:solidFill>
                <a:latin typeface="Verdana" panose="020B0604030504040204" pitchFamily="34" charset="0"/>
                <a:ea typeface="Geneva" charset="0"/>
                <a:cs typeface="Geneva" charset="0"/>
              </a:defRPr>
            </a:lvl2pPr>
            <a:lvl3pPr marL="1143000" indent="-228600">
              <a:spcBef>
                <a:spcPct val="20000"/>
              </a:spcBef>
              <a:buChar char="•"/>
              <a:defRPr>
                <a:solidFill>
                  <a:schemeClr val="tx1"/>
                </a:solidFill>
                <a:latin typeface="Verdana" panose="020B0604030504040204" pitchFamily="34" charset="0"/>
                <a:ea typeface="Geneva" charset="0"/>
                <a:cs typeface="Geneva" charset="0"/>
              </a:defRPr>
            </a:lvl3pPr>
            <a:lvl4pPr marL="1600200" indent="-228600">
              <a:spcBef>
                <a:spcPct val="20000"/>
              </a:spcBef>
              <a:buChar char="–"/>
              <a:defRPr>
                <a:solidFill>
                  <a:schemeClr val="tx1"/>
                </a:solidFill>
                <a:latin typeface="Verdana" panose="020B0604030504040204" pitchFamily="34" charset="0"/>
                <a:ea typeface="Geneva" charset="0"/>
                <a:cs typeface="Geneva" charset="0"/>
              </a:defRPr>
            </a:lvl4pPr>
            <a:lvl5pPr marL="2057400" indent="-228600">
              <a:spcBef>
                <a:spcPct val="20000"/>
              </a:spcBef>
              <a:buChar char="»"/>
              <a:defRPr>
                <a:solidFill>
                  <a:schemeClr val="tx1"/>
                </a:solidFill>
                <a:latin typeface="Verdana" panose="020B0604030504040204" pitchFamily="34" charset="0"/>
                <a:ea typeface="Geneva" charset="0"/>
                <a:cs typeface="Geneva" charset="0"/>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Geneva" charset="0"/>
                <a:cs typeface="Geneva" charset="0"/>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Geneva" charset="0"/>
                <a:cs typeface="Geneva" charset="0"/>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Geneva" charset="0"/>
                <a:cs typeface="Geneva" charset="0"/>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Geneva" charset="0"/>
                <a:cs typeface="Geneva" charset="0"/>
              </a:defRPr>
            </a:lvl9pPr>
          </a:lstStyle>
          <a:p>
            <a:pPr>
              <a:spcBef>
                <a:spcPct val="0"/>
              </a:spcBef>
              <a:buFontTx/>
              <a:buNone/>
            </a:pPr>
            <a:r>
              <a:rPr lang="fi-FI" altLang="fi-FI" sz="2400" i="0" dirty="0">
                <a:solidFill>
                  <a:schemeClr val="accent1"/>
                </a:solidFill>
              </a:rPr>
              <a:t>Luku </a:t>
            </a:r>
            <a:r>
              <a:rPr lang="fi-FI" altLang="fi-FI" sz="2400" i="0" dirty="0" smtClean="0">
                <a:solidFill>
                  <a:schemeClr val="accent1"/>
                </a:solidFill>
              </a:rPr>
              <a:t>3</a:t>
            </a:r>
            <a:endParaRPr lang="fi-FI" altLang="fi-FI" sz="2400" i="0" dirty="0">
              <a:solidFill>
                <a:schemeClr val="accent1"/>
              </a:solidFill>
            </a:endParaRPr>
          </a:p>
          <a:p>
            <a:pPr>
              <a:spcBef>
                <a:spcPct val="0"/>
              </a:spcBef>
              <a:buFontTx/>
              <a:buNone/>
            </a:pPr>
            <a:endParaRPr lang="fi-FI" altLang="fi-FI" sz="2400" i="0" dirty="0">
              <a:solidFill>
                <a:schemeClr val="accent1"/>
              </a:solidFill>
            </a:endParaRPr>
          </a:p>
          <a:p>
            <a:pPr>
              <a:spcBef>
                <a:spcPct val="0"/>
              </a:spcBef>
              <a:buFontTx/>
              <a:buNone/>
            </a:pPr>
            <a:r>
              <a:rPr lang="fi-FI" altLang="fi-FI" sz="2400" b="1" i="0" dirty="0" smtClean="0">
                <a:solidFill>
                  <a:schemeClr val="accent1"/>
                </a:solidFill>
              </a:rPr>
              <a:t>Kansalaisyhteiskunnan </a:t>
            </a:r>
            <a:r>
              <a:rPr lang="fi-FI" altLang="fi-FI" sz="2400" b="1" i="0" dirty="0">
                <a:solidFill>
                  <a:schemeClr val="accent1"/>
                </a:solidFill>
              </a:rPr>
              <a:t>synty</a:t>
            </a:r>
            <a:endParaRPr lang="fi-FI" altLang="fi-FI" sz="2400" i="0" dirty="0">
              <a:solidFill>
                <a:schemeClr val="accent1"/>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411100" y="548633"/>
            <a:ext cx="4627200" cy="5547600"/>
          </a:xfrm>
          <a:prstGeom prst="rect">
            <a:avLst/>
          </a:prstGeom>
          <a:noFill/>
          <a:ln>
            <a:noFill/>
          </a:ln>
        </p:spPr>
        <p:txBody>
          <a:bodyPr lIns="91425" tIns="45700" rIns="91425" bIns="45700" anchor="t" anchorCtr="0">
            <a:noAutofit/>
          </a:bodyPr>
          <a:lstStyle/>
          <a:p>
            <a:pPr marL="387350" lvl="0" indent="-457200">
              <a:spcBef>
                <a:spcPts val="0"/>
              </a:spcBef>
              <a:buClr>
                <a:schemeClr val="dk1"/>
              </a:buClr>
              <a:buSzPct val="100000"/>
              <a:buFont typeface="+mj-lt"/>
              <a:buAutoNum type="arabicPeriod" startAt="2"/>
            </a:pPr>
            <a:r>
              <a:rPr lang="fi-FI" sz="2000" dirty="0" smtClean="0">
                <a:solidFill>
                  <a:srgbClr val="000000"/>
                </a:solidFill>
              </a:rPr>
              <a:t>Seuraavalla dialla </a:t>
            </a:r>
            <a:r>
              <a:rPr lang="fi-FI" sz="2000" dirty="0">
                <a:solidFill>
                  <a:srgbClr val="000000"/>
                </a:solidFill>
              </a:rPr>
              <a:t>on Ville Wallgrenin </a:t>
            </a:r>
            <a:r>
              <a:rPr lang="fi-FI" sz="2000" dirty="0" smtClean="0">
                <a:solidFill>
                  <a:srgbClr val="000000"/>
                </a:solidFill>
              </a:rPr>
              <a:t>perusteluja </a:t>
            </a:r>
            <a:r>
              <a:rPr lang="fi-FI" sz="2000" dirty="0">
                <a:solidFill>
                  <a:srgbClr val="000000"/>
                </a:solidFill>
              </a:rPr>
              <a:t>aiheen </a:t>
            </a:r>
            <a:r>
              <a:rPr lang="fi-FI" sz="2000" dirty="0" smtClean="0">
                <a:solidFill>
                  <a:srgbClr val="000000"/>
                </a:solidFill>
              </a:rPr>
              <a:t>valinnalle.</a:t>
            </a:r>
            <a:endParaRPr lang="fi-FI" sz="2000" dirty="0">
              <a:solidFill>
                <a:srgbClr val="000000"/>
              </a:solidFill>
            </a:endParaRPr>
          </a:p>
          <a:p>
            <a:pPr marL="800100" lvl="1" indent="-342900">
              <a:spcBef>
                <a:spcPts val="0"/>
              </a:spcBef>
              <a:buClr>
                <a:schemeClr val="dk1"/>
              </a:buClr>
              <a:buSzPct val="100000"/>
              <a:buFont typeface="+mj-lt"/>
              <a:buAutoNum type="alphaLcParenR"/>
            </a:pPr>
            <a:r>
              <a:rPr lang="fi-FI" sz="1800" dirty="0">
                <a:solidFill>
                  <a:srgbClr val="000000"/>
                </a:solidFill>
              </a:rPr>
              <a:t>Miten hän </a:t>
            </a:r>
            <a:r>
              <a:rPr lang="fi-FI" sz="1800" dirty="0" smtClean="0">
                <a:solidFill>
                  <a:srgbClr val="000000"/>
                </a:solidFill>
              </a:rPr>
              <a:t>perustelee </a:t>
            </a:r>
            <a:r>
              <a:rPr lang="fi-FI" sz="1800" dirty="0">
                <a:solidFill>
                  <a:srgbClr val="000000"/>
                </a:solidFill>
              </a:rPr>
              <a:t>aiheen </a:t>
            </a:r>
            <a:r>
              <a:rPr lang="fi-FI" sz="1800" dirty="0" smtClean="0">
                <a:solidFill>
                  <a:srgbClr val="000000"/>
                </a:solidFill>
              </a:rPr>
              <a:t>valintaa?</a:t>
            </a:r>
            <a:endParaRPr lang="fi-FI" sz="1800" dirty="0">
              <a:solidFill>
                <a:srgbClr val="000000"/>
              </a:solidFill>
            </a:endParaRPr>
          </a:p>
          <a:p>
            <a:pPr marL="800100" lvl="1" indent="-342900">
              <a:spcBef>
                <a:spcPts val="0"/>
              </a:spcBef>
              <a:buClr>
                <a:schemeClr val="dk1"/>
              </a:buClr>
              <a:buSzPct val="100000"/>
              <a:buFont typeface="+mj-lt"/>
              <a:buAutoNum type="alphaLcParenR"/>
            </a:pPr>
            <a:r>
              <a:rPr lang="fi-FI" sz="1800" dirty="0">
                <a:solidFill>
                  <a:srgbClr val="000000"/>
                </a:solidFill>
              </a:rPr>
              <a:t>Mitä tyylisuuntaa patsas hänen mukaansa jäljittelee?</a:t>
            </a:r>
          </a:p>
        </p:txBody>
      </p:sp>
      <p:pic>
        <p:nvPicPr>
          <p:cNvPr id="6146" name="Picture 2" descr="https://lh4.googleusercontent.com/x-fBkVYOe6ca3FawsTJqCbXcfV1jBkdurLSy1WDkc5Wvdyf8nJLsyn1Tfh2RjG7OZjpzmdLfjtZa9QRYLHC-ZSLEWzZBADx6FwV08BBd90qVCW1rGp8kuuFV_3hq84txBSkA7daSD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41625"/>
            <a:ext cx="362216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74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372850" y="1268760"/>
            <a:ext cx="8451300" cy="4827240"/>
          </a:xfrm>
          <a:prstGeom prst="rect">
            <a:avLst/>
          </a:prstGeom>
          <a:noFill/>
          <a:ln>
            <a:noFill/>
          </a:ln>
        </p:spPr>
        <p:txBody>
          <a:bodyPr lIns="91425" tIns="45700" rIns="91425" bIns="45700" anchor="t" anchorCtr="0">
            <a:noAutofit/>
          </a:bodyPr>
          <a:lstStyle/>
          <a:p>
            <a:pPr marL="571500">
              <a:spcBef>
                <a:spcPts val="400"/>
              </a:spcBef>
              <a:spcAft>
                <a:spcPts val="0"/>
              </a:spcAft>
            </a:pPr>
            <a:r>
              <a:rPr lang="fi-FI" dirty="0"/>
              <a:t>Helsinki on merellinen kaupunki, joten alastoman naisen astuminen rantakalliolle sopii kaupunkikuvaan. </a:t>
            </a:r>
          </a:p>
          <a:p>
            <a:pPr marL="571500">
              <a:spcBef>
                <a:spcPts val="400"/>
              </a:spcBef>
              <a:spcAft>
                <a:spcPts val="0"/>
              </a:spcAft>
            </a:pPr>
            <a:r>
              <a:rPr lang="fi-FI" dirty="0"/>
              <a:t>Havis Amanda edustaa eräänlaista renessanssiajan Venuksen syntymää. Kaunis, elinvoimainen ja elämänhaluinen neito nousee merestä.</a:t>
            </a:r>
          </a:p>
          <a:p>
            <a:pPr marL="571500">
              <a:spcBef>
                <a:spcPts val="400"/>
              </a:spcBef>
              <a:spcAft>
                <a:spcPts val="0"/>
              </a:spcAft>
            </a:pPr>
            <a:r>
              <a:rPr lang="fi-FI" dirty="0"/>
              <a:t>Suihkukaivo ja merileijonat korostavat merellisyyttä</a:t>
            </a:r>
            <a:r>
              <a:rPr lang="fi-FI" dirty="0" smtClean="0"/>
              <a:t>.</a:t>
            </a:r>
            <a:endParaRPr lang="fi-FI" dirty="0"/>
          </a:p>
        </p:txBody>
      </p:sp>
      <p:sp>
        <p:nvSpPr>
          <p:cNvPr id="5" name="Shape 135"/>
          <p:cNvSpPr txBox="1">
            <a:spLocks noGrp="1"/>
          </p:cNvSpPr>
          <p:nvPr>
            <p:ph type="title"/>
          </p:nvPr>
        </p:nvSpPr>
        <p:spPr>
          <a:xfrm>
            <a:off x="683568" y="260648"/>
            <a:ext cx="7704856" cy="914400"/>
          </a:xfrm>
          <a:prstGeom prst="rect">
            <a:avLst/>
          </a:prstGeom>
          <a:noFill/>
          <a:ln>
            <a:noFill/>
          </a:ln>
        </p:spPr>
        <p:txBody>
          <a:bodyPr lIns="91425" tIns="45700" rIns="91425" bIns="45700" anchor="ctr" anchorCtr="0">
            <a:noAutofit/>
          </a:bodyPr>
          <a:lstStyle/>
          <a:p>
            <a:pPr lvl="0">
              <a:spcBef>
                <a:spcPts val="0"/>
              </a:spcBef>
              <a:spcAft>
                <a:spcPts val="0"/>
              </a:spcAft>
              <a:buSzPct val="25000"/>
            </a:pPr>
            <a:r>
              <a:rPr lang="fi-FI" dirty="0" smtClean="0">
                <a:solidFill>
                  <a:schemeClr val="dk1"/>
                </a:solidFill>
              </a:rPr>
              <a:t>Wallgrenin perusteluja</a:t>
            </a:r>
            <a:endParaRPr lang="fi-FI" dirty="0">
              <a:solidFill>
                <a:schemeClr val="dk1"/>
              </a:solidFill>
            </a:endParaRPr>
          </a:p>
        </p:txBody>
      </p:sp>
    </p:spTree>
    <p:extLst>
      <p:ext uri="{BB962C8B-B14F-4D97-AF65-F5344CB8AC3E}">
        <p14:creationId xmlns:p14="http://schemas.microsoft.com/office/powerpoint/2010/main" val="1695813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395536" y="548680"/>
            <a:ext cx="4232908" cy="5411200"/>
          </a:xfrm>
          <a:prstGeom prst="rect">
            <a:avLst/>
          </a:prstGeom>
          <a:noFill/>
          <a:ln>
            <a:noFill/>
          </a:ln>
        </p:spPr>
        <p:txBody>
          <a:bodyPr lIns="91425" tIns="45700" rIns="91425" bIns="45700" anchor="t" anchorCtr="0">
            <a:noAutofit/>
          </a:bodyPr>
          <a:lstStyle/>
          <a:p>
            <a:pPr marL="558800" indent="-457200">
              <a:spcBef>
                <a:spcPts val="400"/>
              </a:spcBef>
              <a:spcAft>
                <a:spcPts val="0"/>
              </a:spcAft>
              <a:buClr>
                <a:srgbClr val="000000"/>
              </a:buClr>
              <a:buSzPct val="100000"/>
              <a:buFont typeface="+mj-lt"/>
              <a:buAutoNum type="arabicPeriod" startAt="3"/>
            </a:pPr>
            <a:r>
              <a:rPr lang="fi" sz="2000" dirty="0" smtClean="0">
                <a:solidFill>
                  <a:srgbClr val="000000"/>
                </a:solidFill>
              </a:rPr>
              <a:t>Onko </a:t>
            </a:r>
            <a:r>
              <a:rPr lang="fi" sz="2000" dirty="0">
                <a:solidFill>
                  <a:srgbClr val="000000"/>
                </a:solidFill>
              </a:rPr>
              <a:t>omassa asuinympäristössäsi vuosisadan vaihteen </a:t>
            </a:r>
            <a:r>
              <a:rPr lang="fi" sz="2000" dirty="0" smtClean="0">
                <a:solidFill>
                  <a:srgbClr val="000000"/>
                </a:solidFill>
              </a:rPr>
              <a:t>kaupunki- ja porvarikulttuuriin liittyviä patsaita, muistomerkkejä tai </a:t>
            </a:r>
            <a:r>
              <a:rPr lang="fi" sz="2000" dirty="0" smtClean="0">
                <a:solidFill>
                  <a:srgbClr val="000000"/>
                </a:solidFill>
              </a:rPr>
              <a:t>rakennuksia? Jos </a:t>
            </a:r>
            <a:r>
              <a:rPr lang="fi" sz="2000" dirty="0">
                <a:solidFill>
                  <a:srgbClr val="000000"/>
                </a:solidFill>
              </a:rPr>
              <a:t>on, etsi kuvat niistä.</a:t>
            </a:r>
          </a:p>
          <a:p>
            <a:pPr marL="0" marR="0" lvl="0" indent="0" algn="l" rtl="0">
              <a:spcBef>
                <a:spcPts val="400"/>
              </a:spcBef>
              <a:spcAft>
                <a:spcPts val="0"/>
              </a:spcAft>
              <a:buNone/>
            </a:pPr>
            <a:endParaRPr sz="2100" dirty="0"/>
          </a:p>
        </p:txBody>
      </p:sp>
      <p:pic>
        <p:nvPicPr>
          <p:cNvPr id="7170" name="Picture 2" descr="https://lh5.googleusercontent.com/_Z24u0FxV5nMjIt5a31ovFp3V9-kgqdJNCTsQKuGsFvu-vrNDCm_8heC0jM07pgsG8LV3Ys-5R1DP-Jsq9OjaGwqOwxeXczD78zPMQk3_tCC3ffkwg4XBzdX58KAAl6Yb9LvONMkF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326" y="620688"/>
            <a:ext cx="3246272" cy="539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2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11560" y="404664"/>
            <a:ext cx="7704856" cy="914400"/>
          </a:xfrm>
          <a:prstGeom prst="rect">
            <a:avLst/>
          </a:prstGeom>
          <a:noFill/>
          <a:ln>
            <a:noFill/>
          </a:ln>
        </p:spPr>
        <p:txBody>
          <a:bodyPr lIns="91425" tIns="45700" rIns="91425" bIns="45700" anchor="ctr" anchorCtr="0">
            <a:noAutofit/>
          </a:bodyPr>
          <a:lstStyle/>
          <a:p>
            <a:pPr lvl="0">
              <a:spcBef>
                <a:spcPts val="0"/>
              </a:spcBef>
              <a:spcAft>
                <a:spcPts val="0"/>
              </a:spcAft>
              <a:buSzPct val="25000"/>
            </a:pPr>
            <a:r>
              <a:rPr lang="fi" dirty="0" smtClean="0">
                <a:solidFill>
                  <a:schemeClr val="dk1"/>
                </a:solidFill>
              </a:rPr>
              <a:t>Havis </a:t>
            </a:r>
            <a:r>
              <a:rPr lang="fi" dirty="0">
                <a:solidFill>
                  <a:schemeClr val="dk1"/>
                </a:solidFill>
              </a:rPr>
              <a:t>Amanda </a:t>
            </a:r>
            <a:r>
              <a:rPr lang="fi" dirty="0" smtClean="0">
                <a:solidFill>
                  <a:schemeClr val="dk1"/>
                </a:solidFill>
              </a:rPr>
              <a:t>–</a:t>
            </a:r>
            <a:r>
              <a:rPr lang="fi" dirty="0" smtClean="0">
                <a:solidFill>
                  <a:schemeClr val="dk1"/>
                </a:solidFill>
              </a:rPr>
              <a:t>alaston naispatsas </a:t>
            </a:r>
            <a:r>
              <a:rPr lang="fi" dirty="0" smtClean="0">
                <a:solidFill>
                  <a:schemeClr val="dk1"/>
                </a:solidFill>
              </a:rPr>
              <a:t/>
            </a:r>
            <a:br>
              <a:rPr lang="fi" dirty="0" smtClean="0">
                <a:solidFill>
                  <a:schemeClr val="dk1"/>
                </a:solidFill>
              </a:rPr>
            </a:br>
            <a:r>
              <a:rPr lang="fi" dirty="0" smtClean="0">
                <a:solidFill>
                  <a:schemeClr val="dk1"/>
                </a:solidFill>
              </a:rPr>
              <a:t>1900-luvun </a:t>
            </a:r>
            <a:r>
              <a:rPr lang="fi" dirty="0">
                <a:solidFill>
                  <a:schemeClr val="dk1"/>
                </a:solidFill>
              </a:rPr>
              <a:t>alussa</a:t>
            </a:r>
            <a:r>
              <a:rPr lang="fi" dirty="0"/>
              <a:t> </a:t>
            </a:r>
            <a:r>
              <a:rPr lang="fi-FI" dirty="0" smtClean="0"/>
              <a:t> </a:t>
            </a:r>
            <a:endParaRPr lang="fi" dirty="0"/>
          </a:p>
        </p:txBody>
      </p:sp>
      <p:pic>
        <p:nvPicPr>
          <p:cNvPr id="5" name="Shape 137"/>
          <p:cNvPicPr preferRelativeResize="0"/>
          <p:nvPr/>
        </p:nvPicPr>
        <p:blipFill>
          <a:blip r:embed="rId3">
            <a:alphaModFix/>
          </a:blip>
          <a:stretch>
            <a:fillRect/>
          </a:stretch>
        </p:blipFill>
        <p:spPr>
          <a:xfrm>
            <a:off x="2507166" y="1433444"/>
            <a:ext cx="4032448" cy="4722889"/>
          </a:xfrm>
          <a:prstGeom prst="rect">
            <a:avLst/>
          </a:prstGeom>
          <a:noFill/>
          <a:ln>
            <a:noFill/>
          </a:ln>
        </p:spPr>
      </p:pic>
    </p:spTree>
    <p:extLst>
      <p:ext uri="{BB962C8B-B14F-4D97-AF65-F5344CB8AC3E}">
        <p14:creationId xmlns:p14="http://schemas.microsoft.com/office/powerpoint/2010/main" val="2665516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411100" y="553167"/>
            <a:ext cx="4304916" cy="5543200"/>
          </a:xfrm>
          <a:prstGeom prst="rect">
            <a:avLst/>
          </a:prstGeom>
          <a:noFill/>
          <a:ln>
            <a:noFill/>
          </a:ln>
        </p:spPr>
        <p:txBody>
          <a:bodyPr lIns="91425" tIns="45700" rIns="91425" bIns="45700" anchor="t" anchorCtr="0">
            <a:noAutofit/>
          </a:bodyPr>
          <a:lstStyle/>
          <a:p>
            <a:pPr marL="0" indent="0">
              <a:spcBef>
                <a:spcPts val="400"/>
              </a:spcBef>
              <a:spcAft>
                <a:spcPts val="0"/>
              </a:spcAft>
              <a:buNone/>
            </a:pPr>
            <a:r>
              <a:rPr lang="fi" sz="2000" dirty="0" smtClean="0"/>
              <a:t>Helsingin </a:t>
            </a:r>
            <a:r>
              <a:rPr lang="fi" sz="2000" dirty="0"/>
              <a:t>Kauppatorilla järjestettiin 20. syyskuuta vuonna 1908 uuden kaupunkiveistoksen vihkitilaisuus. Paljastettu patsas järkytti monia, sillä kuvanveistäjä Ville Wallgrenin tekemä Havis Amanda herätti pahennusta alastomuudellaan.</a:t>
            </a:r>
          </a:p>
        </p:txBody>
      </p:sp>
      <p:pic>
        <p:nvPicPr>
          <p:cNvPr id="4" name="Shape 137"/>
          <p:cNvPicPr preferRelativeResize="0"/>
          <p:nvPr/>
        </p:nvPicPr>
        <p:blipFill>
          <a:blip r:embed="rId3">
            <a:alphaModFix/>
          </a:blip>
          <a:stretch>
            <a:fillRect/>
          </a:stretch>
        </p:blipFill>
        <p:spPr>
          <a:xfrm>
            <a:off x="5076056" y="620688"/>
            <a:ext cx="3605981" cy="4032448"/>
          </a:xfrm>
          <a:prstGeom prst="rect">
            <a:avLst/>
          </a:prstGeom>
          <a:noFill/>
          <a:ln>
            <a:noFill/>
          </a:ln>
        </p:spPr>
      </p:pic>
    </p:spTree>
    <p:extLst>
      <p:ext uri="{BB962C8B-B14F-4D97-AF65-F5344CB8AC3E}">
        <p14:creationId xmlns:p14="http://schemas.microsoft.com/office/powerpoint/2010/main" val="3331900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372850" y="1268760"/>
            <a:ext cx="8451300" cy="4827240"/>
          </a:xfrm>
          <a:prstGeom prst="rect">
            <a:avLst/>
          </a:prstGeom>
          <a:noFill/>
          <a:ln>
            <a:noFill/>
          </a:ln>
        </p:spPr>
        <p:txBody>
          <a:bodyPr lIns="91425" tIns="45700" rIns="91425" bIns="45700" anchor="t" anchorCtr="0">
            <a:noAutofit/>
          </a:bodyPr>
          <a:lstStyle/>
          <a:p>
            <a:pPr marL="571500">
              <a:spcBef>
                <a:spcPts val="400"/>
              </a:spcBef>
              <a:spcAft>
                <a:spcPts val="0"/>
              </a:spcAft>
            </a:pPr>
            <a:r>
              <a:rPr lang="fi-FI" dirty="0"/>
              <a:t>Eurooppalaisia suurkaupunkeja jäljitellen myös Helsinkiin alettiin rakentaa kaupunkimaisia puistoja ja pystyttää kaupunkimonumentteja ja veistoksia. 1800-luvun suomalaiskansallisten merkkihenkilöiden kunniaksi pystytettiin näköispatsaita.</a:t>
            </a:r>
          </a:p>
          <a:p>
            <a:pPr marL="571500">
              <a:spcBef>
                <a:spcPts val="400"/>
              </a:spcBef>
              <a:spcAft>
                <a:spcPts val="0"/>
              </a:spcAft>
            </a:pPr>
            <a:r>
              <a:rPr lang="fi-FI" dirty="0"/>
              <a:t>Euroopassa alastomia tai puolialastomia naisvartaloita kuvaavat patsaat olivat yleisiä, Helsingissä niitä ei 1900-luvun alussa vielä ollut. Havis Amanda olikin täysin uudenlainen patsas helsinkiläisessä kaupunkimaisemassa.</a:t>
            </a:r>
            <a:endParaRPr lang="fi" i="1" dirty="0"/>
          </a:p>
        </p:txBody>
      </p:sp>
      <p:sp>
        <p:nvSpPr>
          <p:cNvPr id="5" name="Shape 135"/>
          <p:cNvSpPr txBox="1">
            <a:spLocks noGrp="1"/>
          </p:cNvSpPr>
          <p:nvPr>
            <p:ph type="title"/>
          </p:nvPr>
        </p:nvSpPr>
        <p:spPr>
          <a:xfrm>
            <a:off x="683568" y="260648"/>
            <a:ext cx="7704856" cy="914400"/>
          </a:xfrm>
          <a:prstGeom prst="rect">
            <a:avLst/>
          </a:prstGeom>
          <a:noFill/>
          <a:ln>
            <a:noFill/>
          </a:ln>
        </p:spPr>
        <p:txBody>
          <a:bodyPr lIns="91425" tIns="45700" rIns="91425" bIns="45700" anchor="ctr" anchorCtr="0">
            <a:noAutofit/>
          </a:bodyPr>
          <a:lstStyle/>
          <a:p>
            <a:pPr lvl="0">
              <a:spcBef>
                <a:spcPts val="0"/>
              </a:spcBef>
              <a:spcAft>
                <a:spcPts val="0"/>
              </a:spcAft>
              <a:buSzPct val="25000"/>
            </a:pPr>
            <a:r>
              <a:rPr lang="fi-FI" dirty="0">
                <a:solidFill>
                  <a:schemeClr val="dk1"/>
                </a:solidFill>
              </a:rPr>
              <a:t>Taustatietoa patsaskulttuurista</a:t>
            </a:r>
          </a:p>
        </p:txBody>
      </p:sp>
    </p:spTree>
    <p:extLst>
      <p:ext uri="{BB962C8B-B14F-4D97-AF65-F5344CB8AC3E}">
        <p14:creationId xmlns:p14="http://schemas.microsoft.com/office/powerpoint/2010/main" val="357610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685800" y="431800"/>
            <a:ext cx="77724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fi" dirty="0"/>
              <a:t>Katso kuvia Havis Amandasta. Onko patsas mielestäsi säädytön?</a:t>
            </a:r>
          </a:p>
        </p:txBody>
      </p:sp>
      <p:pic>
        <p:nvPicPr>
          <p:cNvPr id="2050" name="Picture 2" descr="https://lh4.googleusercontent.com/x-fBkVYOe6ca3FawsTJqCbXcfV1jBkdurLSy1WDkc5Wvdyf8nJLsyn1Tfh2RjG7OZjpzmdLfjtZa9QRYLHC-ZSLEWzZBADx6FwV08BBd90qVCW1rGp8kuuFV_3hq84txBSkA7daSD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99229"/>
            <a:ext cx="2776882" cy="35882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3Eyz-wBQg5U56edJugCWAFHh5f9XeE5f_XnxWam0R_2-H3advAcad11WaeeioXpge3Wmw67WbKF5VYhl26UMZD-YQ9SWrsxWqWQY3oTQEfzb7aK9t_UxSxwI0Tgms8H2SPCYpwTTg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510" y="2200624"/>
            <a:ext cx="2804431" cy="35868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5.googleusercontent.com/v6bQmcP8qDECswW22oLYTPoS3Q23sFpE13pb-gGk1doaKDGJ87JxELvfxZ_oFJgmOpQvHkGqhFWqzRFysCpootwvFGTYnuCup8A2zivQqKeU87oXVM4f_ijHFwW7JIglXMoDqvTAD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199229"/>
            <a:ext cx="2807360" cy="358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92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5122" name="Picture 2" descr="https://lh4.googleusercontent.com/2fhBkJMLmdd7pRV6n6jQKifVtZ8pMIy9213R9QaHmSwO7VLZGEHKIQU6z5i4MDfFZ88tsPKXjPHnFwbONqF5aQRzSUZhdW09rtNMlLyt7lmQjqRD8oZ4CSszfmU4no8xAMfcrgVvQ5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85" y="1775650"/>
            <a:ext cx="2829956" cy="325105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4.googleusercontent.com/XgA51F5kJwWY1rhmuY5iNqZofMh3-m3Hg6GVvzMsyifMA3IpgZ9RgCcJnTUuyeIAcVo2Bw9NAKjsfWmJRyBo61aDvy8xPwWIBLXNEeQXfnRLiSCgtJMY0Rr0t3FGwWEO5oPpRHkF4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775650"/>
            <a:ext cx="2557111" cy="32589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lh6.googleusercontent.com/6JsIizYniWsRCtHUJGTrFilVk9wgOJxwYf7jTyWQvcXlWJ247ccl2cunYBcNCpHX_V6KiAw1OGGvUrBZezRjZxf6Fed-WrzYqudNBT2j7jLP4iLUZaY3m3i6Nt41VaOgNaX5stZjEE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775650"/>
            <a:ext cx="2702861" cy="323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759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411100" y="548633"/>
            <a:ext cx="4627200" cy="5547600"/>
          </a:xfrm>
          <a:prstGeom prst="rect">
            <a:avLst/>
          </a:prstGeom>
          <a:noFill/>
          <a:ln>
            <a:noFill/>
          </a:ln>
        </p:spPr>
        <p:txBody>
          <a:bodyPr lIns="91425" tIns="45700" rIns="91425" bIns="45700" anchor="t" anchorCtr="0">
            <a:noAutofit/>
          </a:bodyPr>
          <a:lstStyle/>
          <a:p>
            <a:pPr marL="0" lvl="0" indent="-69850" rtl="0">
              <a:spcBef>
                <a:spcPts val="0"/>
              </a:spcBef>
              <a:buClr>
                <a:schemeClr val="dk1"/>
              </a:buClr>
              <a:buSzPct val="55000"/>
              <a:buFont typeface="Arial"/>
              <a:buNone/>
            </a:pPr>
            <a:r>
              <a:rPr lang="fi" sz="2000" b="1" dirty="0" smtClean="0">
                <a:solidFill>
                  <a:srgbClr val="000000"/>
                </a:solidFill>
              </a:rPr>
              <a:t>Tehtävät</a:t>
            </a:r>
          </a:p>
          <a:p>
            <a:pPr marL="0" lvl="0" indent="-69850" rtl="0">
              <a:spcBef>
                <a:spcPts val="0"/>
              </a:spcBef>
              <a:buClr>
                <a:schemeClr val="dk1"/>
              </a:buClr>
              <a:buSzPct val="55000"/>
              <a:buFont typeface="Arial"/>
              <a:buNone/>
            </a:pPr>
            <a:endParaRPr lang="fi" sz="2000" dirty="0" smtClean="0">
              <a:solidFill>
                <a:srgbClr val="000000"/>
              </a:solidFill>
            </a:endParaRPr>
          </a:p>
          <a:p>
            <a:pPr marL="457200" lvl="0" indent="-457200" rtl="0">
              <a:spcBef>
                <a:spcPts val="0"/>
              </a:spcBef>
              <a:buClr>
                <a:schemeClr val="dk1"/>
              </a:buClr>
              <a:buSzPct val="100000"/>
              <a:buFont typeface="+mj-lt"/>
              <a:buAutoNum type="arabicPeriod"/>
            </a:pPr>
            <a:r>
              <a:rPr lang="fi" sz="2000" dirty="0" smtClean="0">
                <a:solidFill>
                  <a:srgbClr val="000000"/>
                </a:solidFill>
              </a:rPr>
              <a:t>Seuraavilla </a:t>
            </a:r>
            <a:r>
              <a:rPr lang="fi" sz="2000" dirty="0" smtClean="0">
                <a:solidFill>
                  <a:srgbClr val="000000"/>
                </a:solidFill>
              </a:rPr>
              <a:t>dioilla </a:t>
            </a:r>
            <a:r>
              <a:rPr lang="fi" sz="2000" dirty="0">
                <a:solidFill>
                  <a:srgbClr val="000000"/>
                </a:solidFill>
              </a:rPr>
              <a:t>on aikalaisten paheksuvia kommentteja </a:t>
            </a:r>
            <a:r>
              <a:rPr lang="fi" sz="2000" dirty="0" smtClean="0">
                <a:solidFill>
                  <a:srgbClr val="000000"/>
                </a:solidFill>
              </a:rPr>
              <a:t>patsaasta. Pohdi</a:t>
            </a:r>
            <a:r>
              <a:rPr lang="fi" sz="2000" dirty="0">
                <a:solidFill>
                  <a:srgbClr val="000000"/>
                </a:solidFill>
              </a:rPr>
              <a:t>, mitä kommentit kertovat 1900-luvun </a:t>
            </a:r>
            <a:r>
              <a:rPr lang="fi" sz="2000" dirty="0" smtClean="0">
                <a:solidFill>
                  <a:srgbClr val="000000"/>
                </a:solidFill>
              </a:rPr>
              <a:t>alun</a:t>
            </a:r>
          </a:p>
          <a:p>
            <a:pPr marL="730250" lvl="1" indent="-342900">
              <a:spcBef>
                <a:spcPts val="0"/>
              </a:spcBef>
              <a:buClr>
                <a:schemeClr val="dk1"/>
              </a:buClr>
              <a:buSzPct val="100000"/>
              <a:buFont typeface="+mj-lt"/>
              <a:buAutoNum type="alphaLcParenR"/>
            </a:pPr>
            <a:r>
              <a:rPr lang="fi-FI" sz="1800" dirty="0" smtClean="0">
                <a:solidFill>
                  <a:srgbClr val="000000"/>
                </a:solidFill>
              </a:rPr>
              <a:t>arvoista</a:t>
            </a:r>
            <a:endParaRPr lang="fi" sz="1800" dirty="0">
              <a:solidFill>
                <a:srgbClr val="000000"/>
              </a:solidFill>
            </a:endParaRPr>
          </a:p>
          <a:p>
            <a:pPr marL="730250" lvl="1" indent="-342900">
              <a:spcBef>
                <a:spcPts val="0"/>
              </a:spcBef>
              <a:buClr>
                <a:schemeClr val="dk1"/>
              </a:buClr>
              <a:buSzPct val="100000"/>
              <a:buFont typeface="+mj-lt"/>
              <a:buAutoNum type="alphaLcParenR"/>
            </a:pPr>
            <a:r>
              <a:rPr lang="fi" sz="1800" dirty="0" smtClean="0">
                <a:solidFill>
                  <a:srgbClr val="000000"/>
                </a:solidFill>
              </a:rPr>
              <a:t>suhtautumisesta </a:t>
            </a:r>
            <a:r>
              <a:rPr lang="fi" sz="1800" dirty="0" smtClean="0">
                <a:solidFill>
                  <a:srgbClr val="000000"/>
                </a:solidFill>
              </a:rPr>
              <a:t>naissukupuoleen</a:t>
            </a:r>
          </a:p>
          <a:p>
            <a:pPr marL="730250" lvl="1" indent="-342900">
              <a:spcBef>
                <a:spcPts val="0"/>
              </a:spcBef>
              <a:buClr>
                <a:schemeClr val="dk1"/>
              </a:buClr>
              <a:buSzPct val="100000"/>
              <a:buFont typeface="+mj-lt"/>
              <a:buAutoNum type="alphaLcParenR"/>
            </a:pPr>
            <a:r>
              <a:rPr lang="fi" sz="1800" dirty="0" smtClean="0">
                <a:solidFill>
                  <a:srgbClr val="000000"/>
                </a:solidFill>
              </a:rPr>
              <a:t>suhtautumisesta taiteeseen</a:t>
            </a:r>
            <a:r>
              <a:rPr lang="fi" sz="1600" dirty="0" smtClean="0">
                <a:solidFill>
                  <a:srgbClr val="000000"/>
                </a:solidFill>
              </a:rPr>
              <a:t>.</a:t>
            </a:r>
            <a:endParaRPr lang="fi" sz="1600" dirty="0">
              <a:solidFill>
                <a:srgbClr val="000000"/>
              </a:solidFill>
            </a:endParaRPr>
          </a:p>
        </p:txBody>
      </p:sp>
      <p:pic>
        <p:nvPicPr>
          <p:cNvPr id="6146" name="Picture 2" descr="https://lh4.googleusercontent.com/x-fBkVYOe6ca3FawsTJqCbXcfV1jBkdurLSy1WDkc5Wvdyf8nJLsyn1Tfh2RjG7OZjpzmdLfjtZa9QRYLHC-ZSLEWzZBADx6FwV08BBd90qVCW1rGp8kuuFV_3hq84txBSkA7daSD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541625"/>
            <a:ext cx="362216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44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372850" y="1268760"/>
            <a:ext cx="8451300" cy="4827240"/>
          </a:xfrm>
          <a:prstGeom prst="rect">
            <a:avLst/>
          </a:prstGeom>
          <a:noFill/>
          <a:ln>
            <a:noFill/>
          </a:ln>
        </p:spPr>
        <p:txBody>
          <a:bodyPr lIns="91425" tIns="45700" rIns="91425" bIns="45700" anchor="t" anchorCtr="0">
            <a:noAutofit/>
          </a:bodyPr>
          <a:lstStyle/>
          <a:p>
            <a:pPr marL="571500">
              <a:spcBef>
                <a:spcPts val="400"/>
              </a:spcBef>
              <a:spcAft>
                <a:spcPts val="0"/>
              </a:spcAft>
            </a:pPr>
            <a:r>
              <a:rPr lang="fi" dirty="0"/>
              <a:t>Hufvudstadsbladet-lehden taidekriitikko Gustaf Strengell piti siitä, että suurmiespatsaiden </a:t>
            </a:r>
            <a:r>
              <a:rPr lang="fi" dirty="0" smtClean="0"/>
              <a:t>rinnalle </a:t>
            </a:r>
            <a:r>
              <a:rPr lang="fi" dirty="0"/>
              <a:t>tehtiin myös toisenlaisia kaupunkiveistoksia. Hän piti </a:t>
            </a:r>
            <a:r>
              <a:rPr lang="fi" dirty="0" smtClean="0"/>
              <a:t>kuitenkin Kauppatoria liian </a:t>
            </a:r>
            <a:r>
              <a:rPr lang="fi" dirty="0"/>
              <a:t>avonaisena </a:t>
            </a:r>
            <a:r>
              <a:rPr lang="fi" dirty="0" smtClean="0"/>
              <a:t>paikkana patsaalle, </a:t>
            </a:r>
            <a:r>
              <a:rPr lang="fi" dirty="0"/>
              <a:t>ja veistoksen mittasuhteissa </a:t>
            </a:r>
            <a:r>
              <a:rPr lang="fi" dirty="0" smtClean="0"/>
              <a:t>oli hänen mielestään </a:t>
            </a:r>
            <a:r>
              <a:rPr lang="fi" dirty="0"/>
              <a:t>puutteita. Hän kuitenkin puolusti patsasta ja </a:t>
            </a:r>
            <a:r>
              <a:rPr lang="fi" dirty="0" smtClean="0"/>
              <a:t>Wallgrenia.</a:t>
            </a:r>
          </a:p>
          <a:p>
            <a:pPr marL="571500">
              <a:spcBef>
                <a:spcPts val="400"/>
              </a:spcBef>
              <a:spcAft>
                <a:spcPts val="0"/>
              </a:spcAft>
            </a:pPr>
            <a:r>
              <a:rPr lang="fi" dirty="0" smtClean="0"/>
              <a:t>Professori </a:t>
            </a:r>
            <a:r>
              <a:rPr lang="fi" dirty="0"/>
              <a:t>Eliel Aspelin-Haapkylä katsoi patsaan edustavan sairaalloisuuteen saakka hienosteltua ja sensaatioon pyrkivää </a:t>
            </a:r>
            <a:r>
              <a:rPr lang="fi" dirty="0" smtClean="0"/>
              <a:t>taidetta.</a:t>
            </a:r>
          </a:p>
          <a:p>
            <a:pPr marL="571500">
              <a:spcBef>
                <a:spcPts val="400"/>
              </a:spcBef>
              <a:spcAft>
                <a:spcPts val="0"/>
              </a:spcAft>
            </a:pPr>
            <a:r>
              <a:rPr lang="fi" dirty="0" smtClean="0"/>
              <a:t>Taiteilija </a:t>
            </a:r>
            <a:r>
              <a:rPr lang="fi" dirty="0"/>
              <a:t>Akseli Gallen-Kallela katsoi teoksen edustavan vanhentunutta tyyliä, mutta piti ihastuttavan tytön joutumista pornografisten epäilyjen kohteeksi turhana.</a:t>
            </a:r>
          </a:p>
        </p:txBody>
      </p:sp>
      <p:sp>
        <p:nvSpPr>
          <p:cNvPr id="5" name="Shape 135"/>
          <p:cNvSpPr txBox="1">
            <a:spLocks noGrp="1"/>
          </p:cNvSpPr>
          <p:nvPr>
            <p:ph type="title"/>
          </p:nvPr>
        </p:nvSpPr>
        <p:spPr>
          <a:xfrm>
            <a:off x="683568" y="260648"/>
            <a:ext cx="7704856" cy="914400"/>
          </a:xfrm>
          <a:prstGeom prst="rect">
            <a:avLst/>
          </a:prstGeom>
          <a:noFill/>
          <a:ln>
            <a:noFill/>
          </a:ln>
        </p:spPr>
        <p:txBody>
          <a:bodyPr lIns="91425" tIns="45700" rIns="91425" bIns="45700" anchor="ctr" anchorCtr="0">
            <a:noAutofit/>
          </a:bodyPr>
          <a:lstStyle/>
          <a:p>
            <a:pPr lvl="0">
              <a:spcBef>
                <a:spcPts val="0"/>
              </a:spcBef>
              <a:spcAft>
                <a:spcPts val="0"/>
              </a:spcAft>
              <a:buSzPct val="25000"/>
            </a:pPr>
            <a:r>
              <a:rPr lang="fi-FI" dirty="0" smtClean="0">
                <a:solidFill>
                  <a:schemeClr val="dk1"/>
                </a:solidFill>
              </a:rPr>
              <a:t>Aikalaiskommentteja</a:t>
            </a:r>
            <a:endParaRPr lang="fi-FI" dirty="0">
              <a:solidFill>
                <a:schemeClr val="dk1"/>
              </a:solidFill>
            </a:endParaRPr>
          </a:p>
        </p:txBody>
      </p:sp>
    </p:spTree>
    <p:extLst>
      <p:ext uri="{BB962C8B-B14F-4D97-AF65-F5344CB8AC3E}">
        <p14:creationId xmlns:p14="http://schemas.microsoft.com/office/powerpoint/2010/main" val="1014588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a:spLocks noGrp="1"/>
          </p:cNvSpPr>
          <p:nvPr>
            <p:ph type="body" idx="1"/>
          </p:nvPr>
        </p:nvSpPr>
        <p:spPr>
          <a:xfrm>
            <a:off x="372850" y="1268760"/>
            <a:ext cx="8451300" cy="4827240"/>
          </a:xfrm>
          <a:prstGeom prst="rect">
            <a:avLst/>
          </a:prstGeom>
          <a:noFill/>
          <a:ln>
            <a:noFill/>
          </a:ln>
        </p:spPr>
        <p:txBody>
          <a:bodyPr lIns="91425" tIns="45700" rIns="91425" bIns="45700" anchor="t" anchorCtr="0">
            <a:noAutofit/>
          </a:bodyPr>
          <a:lstStyle/>
          <a:p>
            <a:pPr marL="571500">
              <a:spcBef>
                <a:spcPts val="400"/>
              </a:spcBef>
              <a:spcAft>
                <a:spcPts val="0"/>
              </a:spcAft>
            </a:pPr>
            <a:r>
              <a:rPr lang="fi" dirty="0"/>
              <a:t>Professori Werner Söderhjelm piti Havis Amandan asentoa groteskina ja epänaisellisena. Kujeileva malli olisi hänen mukaansa sopinut paremmin Pariisiin. </a:t>
            </a:r>
          </a:p>
          <a:p>
            <a:pPr marL="571500">
              <a:spcBef>
                <a:spcPts val="400"/>
              </a:spcBef>
              <a:spcAft>
                <a:spcPts val="0"/>
              </a:spcAft>
            </a:pPr>
            <a:r>
              <a:rPr lang="fi" dirty="0"/>
              <a:t>Suomalaisen Naisliiton johtohahmoihin kuulunut Lucina Hagman vaati siveellisiä tunteita loukkaavan teoksen poistamista: </a:t>
            </a:r>
            <a:endParaRPr lang="fi" dirty="0" smtClean="0"/>
          </a:p>
          <a:p>
            <a:pPr marL="628650" lvl="1" indent="0">
              <a:spcBef>
                <a:spcPts val="400"/>
              </a:spcBef>
              <a:spcAft>
                <a:spcPts val="0"/>
              </a:spcAft>
              <a:buNone/>
            </a:pPr>
            <a:r>
              <a:rPr lang="fi" sz="2000" i="1" dirty="0" smtClean="0"/>
              <a:t>Emme </a:t>
            </a:r>
            <a:r>
              <a:rPr lang="fi" sz="2000" i="1" dirty="0"/>
              <a:t>voi ymmärtää, kuinka tuon kuwan weistäjä on niin wähän tuntenut suomalaista kansaa, että hän on juljennut tarjota pääkaupunkimme kauppatorille pystytettäväksi weistämänsä naisenkuwan, jonka muodot, asento ja wiitteet puhuwat törkyä ja haureellisuutta.</a:t>
            </a:r>
          </a:p>
        </p:txBody>
      </p:sp>
      <p:sp>
        <p:nvSpPr>
          <p:cNvPr id="5" name="Shape 135"/>
          <p:cNvSpPr txBox="1">
            <a:spLocks noGrp="1"/>
          </p:cNvSpPr>
          <p:nvPr>
            <p:ph type="title"/>
          </p:nvPr>
        </p:nvSpPr>
        <p:spPr>
          <a:xfrm>
            <a:off x="683568" y="260648"/>
            <a:ext cx="7704856" cy="914400"/>
          </a:xfrm>
          <a:prstGeom prst="rect">
            <a:avLst/>
          </a:prstGeom>
          <a:noFill/>
          <a:ln>
            <a:noFill/>
          </a:ln>
        </p:spPr>
        <p:txBody>
          <a:bodyPr lIns="91425" tIns="45700" rIns="91425" bIns="45700" anchor="ctr" anchorCtr="0">
            <a:noAutofit/>
          </a:bodyPr>
          <a:lstStyle/>
          <a:p>
            <a:pPr lvl="0">
              <a:spcBef>
                <a:spcPts val="0"/>
              </a:spcBef>
              <a:spcAft>
                <a:spcPts val="0"/>
              </a:spcAft>
              <a:buSzPct val="25000"/>
            </a:pPr>
            <a:r>
              <a:rPr lang="fi-FI" dirty="0" smtClean="0">
                <a:solidFill>
                  <a:schemeClr val="dk1"/>
                </a:solidFill>
              </a:rPr>
              <a:t>Aikalaiskommentteja</a:t>
            </a:r>
            <a:endParaRPr lang="fi-FI" dirty="0">
              <a:solidFill>
                <a:schemeClr val="dk1"/>
              </a:solidFill>
            </a:endParaRPr>
          </a:p>
        </p:txBody>
      </p:sp>
    </p:spTree>
    <p:extLst>
      <p:ext uri="{BB962C8B-B14F-4D97-AF65-F5344CB8AC3E}">
        <p14:creationId xmlns:p14="http://schemas.microsoft.com/office/powerpoint/2010/main" val="874995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Verdana"/>
        <a:ea typeface="ＭＳ Ｐゴシック"/>
        <a:cs typeface="Geneva"/>
      </a:majorFont>
      <a:minorFont>
        <a:latin typeface="Verdana"/>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rgbClr val="000000"/>
            </a:solidFill>
            <a:effectLst/>
            <a:latin typeface="Lucida Grande" charset="0"/>
            <a:ea typeface="ＭＳ Ｐゴシック" charset="0"/>
            <a:cs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rgbClr val="000000"/>
            </a:solidFill>
            <a:effectLst/>
            <a:latin typeface="Lucida Grande" charset="0"/>
            <a:ea typeface="ＭＳ Ｐゴシック" charset="0"/>
            <a:cs typeface="Genev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OK Document" ma:contentTypeID="0x010100FC3EBCEAA53E4A179721051A77971EF800AAC8923946DE4543ABAAAD8F04236D7C" ma:contentTypeVersion="1" ma:contentTypeDescription="OK-dokumentti" ma:contentTypeScope="" ma:versionID="9c8ab2158da96c2c1f3913b449ad68f9">
  <xsd:schema xmlns:xsd="http://www.w3.org/2001/XMLSchema" xmlns:p="http://schemas.microsoft.com/office/2006/metadata/properties" xmlns:ns2="4FD2DD6E-41AC-4D3A-A8B5-1111DEEF208D" targetNamespace="http://schemas.microsoft.com/office/2006/metadata/properties" ma:root="true" ma:fieldsID="e8ab5f083f152726e3993764ce023b45" ns2:_="">
    <xsd:import namespace="4FD2DD6E-41AC-4D3A-A8B5-1111DEEF208D"/>
    <xsd:element name="properties">
      <xsd:complexType>
        <xsd:sequence>
          <xsd:element name="documentManagement">
            <xsd:complexType>
              <xsd:all>
                <xsd:element ref="ns2:OkCompany" minOccurs="0"/>
                <xsd:element ref="ns2:OkDocType"/>
                <xsd:element ref="ns2:OkValidityDate" minOccurs="0"/>
                <xsd:element ref="ns2:OkConfidentiality" minOccurs="0"/>
                <xsd:element ref="ns2:OkOwner" minOccurs="0"/>
              </xsd:all>
            </xsd:complexType>
          </xsd:element>
        </xsd:sequence>
      </xsd:complexType>
    </xsd:element>
  </xsd:schema>
  <xsd:schema xmlns:xsd="http://www.w3.org/2001/XMLSchema" xmlns:dms="http://schemas.microsoft.com/office/2006/documentManagement/types" targetNamespace="4FD2DD6E-41AC-4D3A-A8B5-1111DEEF208D" elementFormDefault="qualified">
    <xsd:import namespace="http://schemas.microsoft.com/office/2006/documentManagement/types"/>
    <xsd:element name="OkCompany" ma:index="8" nillable="true" ma:displayName="Yhtiö" ma:format="Dropdown" ma:internalName="OkCompany">
      <xsd:simpleType>
        <xsd:restriction base="dms:Choice">
          <xsd:enumeration value="Otavamedia Oy"/>
          <xsd:enumeration value="Otava Oy"/>
          <xsd:enumeration value="Otavan Kirjapaino Oy"/>
          <xsd:enumeration value="Kustannusosakeyhtiö Otava"/>
          <xsd:enumeration value="Suomalainen Kirjakauppa Oy"/>
          <xsd:enumeration value="Like Kustannus Oy"/>
          <xsd:enumeration value="Suomen Kuvapalvelu Oy"/>
          <xsd:enumeration value="Suomen Golfpiste Oy"/>
          <xsd:enumeration value="NettiX Oy"/>
          <xsd:enumeration value="Deco Media Oy"/>
          <xsd:enumeration value="Kustannusosakeyhtiö Moreeni"/>
        </xsd:restriction>
      </xsd:simpleType>
    </xsd:element>
    <xsd:element name="OkDocType" ma:index="9" ma:displayName="Tyyppi" ma:default="Agenda" ma:format="Dropdown" ma:internalName="OkDocType">
      <xsd:simpleType>
        <xsd:restriction base="dms:Choice">
          <xsd:enumeration value="Agenda"/>
          <xsd:enumeration value="Aikataulu"/>
          <xsd:enumeration value="Esitys"/>
          <xsd:enumeration value="Hinnasto"/>
          <xsd:enumeration value="Lomake"/>
          <xsd:enumeration value="Luettelo"/>
          <xsd:enumeration value="Muistio"/>
          <xsd:enumeration value="Ohje"/>
          <xsd:enumeration value="Pöytäkirja"/>
          <xsd:enumeration value="Raportti"/>
          <xsd:enumeration value="Suunnitelma"/>
          <xsd:enumeration value="Tiedote"/>
        </xsd:restriction>
      </xsd:simpleType>
    </xsd:element>
    <xsd:element name="OkValidityDate" ma:index="10" nillable="true" ma:displayName="Voimassaoloaika" ma:format="DateOnly" ma:internalName="OkValidityDate">
      <xsd:simpleType>
        <xsd:restriction base="dms:DateTime"/>
      </xsd:simpleType>
    </xsd:element>
    <xsd:element name="OkConfidentiality" ma:index="11" nillable="true" ma:displayName="Luottamuksellisuus" ma:format="Dropdown" ma:internalName="OkConfidentiality">
      <xsd:simpleType>
        <xsd:restriction base="dms:Choice">
          <xsd:enumeration value="Julkinen"/>
          <xsd:enumeration value="Sisäinen"/>
          <xsd:enumeration value="Luottamuksellinen"/>
          <xsd:enumeration value="Salainen"/>
        </xsd:restriction>
      </xsd:simpleType>
    </xsd:element>
    <xsd:element name="OkOwner" ma:index="12" nillable="true" ma:displayName="Omistaja" ma:list="UserInfo" ma:internalName="Ok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ma:readOnly="tru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kCompany xmlns="4FD2DD6E-41AC-4D3A-A8B5-1111DEEF208D">Kustannusosakeyhtiö Otava</OkCompany>
    <OkOwner xmlns="4FD2DD6E-41AC-4D3A-A8B5-1111DEEF208D">
      <UserInfo>
        <DisplayName/>
        <AccountId xsi:nil="true"/>
        <AccountType/>
      </UserInfo>
    </OkOwner>
    <OkValidityDate xmlns="4FD2DD6E-41AC-4D3A-A8B5-1111DEEF208D" xsi:nil="true"/>
    <OkDocType xmlns="4FD2DD6E-41AC-4D3A-A8B5-1111DEEF208D">Ohje</OkDocType>
    <OkConfidentiality xmlns="4FD2DD6E-41AC-4D3A-A8B5-1111DEEF208D" xsi:nil="true"/>
  </documentManagement>
</p:properties>
</file>

<file path=customXml/itemProps1.xml><?xml version="1.0" encoding="utf-8"?>
<ds:datastoreItem xmlns:ds="http://schemas.openxmlformats.org/officeDocument/2006/customXml" ds:itemID="{C5499A15-F71D-4334-99D5-E0327F9A4F9A}">
  <ds:schemaRefs>
    <ds:schemaRef ds:uri="http://schemas.microsoft.com/office/2006/metadata/longProperties"/>
  </ds:schemaRefs>
</ds:datastoreItem>
</file>

<file path=customXml/itemProps2.xml><?xml version="1.0" encoding="utf-8"?>
<ds:datastoreItem xmlns:ds="http://schemas.openxmlformats.org/officeDocument/2006/customXml" ds:itemID="{219CAE25-59D9-4309-AAB3-DCD06BA0B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2DD6E-41AC-4D3A-A8B5-1111DEEF20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FA3B0D6-F5B6-44C6-B76A-53597D10F977}">
  <ds:schemaRefs>
    <ds:schemaRef ds:uri="http://schemas.microsoft.com/sharepoint/v3/contenttype/forms"/>
  </ds:schemaRefs>
</ds:datastoreItem>
</file>

<file path=customXml/itemProps4.xml><?xml version="1.0" encoding="utf-8"?>
<ds:datastoreItem xmlns:ds="http://schemas.openxmlformats.org/officeDocument/2006/customXml" ds:itemID="{0C69D417-8C22-437C-8803-F9A9448B1813}">
  <ds:schemaRefs>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openxmlformats.org/package/2006/metadata/core-properties"/>
    <ds:schemaRef ds:uri="4FD2DD6E-41AC-4D3A-A8B5-1111DEEF208D"/>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9394</TotalTime>
  <Words>347</Words>
  <Application>Microsoft Office PowerPoint</Application>
  <PresentationFormat>Näytössä katseltava diaesitys (4:3)</PresentationFormat>
  <Paragraphs>32</Paragraphs>
  <Slides>12</Slides>
  <Notes>12</Notes>
  <HiddenSlides>0</HiddenSlides>
  <MMClips>0</MMClip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Blank Presentation</vt:lpstr>
      <vt:lpstr>PowerPoint-esitys</vt:lpstr>
      <vt:lpstr>Havis Amanda –alaston naispatsas  1900-luvun alussa  </vt:lpstr>
      <vt:lpstr>PowerPoint-esitys</vt:lpstr>
      <vt:lpstr>Taustatietoa patsaskulttuurista</vt:lpstr>
      <vt:lpstr>Katso kuvia Havis Amandasta. Onko patsas mielestäsi säädytön?</vt:lpstr>
      <vt:lpstr>PowerPoint-esitys</vt:lpstr>
      <vt:lpstr>PowerPoint-esitys</vt:lpstr>
      <vt:lpstr>Aikalaiskommentteja</vt:lpstr>
      <vt:lpstr>Aikalaiskommentteja</vt:lpstr>
      <vt:lpstr>PowerPoint-esitys</vt:lpstr>
      <vt:lpstr>Wallgrenin perusteluja</vt:lpstr>
      <vt:lpstr>PowerPoint-esitys</vt:lpstr>
    </vt:vector>
  </TitlesOfParts>
  <Company>Venla Koski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Venla Koski</dc:creator>
  <cp:lastModifiedBy>Roosa</cp:lastModifiedBy>
  <cp:revision>94</cp:revision>
  <dcterms:created xsi:type="dcterms:W3CDTF">2010-04-19T08:09:13Z</dcterms:created>
  <dcterms:modified xsi:type="dcterms:W3CDTF">2017-02-12T22:05:01Z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OK Document</vt:lpwstr>
  </property>
</Properties>
</file>