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68" r:id="rId7"/>
    <p:sldId id="271" r:id="rId8"/>
    <p:sldId id="274" r:id="rId9"/>
    <p:sldId id="273" r:id="rId10"/>
    <p:sldId id="275" r:id="rId1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38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43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93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98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7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6090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Suomen </a:t>
            </a:r>
            <a:r>
              <a:rPr lang="fi-FI" altLang="fi-FI" sz="2400" b="1" i="0" dirty="0">
                <a:solidFill>
                  <a:schemeClr val="accent1"/>
                </a:solidFill>
              </a:rPr>
              <a:t>autonominen asema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-FI" dirty="0"/>
              <a:t>Ruotsin ajan perintö: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Suomen </a:t>
            </a:r>
            <a:r>
              <a:rPr lang="fi-FI" dirty="0"/>
              <a:t>itärajan kehitys</a:t>
            </a:r>
            <a:endParaRPr lang="fi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1180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" b="1" dirty="0" smtClean="0"/>
              <a:t>Tehtävä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lphaLcParenR"/>
            </a:pPr>
            <a:r>
              <a:rPr lang="fi" dirty="0" smtClean="0"/>
              <a:t>Miten </a:t>
            </a:r>
            <a:r>
              <a:rPr lang="fi" dirty="0"/>
              <a:t>Suomen itäraja on muuttunut kartoissa</a:t>
            </a:r>
            <a:r>
              <a:rPr lang="fi" dirty="0">
                <a:solidFill>
                  <a:srgbClr val="000000"/>
                </a:solidFill>
              </a:rPr>
              <a:t>? </a:t>
            </a:r>
            <a:endParaRPr lang="fi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lphaLcParenR"/>
            </a:pPr>
            <a:r>
              <a:rPr lang="fi" dirty="0" smtClean="0">
                <a:solidFill>
                  <a:schemeClr val="dk1"/>
                </a:solidFill>
              </a:rPr>
              <a:t>Mitkä </a:t>
            </a:r>
            <a:r>
              <a:rPr lang="fi" dirty="0">
                <a:solidFill>
                  <a:schemeClr val="dk1"/>
                </a:solidFill>
              </a:rPr>
              <a:t>tekijät selittävät </a:t>
            </a:r>
            <a:r>
              <a:rPr lang="fi" dirty="0" smtClean="0">
                <a:solidFill>
                  <a:schemeClr val="dk1"/>
                </a:solidFill>
              </a:rPr>
              <a:t>muutoksia?</a:t>
            </a:r>
            <a:endParaRPr lang="fi" dirty="0"/>
          </a:p>
        </p:txBody>
      </p:sp>
      <p:pic>
        <p:nvPicPr>
          <p:cNvPr id="4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77" y="3284984"/>
            <a:ext cx="444033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329" y="3320987"/>
            <a:ext cx="3960440" cy="252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5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880320" cy="3798882"/>
          </a:xfrm>
          <a:prstGeom prst="rect">
            <a:avLst/>
          </a:prstGeom>
        </p:spPr>
      </p:pic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" dirty="0"/>
              <a:t>Näkökulmia </a:t>
            </a:r>
            <a:r>
              <a:rPr lang="fi" dirty="0" smtClean="0"/>
              <a:t>tehtäviin</a:t>
            </a:r>
            <a:endParaRPr lang="fi" sz="1200" dirty="0">
              <a:solidFill>
                <a:srgbClr val="FF000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55576" y="1700808"/>
            <a:ext cx="3992938" cy="3528392"/>
          </a:xfrm>
          <a:prstGeom prst="wedgeRectCallout">
            <a:avLst>
              <a:gd name="adj1" fmla="val 101854"/>
              <a:gd name="adj2" fmla="val 48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r>
              <a:rPr lang="fi-FI" b="1" i="0" dirty="0" err="1">
                <a:latin typeface="+mn-lt"/>
              </a:rPr>
              <a:t>Stolbovan</a:t>
            </a:r>
            <a:r>
              <a:rPr lang="fi-FI" sz="2800" b="1" i="0" dirty="0">
                <a:latin typeface="+mn-lt"/>
              </a:rPr>
              <a:t> </a:t>
            </a:r>
            <a:r>
              <a:rPr lang="fi-FI" b="1" i="0" dirty="0" smtClean="0">
                <a:latin typeface="+mn-lt"/>
              </a:rPr>
              <a:t>rauha 1617</a:t>
            </a:r>
            <a:r>
              <a:rPr lang="fi-FI" sz="2800" b="1" i="0" dirty="0">
                <a:latin typeface="+mn-lt"/>
              </a:rPr>
              <a:t/>
            </a:r>
            <a:br>
              <a:rPr lang="fi-FI" sz="2800" b="1" i="0" dirty="0">
                <a:latin typeface="+mn-lt"/>
              </a:rPr>
            </a:br>
            <a:endParaRPr lang="fi-FI" sz="2800" b="1" i="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>
                <a:latin typeface="+mn-lt"/>
              </a:rPr>
              <a:t>Ruotsi nousi 1600-luvulla suurvalta-asemaan.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err="1">
                <a:latin typeface="+mn-lt"/>
              </a:rPr>
              <a:t>Stolbovan</a:t>
            </a:r>
            <a:r>
              <a:rPr lang="fi-FI" sz="2000" i="0" dirty="0">
                <a:latin typeface="+mn-lt"/>
              </a:rPr>
              <a:t> rauhassa se sai Venäjältä Käkisalmen läänin ja Inkerinmaan.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>
                <a:latin typeface="+mn-lt"/>
              </a:rPr>
              <a:t>Rauhan seurauksena Venäjältä sulkeutui reitti Itämerelle.</a:t>
            </a:r>
          </a:p>
        </p:txBody>
      </p:sp>
    </p:spTree>
    <p:extLst>
      <p:ext uri="{BB962C8B-B14F-4D97-AF65-F5344CB8AC3E}">
        <p14:creationId xmlns:p14="http://schemas.microsoft.com/office/powerpoint/2010/main" val="4163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89" y="1678490"/>
            <a:ext cx="2745711" cy="3821919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55576" y="1196752"/>
            <a:ext cx="3992938" cy="4896544"/>
          </a:xfrm>
          <a:prstGeom prst="wedgeRectCallout">
            <a:avLst>
              <a:gd name="adj1" fmla="val 94426"/>
              <a:gd name="adj2" fmla="val 4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r>
              <a:rPr lang="fi-FI" b="1" i="0" dirty="0">
                <a:latin typeface="+mn-lt"/>
              </a:rPr>
              <a:t>Uudenkaupungin rauha 1721</a:t>
            </a:r>
            <a:br>
              <a:rPr lang="fi-FI" b="1" i="0" dirty="0">
                <a:latin typeface="+mn-lt"/>
              </a:rPr>
            </a:br>
            <a:endParaRPr lang="fi-FI" b="1" i="0" dirty="0">
              <a:latin typeface="+mn-lt"/>
            </a:endParaRPr>
          </a:p>
          <a:p>
            <a:pPr marL="342900" indent="-342900">
              <a:buFont typeface="Times" pitchFamily="-64" charset="0"/>
              <a:buChar char="•"/>
            </a:pPr>
            <a:r>
              <a:rPr lang="fi-FI" sz="2000" i="0" dirty="0">
                <a:latin typeface="+mn-lt"/>
              </a:rPr>
              <a:t>Ruotsi menetti suurvalta-aseman Suuren Pohjansodan seurauksena.</a:t>
            </a:r>
          </a:p>
          <a:p>
            <a:pPr marL="342900" indent="-342900">
              <a:buFont typeface="Times" pitchFamily="-64" charset="0"/>
              <a:buChar char="•"/>
            </a:pPr>
            <a:r>
              <a:rPr lang="fi-FI" sz="2000" i="0" dirty="0">
                <a:latin typeface="+mn-lt"/>
              </a:rPr>
              <a:t>Uudenkaupungin rauhassa se menetti itäiset alueensa, muun muassa </a:t>
            </a:r>
            <a:r>
              <a:rPr lang="fi-FI" sz="2000" i="0" dirty="0" err="1">
                <a:latin typeface="+mn-lt"/>
              </a:rPr>
              <a:t>Stolbovan</a:t>
            </a:r>
            <a:r>
              <a:rPr lang="fi-FI" sz="2000" i="0" dirty="0">
                <a:latin typeface="+mn-lt"/>
              </a:rPr>
              <a:t> rauhassa valloittamansa Käkisalmen läänin.</a:t>
            </a:r>
          </a:p>
          <a:p>
            <a:pPr marL="342900" indent="-342900">
              <a:buFont typeface="Times" pitchFamily="-64" charset="0"/>
              <a:buChar char="•"/>
            </a:pPr>
            <a:r>
              <a:rPr lang="fi-FI" sz="2000" i="0" dirty="0">
                <a:latin typeface="+mn-lt"/>
              </a:rPr>
              <a:t>Venäjä alkoi Pietari Suuren johdolla nousta eurooppalaiseksi suurvallaksi.</a:t>
            </a:r>
            <a:endParaRPr lang="fi-FI" sz="2000" b="1" i="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1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2004"/>
            <a:ext cx="2736304" cy="3954031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32676" y="1052736"/>
            <a:ext cx="3992938" cy="5112568"/>
          </a:xfrm>
          <a:prstGeom prst="wedgeRectCallout">
            <a:avLst>
              <a:gd name="adj1" fmla="val 103712"/>
              <a:gd name="adj2" fmla="val 67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r>
              <a:rPr lang="fi-FI" b="1" i="0" dirty="0">
                <a:latin typeface="+mn-lt"/>
              </a:rPr>
              <a:t>Turun rauha </a:t>
            </a:r>
            <a:r>
              <a:rPr lang="fi-FI" b="1" i="0" dirty="0" smtClean="0">
                <a:latin typeface="+mn-lt"/>
              </a:rPr>
              <a:t>1743</a:t>
            </a:r>
          </a:p>
          <a:p>
            <a:endParaRPr lang="fi-FI" b="1" i="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>
                <a:latin typeface="+mn-lt"/>
              </a:rPr>
              <a:t>Turun rauhan taustalla oli ns. hattujen sota. Ruotsin valtiopäivillä valtaan noussut hattupuolue kannatti Uudenkaupungin rauhassa Venäjälle menetettyjen alueiden valtaamista ja liittämistä takaisin </a:t>
            </a:r>
            <a:r>
              <a:rPr lang="fi-FI" sz="2000" i="0" dirty="0" smtClean="0">
                <a:latin typeface="+mn-lt"/>
              </a:rPr>
              <a:t>Ruotsiin.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Ruotsi </a:t>
            </a:r>
            <a:r>
              <a:rPr lang="fi-FI" sz="2000" i="0" dirty="0">
                <a:latin typeface="+mn-lt"/>
              </a:rPr>
              <a:t>hävisi hattujen sodan ja valtakunnan itäraja </a:t>
            </a:r>
            <a:r>
              <a:rPr lang="fi-FI" sz="2000" i="0" dirty="0" smtClean="0">
                <a:latin typeface="+mn-lt"/>
              </a:rPr>
              <a:t>siirtyi lännemmäksi</a:t>
            </a:r>
            <a:r>
              <a:rPr lang="fi-FI" sz="2000" i="0" dirty="0">
                <a:latin typeface="+mn-lt"/>
              </a:rPr>
              <a:t>. Itäraja noudatteli Kymijokea.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5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1367"/>
            <a:ext cx="2753148" cy="3967772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32676" y="2200380"/>
            <a:ext cx="3992938" cy="2880320"/>
          </a:xfrm>
          <a:prstGeom prst="wedgeRectCallout">
            <a:avLst>
              <a:gd name="adj1" fmla="val 103711"/>
              <a:gd name="adj2" fmla="val 96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rIns="54000"/>
          <a:lstStyle/>
          <a:p>
            <a:r>
              <a:rPr lang="fi-FI" b="1" i="0" dirty="0">
                <a:latin typeface="+mn-lt"/>
              </a:rPr>
              <a:t>Haminan rauha 1809</a:t>
            </a:r>
            <a:br>
              <a:rPr lang="fi-FI" b="1" i="0" dirty="0">
                <a:latin typeface="+mn-lt"/>
              </a:rPr>
            </a:br>
            <a:endParaRPr lang="fi-FI" b="1" i="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>
                <a:latin typeface="+mn-lt"/>
              </a:rPr>
              <a:t>Suomen sodan seurauksena Suomi liitettiin osaksi Venäjän valtakuntaa.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>
                <a:latin typeface="+mn-lt"/>
              </a:rPr>
              <a:t>Ruotsin länsirajaksi tuli Tornionjoki.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46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FD2DD6E-41AC-4D3A-A8B5-1111DEEF208D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9284</TotalTime>
  <Words>77</Words>
  <Application>Microsoft Office PowerPoint</Application>
  <PresentationFormat>On-screen Show (4:3)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Geneva</vt:lpstr>
      <vt:lpstr>Lucida Grande</vt:lpstr>
      <vt:lpstr>Times</vt:lpstr>
      <vt:lpstr>Verdana</vt:lpstr>
      <vt:lpstr>Blank Presentation</vt:lpstr>
      <vt:lpstr>PowerPoint Presentation</vt:lpstr>
      <vt:lpstr>Ruotsin ajan perintö:  Suomen itärajan kehitys</vt:lpstr>
      <vt:lpstr>Näkökulmia tehtäviin</vt:lpstr>
      <vt:lpstr>PowerPoint Presentation</vt:lpstr>
      <vt:lpstr>PowerPoint Presentation</vt:lpstr>
      <vt:lpstr>PowerPoint Presentation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Minna</cp:lastModifiedBy>
  <cp:revision>77</cp:revision>
  <dcterms:created xsi:type="dcterms:W3CDTF">2010-04-19T08:09:13Z</dcterms:created>
  <dcterms:modified xsi:type="dcterms:W3CDTF">2021-01-06T11:21:54Z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