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6" r:id="rId11"/>
    <p:sldId id="267" r:id="rId12"/>
    <p:sldId id="264" r:id="rId13"/>
    <p:sldId id="265" r:id="rId14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1DA15-772F-486B-A402-928A4DB6FC23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374EA-A5C3-4CF8-8C67-1F41B52C9E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131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74EA-A5C3-4CF8-8C67-1F41B52C9E22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955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00BE4AF-E454-4D87-9FBB-E0217956B1A8}" type="datetimeFigureOut">
              <a:rPr lang="fi-FI" smtClean="0"/>
              <a:t>17.1.2021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04989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Ensimmäisen sortokauden aikana kulttuurielämä sai Suomessa selkeän poliittisen sävyn</a:t>
            </a:r>
          </a:p>
          <a:p>
            <a:r>
              <a:rPr lang="fi-FI" dirty="0" smtClean="0"/>
              <a:t>Venäjän politiikkaa vastustaneet kirjailijat, maalarit ja säveltäjät koettivat teoksillaan osoittaa suomalaisen kulttuurin elinvoimaisuutta</a:t>
            </a:r>
          </a:p>
          <a:p>
            <a:r>
              <a:rPr lang="fi-FI" dirty="0" smtClean="0"/>
              <a:t>Tätä kutsutaan kansallisromantiikaksi</a:t>
            </a:r>
          </a:p>
          <a:p>
            <a:r>
              <a:rPr lang="fi-FI" dirty="0"/>
              <a:t>O</a:t>
            </a:r>
            <a:r>
              <a:rPr lang="fi-FI" dirty="0" smtClean="0"/>
              <a:t>sa sai taiteeseensa vaikutteita Kalevalasta, jolloin puhuttiin karelianismista ja osa keskittyi kuvaamaan suomalaisia kansanihmisiä ja luontoa</a:t>
            </a:r>
          </a:p>
          <a:p>
            <a:r>
              <a:rPr lang="fi-FI" dirty="0" smtClean="0"/>
              <a:t>Sortovuosien kanssa samaan ajankohtaan sijoittuu suomalaisen taiteen kultakausi 1890-1910</a:t>
            </a:r>
            <a:endParaRPr lang="fi-FI" dirty="0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827584" y="404664"/>
            <a:ext cx="7617169" cy="1440160"/>
          </a:xfrm>
        </p:spPr>
        <p:txBody>
          <a:bodyPr/>
          <a:lstStyle/>
          <a:p>
            <a:r>
              <a:rPr lang="en-US" u="sng" dirty="0" err="1" smtClean="0"/>
              <a:t>Taiteen</a:t>
            </a:r>
            <a:r>
              <a:rPr lang="en-US" u="sng" dirty="0" smtClean="0"/>
              <a:t> </a:t>
            </a:r>
            <a:r>
              <a:rPr lang="en-US" u="sng" dirty="0" err="1" smtClean="0"/>
              <a:t>kultakausi</a:t>
            </a:r>
            <a:r>
              <a:rPr lang="en-US" u="sng" dirty="0" smtClean="0"/>
              <a:t> </a:t>
            </a:r>
            <a:r>
              <a:rPr lang="en-US" u="sng" dirty="0" err="1" smtClean="0"/>
              <a:t>kansallismielen</a:t>
            </a:r>
            <a:r>
              <a:rPr lang="en-US" u="sng" dirty="0" smtClean="0"/>
              <a:t> </a:t>
            </a:r>
            <a:r>
              <a:rPr lang="en-US" u="sng" dirty="0" err="1" smtClean="0"/>
              <a:t>kohottajana</a:t>
            </a:r>
            <a:r>
              <a:rPr lang="en-US" u="sng" dirty="0" smtClean="0"/>
              <a:t> s. </a:t>
            </a:r>
            <a:r>
              <a:rPr lang="en-US" u="sng" smtClean="0"/>
              <a:t>42-43</a:t>
            </a:r>
            <a:endParaRPr lang="fi-FI" u="sng" dirty="0"/>
          </a:p>
        </p:txBody>
      </p:sp>
    </p:spTree>
    <p:extLst>
      <p:ext uri="{BB962C8B-B14F-4D97-AF65-F5344CB8AC3E}">
        <p14:creationId xmlns:p14="http://schemas.microsoft.com/office/powerpoint/2010/main" val="53798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23529" y="2636912"/>
            <a:ext cx="4321622" cy="288032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i-FI" dirty="0" smtClean="0"/>
              <a:t>Juho Rissanen:</a:t>
            </a:r>
          </a:p>
          <a:p>
            <a:pPr marL="0" indent="0">
              <a:buNone/>
            </a:pPr>
            <a:r>
              <a:rPr lang="fi-FI" dirty="0" smtClean="0"/>
              <a:t>Isän kuolema 1902</a:t>
            </a:r>
          </a:p>
          <a:p>
            <a:pPr marL="0" indent="0">
              <a:buNone/>
            </a:pPr>
            <a:r>
              <a:rPr lang="fi-FI" dirty="0" smtClean="0"/>
              <a:t>Teoksissa realistista kansankuvausta.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192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960" y="2420888"/>
            <a:ext cx="4035191" cy="316835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i-FI" dirty="0" smtClean="0"/>
              <a:t>Pekka Halonen:</a:t>
            </a:r>
          </a:p>
          <a:p>
            <a:pPr marL="0" indent="0">
              <a:buNone/>
            </a:pPr>
            <a:r>
              <a:rPr lang="fi-FI" dirty="0" smtClean="0"/>
              <a:t>Ateria 1899</a:t>
            </a:r>
          </a:p>
          <a:p>
            <a:pPr marL="0" indent="0">
              <a:buNone/>
            </a:pPr>
            <a:r>
              <a:rPr lang="fi-FI" dirty="0" smtClean="0"/>
              <a:t>Millaisena tavallinen talonpoikainen ilta-ateria teoksessa esitetään?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38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Magnus Enckell: Herääminen (1894)</a:t>
            </a:r>
          </a:p>
          <a:p>
            <a:pPr marL="0" indent="0">
              <a:buNone/>
            </a:pPr>
            <a:r>
              <a:rPr lang="fi-FI" dirty="0" smtClean="0"/>
              <a:t>Enckellin teokset olivat </a:t>
            </a:r>
            <a:r>
              <a:rPr lang="fi-FI" dirty="0" err="1" smtClean="0"/>
              <a:t>sybolistisia</a:t>
            </a:r>
            <a:r>
              <a:rPr lang="fi-FI" dirty="0" smtClean="0"/>
              <a:t>. Millä eri tavoin herääminen voidaan tässä teoksessa ymmärtää?</a:t>
            </a:r>
            <a:endParaRPr lang="fi-FI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67703"/>
            <a:ext cx="3528392" cy="476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0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Hugo Simberg: Kuoleman puutarha (1906)</a:t>
            </a:r>
          </a:p>
          <a:p>
            <a:pPr marL="0" indent="0">
              <a:buNone/>
            </a:pPr>
            <a:r>
              <a:rPr lang="fi-FI" dirty="0" smtClean="0"/>
              <a:t>Myös rakastettu Hugo Simberg oli symbolisti.</a:t>
            </a:r>
            <a:endParaRPr lang="fi-FI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4" y="2276872"/>
            <a:ext cx="45005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8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657017" y="0"/>
            <a:ext cx="7689176" cy="6270178"/>
          </a:xfrm>
        </p:spPr>
        <p:txBody>
          <a:bodyPr>
            <a:normAutofit fontScale="92500"/>
          </a:bodyPr>
          <a:lstStyle/>
          <a:p>
            <a:r>
              <a:rPr lang="fi-FI" dirty="0" smtClean="0"/>
              <a:t>Kaikki Kultakauden taide ei ollut luonteeltaan  poliittista, esim. symbolismi</a:t>
            </a:r>
          </a:p>
          <a:p>
            <a:r>
              <a:rPr lang="fi-FI" dirty="0"/>
              <a:t>S</a:t>
            </a:r>
            <a:r>
              <a:rPr lang="fi-FI" dirty="0" smtClean="0"/>
              <a:t>uomalaisilla taiteilijoilla oli hyvät yhteydet ulkomaisiin taiteilijapiireihin ja he toivat esille Suomen vaikeaa asemaa</a:t>
            </a:r>
          </a:p>
          <a:p>
            <a:r>
              <a:rPr lang="fi-FI" dirty="0" smtClean="0"/>
              <a:t>Kansallisromantiikka ilmeni musiikissa (Sibelius), kirjallisuudessa (Eino Leino), kuvataiteissa, arkkitehtuurissa (jugend-tyyli: Helsingin rautatieasema 1914, Suomen kansallismuseo 1902) ja muotoilussa</a:t>
            </a:r>
          </a:p>
          <a:p>
            <a:r>
              <a:rPr lang="fi-FI" dirty="0" smtClean="0"/>
              <a:t>Suomalainen taide ja sortotoimien vastustus tuli esille erityisesti Pariisin maailmannäyttelyssä 1900, jossa suomalaisilla oli oma paviljonki</a:t>
            </a:r>
          </a:p>
          <a:p>
            <a:r>
              <a:rPr lang="fi-FI" dirty="0" smtClean="0"/>
              <a:t>Suomalaiskansallisia tunnuksia alettiin käyttää myös postimerkeissä, postikorteissa ja tuotemerkeissä</a:t>
            </a:r>
          </a:p>
          <a:p>
            <a:r>
              <a:rPr lang="fi-FI" dirty="0" smtClean="0"/>
              <a:t>Seuraavaksi muutamia sortoa vastustavia ja muita kultakauden teoksia:</a:t>
            </a:r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683568" y="1988839"/>
            <a:ext cx="7776864" cy="118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873624"/>
              </a:buClr>
            </a:pPr>
            <a:endParaRPr lang="fi-FI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65760" lvl="0" indent="-365760">
              <a:spcBef>
                <a:spcPct val="20000"/>
              </a:spcBef>
              <a:buClr>
                <a:srgbClr val="873624"/>
              </a:buClr>
              <a:buFont typeface="Wingdings" pitchFamily="2" charset="2"/>
              <a:buChar char=""/>
            </a:pPr>
            <a:endParaRPr lang="fi-FI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fi-FI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8490" y="-1251520"/>
            <a:ext cx="7756263" cy="936104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10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 flipV="1">
            <a:off x="395536" y="620688"/>
            <a:ext cx="7756263" cy="108012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>
          <a:xfrm>
            <a:off x="4644008" y="2276872"/>
            <a:ext cx="3803904" cy="3877056"/>
          </a:xfrm>
        </p:spPr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Eetu Isto: Hyökkäys (1899)</a:t>
            </a:r>
          </a:p>
          <a:p>
            <a:pPr marL="0" indent="0">
              <a:buNone/>
            </a:pPr>
            <a:r>
              <a:rPr lang="fi-FI" dirty="0" smtClean="0"/>
              <a:t>Millaista sortotoimia vastustavaa symboliikkaa voit löytää teoksesta?</a:t>
            </a:r>
            <a:endParaRPr lang="fi-F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331850" cy="59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07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Akseli Gallen-Kallela: Kullervon kirous (1899)</a:t>
            </a:r>
          </a:p>
          <a:p>
            <a:pPr marL="0" indent="0">
              <a:buNone/>
            </a:pPr>
            <a:r>
              <a:rPr lang="fi-FI" dirty="0" smtClean="0"/>
              <a:t>Mitä sortotoimia vastustavaa voit löytää teoksesta?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3528392" cy="636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4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Akseli Gallen-Kallela: Sammon puolustus (1896)</a:t>
            </a:r>
          </a:p>
          <a:p>
            <a:pPr marL="0" indent="0">
              <a:buNone/>
            </a:pPr>
            <a:r>
              <a:rPr lang="fi-FI" dirty="0" smtClean="0"/>
              <a:t>Mitä Venäjän vastaisuutta tästä voisit löytää?</a:t>
            </a:r>
            <a:endParaRPr lang="fi-F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57115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4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Akseli Gallen-Kallela: Akka ja kissa (1886)</a:t>
            </a:r>
          </a:p>
          <a:p>
            <a:pPr marL="0" indent="0">
              <a:buNone/>
            </a:pPr>
            <a:r>
              <a:rPr lang="fi-FI" dirty="0" smtClean="0"/>
              <a:t>Mitä suomalaisuutta ihannoivaa löydät tästä?</a:t>
            </a:r>
            <a:endParaRPr lang="fi-FI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771301" cy="493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0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Albert </a:t>
            </a:r>
            <a:r>
              <a:rPr lang="fi-FI" dirty="0" err="1" smtClean="0"/>
              <a:t>Edefelt</a:t>
            </a:r>
            <a:r>
              <a:rPr lang="fi-FI" dirty="0" smtClean="0"/>
              <a:t>: Ruokolahden eukkoja kirkonmäellä (1887)</a:t>
            </a:r>
          </a:p>
          <a:p>
            <a:pPr marL="0" indent="0">
              <a:buNone/>
            </a:pPr>
            <a:r>
              <a:rPr lang="fi-FI" dirty="0" smtClean="0"/>
              <a:t>Mitä kansallisromanttista lienee tässä?</a:t>
            </a:r>
            <a:endParaRPr lang="fi-FI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07" y="2060848"/>
            <a:ext cx="4703009" cy="387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5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Eero Järnefelt: Kaski 1893</a:t>
            </a:r>
          </a:p>
          <a:p>
            <a:pPr marL="0" indent="0">
              <a:buNone/>
            </a:pPr>
            <a:r>
              <a:rPr lang="fi-FI" dirty="0" smtClean="0"/>
              <a:t>Mitä kansallisromantiikkaan viittaavaa voit löytää tästä teoksesta?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48880"/>
            <a:ext cx="38862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7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u="sng" dirty="0" smtClean="0"/>
              <a:t>Muita kultakauden taiteilijoita</a:t>
            </a:r>
            <a:endParaRPr lang="fi-FI" u="sng" dirty="0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dirty="0" smtClean="0"/>
              <a:t>Helene </a:t>
            </a:r>
            <a:r>
              <a:rPr lang="fi-FI" dirty="0" err="1" smtClean="0"/>
              <a:t>Sjerfbeck</a:t>
            </a:r>
            <a:r>
              <a:rPr lang="fi-FI" dirty="0" smtClean="0"/>
              <a:t>: Toipilas (1888)</a:t>
            </a:r>
          </a:p>
          <a:p>
            <a:pPr marL="0" indent="0">
              <a:buNone/>
            </a:pPr>
            <a:r>
              <a:rPr lang="fi-FI" dirty="0"/>
              <a:t>Schjerfbeckin runsas tuotanto alkoi </a:t>
            </a:r>
            <a:r>
              <a:rPr lang="fi-FI" dirty="0" smtClean="0"/>
              <a:t>ranskalaisvaikutteisesta</a:t>
            </a:r>
          </a:p>
          <a:p>
            <a:pPr marL="0" indent="0">
              <a:buNone/>
            </a:pPr>
            <a:r>
              <a:rPr lang="fi-FI" dirty="0" smtClean="0"/>
              <a:t>realismista</a:t>
            </a:r>
            <a:r>
              <a:rPr lang="fi-FI" dirty="0"/>
              <a:t> ja </a:t>
            </a:r>
            <a:r>
              <a:rPr lang="fi-FI" dirty="0" err="1" smtClean="0"/>
              <a:t>ulkoilmamaa-lauksesta</a:t>
            </a:r>
            <a:r>
              <a:rPr lang="fi-FI" smtClean="0"/>
              <a:t>.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Se </a:t>
            </a:r>
            <a:r>
              <a:rPr lang="fi-FI" dirty="0"/>
              <a:t>kehittyi vähitellen kohti pelkistettyjä sisäistä elämää luotaavia henkilökuvia ja asetelmia.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87" y="2060848"/>
            <a:ext cx="4666995" cy="399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ovakantinen">
  <a:themeElements>
    <a:clrScheme name="Kovakantinen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Kovakantinen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ovakantinen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188</TotalTime>
  <Words>309</Words>
  <Application>Microsoft Office PowerPoint</Application>
  <PresentationFormat>On-screen Show (4:3)</PresentationFormat>
  <Paragraphs>49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Book Antiqua</vt:lpstr>
      <vt:lpstr>Calibri</vt:lpstr>
      <vt:lpstr>Wingdings</vt:lpstr>
      <vt:lpstr>Kovakantinen</vt:lpstr>
      <vt:lpstr>Taiteen kultakausi kansallismielen kohottajana s. 42-43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Muita kultakauden taiteilijoita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Kulttuuriväki puolustaa autonomiaa s.72-73</dc:title>
  <dc:creator>Opettaja</dc:creator>
  <cp:lastModifiedBy>Minna</cp:lastModifiedBy>
  <cp:revision>35</cp:revision>
  <dcterms:created xsi:type="dcterms:W3CDTF">2015-04-27T07:47:10Z</dcterms:created>
  <dcterms:modified xsi:type="dcterms:W3CDTF">2021-01-17T10:07:41Z</dcterms:modified>
</cp:coreProperties>
</file>