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0"/>
  </p:notesMasterIdLst>
  <p:sldIdLst>
    <p:sldId id="25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  <p:cmAuthor id="1" name="Vesa Vihervä" initials="" lastIdx="4" clrIdx="1"/>
  <p:cmAuthor id="2" name="Hannele Palo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3372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4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>
                <a:solidFill>
                  <a:schemeClr val="accent1"/>
                </a:solidFill>
              </a:rPr>
              <a:t>Taistelu Suomen asemasta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Suomi-neito hameineen on tulkittu Suomen kartaksi. Puvun valkoisen värin on katsottu symboloivan viattomuutta.</a:t>
            </a:r>
          </a:p>
        </p:txBody>
      </p:sp>
      <p:pic>
        <p:nvPicPr>
          <p:cNvPr id="8194" name="Picture 2" descr="https://lh3.googleusercontent.com/Oc3CWIWai-AkeWotTvJMOVIWhc0C6uI0NjoPUkPu-cecNyhvqC4oHt0kI3d3uGI7i7pPR7j4PVmB25q2hWhXLpRYaCN02LA-UsblKqbZbmN7E1yHAHNCP4nMr4Mg-a-9kxSMNgVPt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95" y="271590"/>
            <a:ext cx="4202133" cy="59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3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51520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Suomalaisten tinkimättömyyttä korostetaan sillä, että neito seisoo tukevasti suomalaisella peruskalliolla.</a:t>
            </a:r>
          </a:p>
        </p:txBody>
      </p:sp>
      <p:pic>
        <p:nvPicPr>
          <p:cNvPr id="9218" name="Picture 2" descr="https://lh3.googleusercontent.com/itE0oDn8uRpYB7uy3IzRQnczmls0b2fRctuEEvU8RO8iZW8BVklBRV-zk13k3nOW5uGLsEMWqTupHDJE3Xl_msmGMUz_xEF-jmKR5QWzXthMta6WSxZtrETWJ6Xs25SdhuGE-u3cz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68" y="270270"/>
            <a:ext cx="4240314" cy="59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3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Iston maalauksesta tuli ikoni venäläistoimien vastustamiselle, mutta taiteellisilta ansioiltaan sitä pidettiin vaatimattomana.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42" y="260648"/>
            <a:ext cx="424338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29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i-FI" sz="2000" dirty="0"/>
              <a:t>Pohdi, milloin tämä postikortti on julkaistu.</a:t>
            </a:r>
          </a:p>
        </p:txBody>
      </p:sp>
      <p:pic>
        <p:nvPicPr>
          <p:cNvPr id="12290" name="Picture 2" descr="https://lh6.googleusercontent.com/1FNQC8r2M4uasD-KsdbM_LhsOCkhnkgak1271U5yyHs-PHkqZvUUOzDXppTpCNDckjbRyO6Qv5TV4POcvN-5eYX0SUMz8jqzG56ShyWUlQJMOEQwdwn8AVQzeUF6Jk1wKbleSiQac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47" y="260648"/>
            <a:ext cx="386041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8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Postikortti on vuodelta 1906.</a:t>
            </a:r>
          </a:p>
          <a:p>
            <a:r>
              <a:rPr lang="fi-FI" sz="2000" dirty="0"/>
              <a:t>Kotka lentää pois, lakikirja on jälleen tukevasti Suomi-neidon hallussa.</a:t>
            </a:r>
          </a:p>
          <a:p>
            <a:r>
              <a:rPr lang="fi-FI" sz="2000" dirty="0"/>
              <a:t>Venäläistämistoimet keskeytyivät vuoden 1905 suurlakon seurauksena.</a:t>
            </a:r>
          </a:p>
          <a:p>
            <a:r>
              <a:rPr lang="fi-FI" sz="2000" dirty="0"/>
              <a:t>Kortti vuodelta 1906 ilmentää perustuslaillisuuden voittoa.</a:t>
            </a:r>
          </a:p>
        </p:txBody>
      </p:sp>
      <p:pic>
        <p:nvPicPr>
          <p:cNvPr id="12290" name="Picture 2" descr="https://lh6.googleusercontent.com/1FNQC8r2M4uasD-KsdbM_LhsOCkhnkgak1271U5yyHs-PHkqZvUUOzDXppTpCNDckjbRyO6Qv5TV4POcvN-5eYX0SUMz8jqzG56ShyWUlQJMOEQwdwn8AVQzeUF6Jk1wKbleSiQac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74" y="277549"/>
            <a:ext cx="3849497" cy="595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3384376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-FI" dirty="0">
                <a:solidFill>
                  <a:schemeClr val="dk1"/>
                </a:solidFill>
              </a:rPr>
              <a:t>Eetu Isto: Hyökkäys (1899)</a:t>
            </a: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91" y="260647"/>
            <a:ext cx="4245567" cy="597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142"/>
          <p:cNvSpPr txBox="1">
            <a:spLocks/>
          </p:cNvSpPr>
          <p:nvPr/>
        </p:nvSpPr>
        <p:spPr bwMode="auto">
          <a:xfrm>
            <a:off x="323528" y="2132856"/>
            <a:ext cx="3368812" cy="41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fi-FI" b="1" i="0" dirty="0"/>
              <a:t>Tehtävät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fi-FI" i="0" dirty="0"/>
          </a:p>
          <a:p>
            <a:pPr marL="457200" indent="-457200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i="0" dirty="0"/>
              <a:t>Tulkitse kuvan sanomaa ja symboliikkaa. </a:t>
            </a:r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6655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Maalaus on tehty vastalauseena venäläistämistoimille ja etenkin helmikuun manifestille, sillä se on maalattu vuonna 1899. Manifesti vei Suomelta lainsäädäntövaltaa, kuten kotka lakikirjan neidolta.</a:t>
            </a:r>
          </a:p>
          <a:p>
            <a:r>
              <a:rPr lang="fi-FI" sz="2000" dirty="0"/>
              <a:t>Maalaus kuvaa Venäjän hyökkääjänä ja Suomen uhrina.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84" y="260648"/>
            <a:ext cx="424338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Venäjän ”sortoa” symboloi Venäjän kaksipäinen kotka.</a:t>
            </a:r>
          </a:p>
        </p:txBody>
      </p:sp>
      <p:pic>
        <p:nvPicPr>
          <p:cNvPr id="2050" name="Picture 2" descr="https://lh5.googleusercontent.com/3kFd3Ba9IQTA-NLLdT3aoHuqgs9Knkk7F6l861RG5xohPPLqfIHY7h6nstlOpz3TyPXoG8MZtxtDWWwrrihy12EJ7tQY0IEvnExTNvGH4NR0lXg9r0okOOOs_us6JcePvAWXWm9Mx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08" y="281754"/>
            <a:ext cx="4191756" cy="59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8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Suomi-neito pitää kiinni lakikirjasta, jota Venäjän kotka yrittää repiä.</a:t>
            </a:r>
          </a:p>
        </p:txBody>
      </p:sp>
      <p:pic>
        <p:nvPicPr>
          <p:cNvPr id="4098" name="Picture 2" descr="https://lh3.googleusercontent.com/qQvirXkEXeQREaf-90j8dAy7aoKcyftiDUTk9PQlPo_zghL36fiVY5BEofIF2sILjcFT2-mYlh3Vth2GJndJkTIaLp1vCD2cSivFu6cegpoEKA4sLpuFa7WEHVbK4r700ittBBTVb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16" y="260648"/>
            <a:ext cx="42330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4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Suomen lakikirja kuvaa Suomen perustuslaillisia oikeuksia.</a:t>
            </a:r>
          </a:p>
        </p:txBody>
      </p:sp>
      <p:pic>
        <p:nvPicPr>
          <p:cNvPr id="5122" name="Picture 2" descr="https://lh4.googleusercontent.com/8ZaZ4Hz8-M9vR5hv534BN8YTEFAEimdu05mfKEyLoaU9zYW3hOkNfRjzRIyrGYcuJODljz-QHUNg5GXpM3R4TEDW-nvHuuK7qMDHbRiSxQ0yI5ydXfHUfBGZs-7gh4fkeI6E96-Hl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87961"/>
            <a:ext cx="4168375" cy="59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5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Myrskyävä meri ja tumma salamoiva taivas symboloivat vaarallisia poliittisia oloja.</a:t>
            </a:r>
          </a:p>
        </p:txBody>
      </p:sp>
      <p:pic>
        <p:nvPicPr>
          <p:cNvPr id="6146" name="Picture 2" descr="https://lh5.googleusercontent.com/k2sRDWOof7S4lsVtv1TyRy7C5Plp38rhTdr1R2vFrCzHF_a_MnGytbp-Ragvl9fFFPUqk-kaLyaYyC4F_cl5h2yee909PK3-e_9RUQaMIzM6jrlc45yWSeUBC_oOb8qygG5zCNqVw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65" y="288251"/>
            <a:ext cx="4224720" cy="59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Selkeä ja valoisa taivaanranta näkyy kaukana taustalla. Sen voi tulkita ikään kuin muistoksi aiemmista paremmista ajoista.</a:t>
            </a:r>
          </a:p>
        </p:txBody>
      </p:sp>
      <p:pic>
        <p:nvPicPr>
          <p:cNvPr id="7170" name="Picture 2" descr="https://lh3.googleusercontent.com/6Cp8lPwVPg0KIXf34n8Jh7fEsHOv8T7mw6rvfNvGI7Au2RyL9B5wU3Ndy7NDBZSzCxvoO-Hg8frzvyDsgf43by2chjPvLYsCs_emg6v5mqnmRHnVdkFLJzqMBztqq_pBUQwG3KcS-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12" y="260649"/>
            <a:ext cx="42298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6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3728852" cy="55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i-FI" sz="2000" dirty="0"/>
              <a:t>Suomi-neidon vaatetus valkeine pukuineen ja sandaaleineen viittaa antiikkiin. </a:t>
            </a:r>
          </a:p>
          <a:p>
            <a:r>
              <a:rPr lang="fi-FI" sz="2000" dirty="0"/>
              <a:t>Iston maalauksen sinivalkoiset värit on virheellisesti tulkittu Suomen lipun väreiksi, sillä maalauksen syntyajankohtana Suomen lippua ei vielä ollut olemassa.</a:t>
            </a:r>
          </a:p>
        </p:txBody>
      </p:sp>
      <p:pic>
        <p:nvPicPr>
          <p:cNvPr id="8194" name="Picture 2" descr="https://lh3.googleusercontent.com/Oc3CWIWai-AkeWotTvJMOVIWhc0C6uI0NjoPUkPu-cecNyhvqC4oHt0kI3d3uGI7i7pPR7j4PVmB25q2hWhXLpRYaCN02LA-UsblKqbZbmN7E1yHAHNCP4nMr4Mg-a-9kxSMNgVPt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99" y="285959"/>
            <a:ext cx="42098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592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http://schemas.microsoft.com/office/2006/documentManagement/types"/>
    <ds:schemaRef ds:uri="4FD2DD6E-41AC-4D3A-A8B5-1111DEEF208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9447</TotalTime>
  <Words>221</Words>
  <Application>Microsoft Office PowerPoint</Application>
  <PresentationFormat>Näytössä katseltava diaesitys (4:3)</PresentationFormat>
  <Paragraphs>25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ＭＳ Ｐゴシック</vt:lpstr>
      <vt:lpstr>ＭＳ Ｐゴシック</vt:lpstr>
      <vt:lpstr>Geneva</vt:lpstr>
      <vt:lpstr>Lucida Grande</vt:lpstr>
      <vt:lpstr>Verdana</vt:lpstr>
      <vt:lpstr>Blank Presentation</vt:lpstr>
      <vt:lpstr>PowerPoint-esitys</vt:lpstr>
      <vt:lpstr>Eetu Isto: Hyökkäys (1899)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Venla Koski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opettajat</cp:lastModifiedBy>
  <cp:revision>100</cp:revision>
  <dcterms:created xsi:type="dcterms:W3CDTF">2010-04-19T08:09:13Z</dcterms:created>
  <dcterms:modified xsi:type="dcterms:W3CDTF">2021-01-19T10:43:42Z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