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5"/>
  </p:sldMasterIdLst>
  <p:notesMasterIdLst>
    <p:notesMasterId r:id="rId14"/>
  </p:notesMasterIdLst>
  <p:sldIdLst>
    <p:sldId id="256" r:id="rId6"/>
    <p:sldId id="260" r:id="rId7"/>
    <p:sldId id="257" r:id="rId8"/>
    <p:sldId id="262" r:id="rId9"/>
    <p:sldId id="267" r:id="rId10"/>
    <p:sldId id="268" r:id="rId11"/>
    <p:sldId id="265" r:id="rId12"/>
    <p:sldId id="269" r:id="rId13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DD"/>
    <a:srgbClr val="005082"/>
    <a:srgbClr val="0099CC"/>
    <a:srgbClr val="198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33" autoAdjust="0"/>
    <p:restoredTop sz="33630" autoAdjust="0"/>
  </p:normalViewPr>
  <p:slideViewPr>
    <p:cSldViewPr>
      <p:cViewPr varScale="1">
        <p:scale>
          <a:sx n="71" d="100"/>
          <a:sy n="71" d="100"/>
        </p:scale>
        <p:origin x="1572" y="60"/>
      </p:cViewPr>
      <p:guideLst>
        <p:guide orient="horz" pos="10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ED5377F9-5B72-481B-AC88-B74C02D9F51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3673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MS PGothic" pitchFamily="34" charset="-128"/>
        <a:cs typeface="Geneva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4792A69-DA41-433C-B789-278DD35EE5C7}" type="slidenum">
              <a:rPr lang="fi-FI" altLang="fi-FI" sz="1200" i="0" smtClean="0"/>
              <a:pPr/>
              <a:t>1</a:t>
            </a:fld>
            <a:endParaRPr lang="fi-FI" altLang="fi-FI" sz="1200" i="0" smtClean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 smtClean="0"/>
          </a:p>
        </p:txBody>
      </p:sp>
    </p:spTree>
    <p:extLst>
      <p:ext uri="{BB962C8B-B14F-4D97-AF65-F5344CB8AC3E}">
        <p14:creationId xmlns:p14="http://schemas.microsoft.com/office/powerpoint/2010/main" val="485643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7793433-2497-4022-9A8E-113668BBCE50}" type="slidenum">
              <a:rPr lang="fi-FI" altLang="fi-FI" sz="1200" i="0" smtClean="0"/>
              <a:pPr/>
              <a:t>3</a:t>
            </a:fld>
            <a:endParaRPr lang="fi-FI" altLang="fi-FI" sz="1200" i="0" smtClean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 smtClean="0"/>
          </a:p>
        </p:txBody>
      </p:sp>
    </p:spTree>
    <p:extLst>
      <p:ext uri="{BB962C8B-B14F-4D97-AF65-F5344CB8AC3E}">
        <p14:creationId xmlns:p14="http://schemas.microsoft.com/office/powerpoint/2010/main" val="1768798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832162E-5493-4DA9-AE69-36DE1DBA92B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1390503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9A58E91-C772-4ABC-8168-02FE4102D1F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4057283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FE39B19-6D18-4829-8F60-375465AFE44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8571318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CC2E85E-8D78-4180-BE5D-4B50E3412FE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3843404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AF4EC8C-7181-4B1B-B0DF-0DD1CDF0080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05929079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6B3A5EF-C1D2-4581-80D5-D358B7777B3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9262509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CE5748C-DF45-44D1-921F-DFE524277A9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22938185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3BD5DAC-1AF5-485A-8659-EEF77A48D65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742349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6A77C59-236F-4C67-9EE4-D9447447FB9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647296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C62EC50-C03C-4CD7-BD6B-1DE0608F552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3264506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3B3B8AD-178B-4E3D-9095-3A6018803E0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5521862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00" y="-9000"/>
            <a:ext cx="9168000" cy="6876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Click to edit Master text styles</a:t>
            </a:r>
          </a:p>
          <a:p>
            <a:pPr lvl="1"/>
            <a:r>
              <a:rPr lang="fi-FI" altLang="fi-FI" smtClean="0"/>
              <a:t>Second level</a:t>
            </a:r>
          </a:p>
          <a:p>
            <a:pPr lvl="2"/>
            <a:r>
              <a:rPr lang="fi-FI" altLang="fi-FI" smtClean="0"/>
              <a:t>Third level</a:t>
            </a:r>
          </a:p>
          <a:p>
            <a:pPr lvl="3"/>
            <a:r>
              <a:rPr lang="fi-FI" altLang="fi-FI" smtClean="0"/>
              <a:t>Fourth level</a:t>
            </a:r>
          </a:p>
          <a:p>
            <a:pPr lvl="4"/>
            <a:r>
              <a:rPr lang="fi-FI" altLang="fi-FI" smtClean="0"/>
              <a:t>Fifth level</a:t>
            </a:r>
          </a:p>
        </p:txBody>
      </p:sp>
      <p:sp>
        <p:nvSpPr>
          <p:cNvPr id="1029" name="Text Box 19"/>
          <p:cNvSpPr txBox="1">
            <a:spLocks noChangeArrowheads="1"/>
          </p:cNvSpPr>
          <p:nvPr userDrawn="1"/>
        </p:nvSpPr>
        <p:spPr bwMode="auto">
          <a:xfrm>
            <a:off x="228600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 smtClean="0">
                <a:solidFill>
                  <a:srgbClr val="FFFFFF"/>
                </a:solidFill>
                <a:latin typeface="Verdana" pitchFamily="34" charset="0"/>
              </a:rPr>
              <a:t>Forum III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00" y="-9000"/>
            <a:ext cx="9168000" cy="6876000"/>
          </a:xfrm>
          <a:prstGeom prst="rect">
            <a:avLst/>
          </a:prstGeom>
        </p:spPr>
      </p:pic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4267200" y="1981200"/>
            <a:ext cx="404921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400" i="0" dirty="0" smtClean="0">
                <a:solidFill>
                  <a:schemeClr val="accent1"/>
                </a:solidFill>
              </a:rPr>
              <a:t>Jakso IV</a:t>
            </a:r>
            <a:endParaRPr lang="fi-FI" altLang="fi-FI" sz="2400" i="0" dirty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fi-FI" altLang="fi-FI" sz="2400" i="0" dirty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2400" b="1" i="0" dirty="0">
                <a:solidFill>
                  <a:schemeClr val="accent1"/>
                </a:solidFill>
              </a:rPr>
              <a:t>Sodan ja rauhan vuodet</a:t>
            </a:r>
            <a:endParaRPr lang="fi-FI" altLang="fi-FI" sz="2400" i="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/>
              <a:t>Taitoaukeama: tekstidokumenttitehtävä</a:t>
            </a:r>
            <a:endParaRPr lang="fi-FI" altLang="fi-FI" dirty="0" smtClean="0"/>
          </a:p>
        </p:txBody>
      </p:sp>
      <p:pic>
        <p:nvPicPr>
          <p:cNvPr id="6" name="Shape 96"/>
          <p:cNvPicPr preferRelativeResize="0">
            <a:picLocks noGrp="1"/>
          </p:cNvPicPr>
          <p:nvPr>
            <p:ph idx="1"/>
          </p:nvPr>
        </p:nvPicPr>
        <p:blipFill>
          <a:blip r:embed="rId2">
            <a:alphaModFix/>
          </a:blip>
          <a:stretch>
            <a:fillRect/>
          </a:stretch>
        </p:blipFill>
        <p:spPr>
          <a:xfrm>
            <a:off x="539552" y="1916832"/>
            <a:ext cx="8134672" cy="36616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/>
              <a:t>Taitoaukeama: tekstidokumenttitehtävä</a:t>
            </a:r>
            <a:endParaRPr lang="fi-FI" altLang="fi-FI" dirty="0" smtClean="0"/>
          </a:p>
        </p:txBody>
      </p:sp>
      <p:sp>
        <p:nvSpPr>
          <p:cNvPr id="14339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fi-FI" altLang="fi-FI" dirty="0"/>
              <a:t>Alla on ote Neuvostoliiton ulkoministeri </a:t>
            </a:r>
            <a:r>
              <a:rPr lang="fi-FI" altLang="fi-FI" dirty="0" err="1"/>
              <a:t>Molotovin</a:t>
            </a:r>
            <a:r>
              <a:rPr lang="fi-FI" altLang="fi-FI" dirty="0"/>
              <a:t> puheesta korkeimman </a:t>
            </a:r>
            <a:r>
              <a:rPr lang="fi-FI" altLang="fi-FI" dirty="0" smtClean="0"/>
              <a:t>neuvoston istunnossa </a:t>
            </a:r>
            <a:r>
              <a:rPr lang="fi-FI" altLang="fi-FI" dirty="0"/>
              <a:t>31. lokakuuta </a:t>
            </a:r>
            <a:r>
              <a:rPr lang="fi-FI" altLang="fi-FI" dirty="0" smtClean="0"/>
              <a:t>1939.</a:t>
            </a:r>
            <a:endParaRPr lang="fi-FI" altLang="fi-FI" dirty="0"/>
          </a:p>
          <a:p>
            <a:pPr marL="0" indent="0" eaLnBrk="1" hangingPunct="1">
              <a:buFontTx/>
              <a:buNone/>
              <a:defRPr/>
            </a:pPr>
            <a:endParaRPr lang="fi-FI" altLang="fi-FI" dirty="0" smtClean="0"/>
          </a:p>
          <a:p>
            <a:pPr marL="0" indent="0" eaLnBrk="1" hangingPunct="1">
              <a:buFontTx/>
              <a:buNone/>
              <a:defRPr/>
            </a:pPr>
            <a:r>
              <a:rPr lang="fi-FI" altLang="fi-FI" b="1" dirty="0" smtClean="0"/>
              <a:t>Tehtävä</a:t>
            </a:r>
            <a:endParaRPr lang="fi-FI" altLang="fi-FI" b="1" dirty="0"/>
          </a:p>
          <a:p>
            <a:pPr marL="457200" indent="-457200" eaLnBrk="1" hangingPunct="1">
              <a:buFontTx/>
              <a:buAutoNum type="alphaLcParenR"/>
              <a:defRPr/>
            </a:pPr>
            <a:r>
              <a:rPr lang="fi-FI" dirty="0"/>
              <a:t>Millaisena </a:t>
            </a:r>
            <a:r>
              <a:rPr lang="fi-FI" dirty="0" err="1"/>
              <a:t>Molotov</a:t>
            </a:r>
            <a:r>
              <a:rPr lang="fi-FI" dirty="0"/>
              <a:t> näkee Suomen aseman Neuvostoliiton naapurina? (10p</a:t>
            </a:r>
            <a:r>
              <a:rPr lang="fi-FI" dirty="0" smtClean="0"/>
              <a:t>)</a:t>
            </a:r>
            <a:endParaRPr lang="fi-FI" altLang="fi-FI" dirty="0" smtClean="0"/>
          </a:p>
          <a:p>
            <a:pPr marL="457200" indent="-457200" eaLnBrk="1" hangingPunct="1">
              <a:buFontTx/>
              <a:buAutoNum type="alphaLcParenR"/>
              <a:defRPr/>
            </a:pPr>
            <a:r>
              <a:rPr lang="fi-FI" altLang="fi-FI" dirty="0"/>
              <a:t>Miten Euroopan suurvaltasuhteet heijastuivat Suomen asemaan vuosina 1939–1940? (</a:t>
            </a:r>
            <a:r>
              <a:rPr lang="fi-FI" altLang="fi-FI" dirty="0" smtClean="0"/>
              <a:t>10p)</a:t>
            </a:r>
          </a:p>
        </p:txBody>
      </p:sp>
      <p:sp>
        <p:nvSpPr>
          <p:cNvPr id="17412" name="Rectangle 6"/>
          <p:cNvSpPr>
            <a:spLocks/>
          </p:cNvSpPr>
          <p:nvPr/>
        </p:nvSpPr>
        <p:spPr bwMode="auto">
          <a:xfrm>
            <a:off x="4572000" y="1600200"/>
            <a:ext cx="41910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 eaLnBrk="1" hangingPunct="1"/>
            <a:endParaRPr lang="fi-FI" altLang="fi-FI" i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altLang="en-US" dirty="0"/>
              <a:t>a) Millaisena </a:t>
            </a:r>
            <a:r>
              <a:rPr lang="fi-FI" altLang="en-US" dirty="0" err="1"/>
              <a:t>Molotov</a:t>
            </a:r>
            <a:r>
              <a:rPr lang="fi-FI" altLang="en-US" dirty="0"/>
              <a:t> näkee Suomen aseman Neuvostoliiton naapurina? (10p)</a:t>
            </a:r>
          </a:p>
        </p:txBody>
      </p:sp>
      <p:pic>
        <p:nvPicPr>
          <p:cNvPr id="4" name="Shape 103"/>
          <p:cNvPicPr preferRelativeResize="0">
            <a:picLocks noGrp="1"/>
          </p:cNvPicPr>
          <p:nvPr>
            <p:ph idx="1"/>
          </p:nvPr>
        </p:nvPicPr>
        <p:blipFill>
          <a:blip r:embed="rId2">
            <a:alphaModFix/>
          </a:blip>
          <a:stretch>
            <a:fillRect/>
          </a:stretch>
        </p:blipFill>
        <p:spPr>
          <a:xfrm>
            <a:off x="539552" y="1340768"/>
            <a:ext cx="8064896" cy="3604738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5" name="Shape 119"/>
          <p:cNvSpPr/>
          <p:nvPr/>
        </p:nvSpPr>
        <p:spPr>
          <a:xfrm>
            <a:off x="351150" y="5013176"/>
            <a:ext cx="8441700" cy="1176000"/>
          </a:xfrm>
          <a:prstGeom prst="roundRect">
            <a:avLst>
              <a:gd name="adj" fmla="val 16667"/>
            </a:avLst>
          </a:prstGeom>
          <a:solidFill>
            <a:srgbClr val="EFEFEF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>
              <a:spcBef>
                <a:spcPts val="0"/>
              </a:spcBef>
              <a:buNone/>
            </a:pPr>
            <a:r>
              <a:rPr lang="fi-FI" sz="1800" dirty="0" err="1">
                <a:latin typeface="Verdana"/>
                <a:ea typeface="Verdana"/>
                <a:cs typeface="Verdana"/>
                <a:sym typeface="Verdana"/>
              </a:rPr>
              <a:t>Molotov</a:t>
            </a:r>
            <a:r>
              <a:rPr lang="fi-FI" sz="1800" dirty="0">
                <a:latin typeface="Verdana"/>
                <a:ea typeface="Verdana"/>
                <a:cs typeface="Verdana"/>
                <a:sym typeface="Verdana"/>
              </a:rPr>
              <a:t> on huolissaan Leningradin turvallisuudesta, </a:t>
            </a:r>
            <a:endParaRPr lang="fi-FI" sz="1800" dirty="0" smtClean="0"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spcBef>
                <a:spcPts val="0"/>
              </a:spcBef>
              <a:buNone/>
            </a:pPr>
            <a:r>
              <a:rPr lang="fi-FI" sz="1800" dirty="0" smtClean="0">
                <a:latin typeface="Verdana"/>
                <a:ea typeface="Verdana"/>
                <a:cs typeface="Verdana"/>
                <a:sym typeface="Verdana"/>
              </a:rPr>
              <a:t>koska </a:t>
            </a:r>
            <a:r>
              <a:rPr lang="fi-FI" sz="1800" dirty="0">
                <a:latin typeface="Verdana"/>
                <a:ea typeface="Verdana"/>
                <a:cs typeface="Verdana"/>
                <a:sym typeface="Verdana"/>
              </a:rPr>
              <a:t>se sijaitsee niin lähellä Suomen rajaa.</a:t>
            </a:r>
          </a:p>
        </p:txBody>
      </p:sp>
      <p:cxnSp>
        <p:nvCxnSpPr>
          <p:cNvPr id="6" name="Shape 115"/>
          <p:cNvCxnSpPr/>
          <p:nvPr/>
        </p:nvCxnSpPr>
        <p:spPr>
          <a:xfrm>
            <a:off x="5940152" y="2420888"/>
            <a:ext cx="2602792" cy="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7" name="Shape 116"/>
          <p:cNvCxnSpPr/>
          <p:nvPr/>
        </p:nvCxnSpPr>
        <p:spPr>
          <a:xfrm>
            <a:off x="611560" y="2780928"/>
            <a:ext cx="1944216" cy="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8" name="Shape 117"/>
          <p:cNvCxnSpPr/>
          <p:nvPr/>
        </p:nvCxnSpPr>
        <p:spPr>
          <a:xfrm>
            <a:off x="6739044" y="2780928"/>
            <a:ext cx="1803900" cy="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9" name="Shape 118"/>
          <p:cNvCxnSpPr/>
          <p:nvPr/>
        </p:nvCxnSpPr>
        <p:spPr>
          <a:xfrm flipV="1">
            <a:off x="591112" y="3068960"/>
            <a:ext cx="4844984" cy="12302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altLang="en-US" dirty="0"/>
              <a:t>a) Millaisena </a:t>
            </a:r>
            <a:r>
              <a:rPr lang="fi-FI" altLang="en-US" dirty="0" err="1"/>
              <a:t>Molotov</a:t>
            </a:r>
            <a:r>
              <a:rPr lang="fi-FI" altLang="en-US" dirty="0"/>
              <a:t> näkee Suomen aseman Neuvostoliiton naapurina? (10p)</a:t>
            </a:r>
          </a:p>
        </p:txBody>
      </p:sp>
      <p:pic>
        <p:nvPicPr>
          <p:cNvPr id="4" name="Shape 103"/>
          <p:cNvPicPr preferRelativeResize="0">
            <a:picLocks noGrp="1"/>
          </p:cNvPicPr>
          <p:nvPr>
            <p:ph idx="1"/>
          </p:nvPr>
        </p:nvPicPr>
        <p:blipFill>
          <a:blip r:embed="rId2">
            <a:alphaModFix/>
          </a:blip>
          <a:stretch>
            <a:fillRect/>
          </a:stretch>
        </p:blipFill>
        <p:spPr>
          <a:xfrm>
            <a:off x="539552" y="1340768"/>
            <a:ext cx="8064896" cy="3604738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pic>
      <p:cxnSp>
        <p:nvCxnSpPr>
          <p:cNvPr id="6" name="Shape 115"/>
          <p:cNvCxnSpPr/>
          <p:nvPr/>
        </p:nvCxnSpPr>
        <p:spPr>
          <a:xfrm flipV="1">
            <a:off x="6228184" y="3068961"/>
            <a:ext cx="2314760" cy="12301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7" name="Shape 116"/>
          <p:cNvCxnSpPr/>
          <p:nvPr/>
        </p:nvCxnSpPr>
        <p:spPr>
          <a:xfrm>
            <a:off x="4860032" y="3717032"/>
            <a:ext cx="3682912" cy="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8" name="Shape 117"/>
          <p:cNvCxnSpPr/>
          <p:nvPr/>
        </p:nvCxnSpPr>
        <p:spPr>
          <a:xfrm>
            <a:off x="2915816" y="3356992"/>
            <a:ext cx="2232248" cy="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9" name="Shape 118"/>
          <p:cNvCxnSpPr/>
          <p:nvPr/>
        </p:nvCxnSpPr>
        <p:spPr>
          <a:xfrm>
            <a:off x="591112" y="4017366"/>
            <a:ext cx="2036672" cy="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0" name="Shape 141"/>
          <p:cNvSpPr/>
          <p:nvPr/>
        </p:nvSpPr>
        <p:spPr>
          <a:xfrm>
            <a:off x="351150" y="5013176"/>
            <a:ext cx="8441700" cy="1176000"/>
          </a:xfrm>
          <a:prstGeom prst="roundRect">
            <a:avLst>
              <a:gd name="adj" fmla="val 16667"/>
            </a:avLst>
          </a:prstGeom>
          <a:solidFill>
            <a:srgbClr val="EFEFEF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 rtl="0">
              <a:spcBef>
                <a:spcPts val="0"/>
              </a:spcBef>
              <a:buNone/>
            </a:pPr>
            <a:r>
              <a:rPr lang="fi-FI" sz="1800" dirty="0">
                <a:latin typeface="Verdana"/>
                <a:ea typeface="Verdana"/>
                <a:cs typeface="Verdana"/>
                <a:sym typeface="Verdana"/>
              </a:rPr>
              <a:t>Hän on huolissaan myös merialueesta ja siitä, että mereltä tapahtuva hyökkäys Leningradiin on mahdollinen, jos Suomi ei halua </a:t>
            </a:r>
            <a:r>
              <a:rPr lang="fi-FI" sz="1800" dirty="0" smtClean="0">
                <a:latin typeface="Verdana"/>
                <a:ea typeface="Verdana"/>
                <a:cs typeface="Verdana"/>
                <a:sym typeface="Verdana"/>
              </a:rPr>
              <a:t>estää sitä.</a:t>
            </a:r>
            <a:endParaRPr lang="fi-FI" sz="1800" dirty="0"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5131279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altLang="en-US" dirty="0"/>
              <a:t>a) Millaisena </a:t>
            </a:r>
            <a:r>
              <a:rPr lang="fi-FI" altLang="en-US" dirty="0" err="1"/>
              <a:t>Molotov</a:t>
            </a:r>
            <a:r>
              <a:rPr lang="fi-FI" altLang="en-US" dirty="0"/>
              <a:t> näkee Suomen aseman Neuvostoliiton naapurina? (10p)</a:t>
            </a:r>
          </a:p>
        </p:txBody>
      </p:sp>
      <p:pic>
        <p:nvPicPr>
          <p:cNvPr id="4" name="Shape 103"/>
          <p:cNvPicPr preferRelativeResize="0">
            <a:picLocks noGrp="1"/>
          </p:cNvPicPr>
          <p:nvPr>
            <p:ph idx="1"/>
          </p:nvPr>
        </p:nvPicPr>
        <p:blipFill>
          <a:blip r:embed="rId2">
            <a:alphaModFix/>
          </a:blip>
          <a:stretch>
            <a:fillRect/>
          </a:stretch>
        </p:blipFill>
        <p:spPr>
          <a:xfrm>
            <a:off x="539552" y="1334895"/>
            <a:ext cx="8064896" cy="3604738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pic>
      <p:cxnSp>
        <p:nvCxnSpPr>
          <p:cNvPr id="6" name="Shape 115"/>
          <p:cNvCxnSpPr/>
          <p:nvPr/>
        </p:nvCxnSpPr>
        <p:spPr>
          <a:xfrm flipV="1">
            <a:off x="2915816" y="3988222"/>
            <a:ext cx="5627128" cy="29144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7" name="Shape 116"/>
          <p:cNvCxnSpPr/>
          <p:nvPr/>
        </p:nvCxnSpPr>
        <p:spPr>
          <a:xfrm>
            <a:off x="591112" y="4310754"/>
            <a:ext cx="5205024" cy="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8" name="Shape 117"/>
          <p:cNvCxnSpPr/>
          <p:nvPr/>
        </p:nvCxnSpPr>
        <p:spPr>
          <a:xfrm>
            <a:off x="5364088" y="4581128"/>
            <a:ext cx="3178856" cy="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9" name="Shape 118"/>
          <p:cNvCxnSpPr/>
          <p:nvPr/>
        </p:nvCxnSpPr>
        <p:spPr>
          <a:xfrm>
            <a:off x="591112" y="4941168"/>
            <a:ext cx="6069120" cy="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1" name="Shape 165"/>
          <p:cNvSpPr/>
          <p:nvPr/>
        </p:nvSpPr>
        <p:spPr>
          <a:xfrm>
            <a:off x="351150" y="5013176"/>
            <a:ext cx="8441700" cy="1176000"/>
          </a:xfrm>
          <a:prstGeom prst="roundRect">
            <a:avLst>
              <a:gd name="adj" fmla="val 16667"/>
            </a:avLst>
          </a:prstGeom>
          <a:solidFill>
            <a:srgbClr val="EFEFEF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 rtl="0">
              <a:spcBef>
                <a:spcPts val="0"/>
              </a:spcBef>
              <a:buNone/>
            </a:pPr>
            <a:r>
              <a:rPr lang="fi-FI" sz="1800" dirty="0" err="1">
                <a:latin typeface="Verdana"/>
                <a:ea typeface="Verdana"/>
                <a:cs typeface="Verdana"/>
                <a:sym typeface="Verdana"/>
              </a:rPr>
              <a:t>Molotov</a:t>
            </a:r>
            <a:r>
              <a:rPr lang="fi-FI" sz="1800" dirty="0">
                <a:latin typeface="Verdana"/>
                <a:ea typeface="Verdana"/>
                <a:cs typeface="Verdana"/>
                <a:sym typeface="Verdana"/>
              </a:rPr>
              <a:t> katsoo, että Neuvostoliitolla on Euroopan tilanteen </a:t>
            </a:r>
            <a:endParaRPr lang="fi-FI" sz="1800" dirty="0" smtClean="0">
              <a:latin typeface="Verdana"/>
              <a:ea typeface="Verdana"/>
              <a:cs typeface="Verdana"/>
              <a:sym typeface="Verdana"/>
            </a:endParaRPr>
          </a:p>
          <a:p>
            <a:pPr lvl="0" algn="ctr" rtl="0">
              <a:spcBef>
                <a:spcPts val="0"/>
              </a:spcBef>
              <a:buNone/>
            </a:pPr>
            <a:r>
              <a:rPr lang="fi-FI" sz="1800" dirty="0" smtClean="0">
                <a:latin typeface="Verdana"/>
                <a:ea typeface="Verdana"/>
                <a:cs typeface="Verdana"/>
                <a:sym typeface="Verdana"/>
              </a:rPr>
              <a:t>vuoksi </a:t>
            </a:r>
            <a:r>
              <a:rPr lang="fi-FI" sz="1800" dirty="0">
                <a:latin typeface="Verdana"/>
                <a:ea typeface="Verdana"/>
                <a:cs typeface="Verdana"/>
                <a:sym typeface="Verdana"/>
              </a:rPr>
              <a:t>oikeus ja velvollisuus vahvistaa </a:t>
            </a:r>
            <a:r>
              <a:rPr lang="fi-FI" sz="1800" dirty="0" smtClean="0">
                <a:latin typeface="Verdana"/>
                <a:ea typeface="Verdana"/>
                <a:cs typeface="Verdana"/>
                <a:sym typeface="Verdana"/>
              </a:rPr>
              <a:t>turvallisuuttaan.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fi-FI" sz="1800" dirty="0" smtClean="0">
                <a:latin typeface="Verdana"/>
                <a:ea typeface="Verdana"/>
                <a:cs typeface="Verdana"/>
                <a:sym typeface="Verdana"/>
              </a:rPr>
              <a:t>Tällä </a:t>
            </a:r>
            <a:r>
              <a:rPr lang="fi-FI" sz="1800" dirty="0">
                <a:latin typeface="Verdana"/>
                <a:ea typeface="Verdana"/>
                <a:cs typeface="Verdana"/>
                <a:sym typeface="Verdana"/>
              </a:rPr>
              <a:t>hän viittaa Leningradiin.</a:t>
            </a:r>
          </a:p>
        </p:txBody>
      </p:sp>
    </p:spTree>
    <p:extLst>
      <p:ext uri="{BB962C8B-B14F-4D97-AF65-F5344CB8AC3E}">
        <p14:creationId xmlns:p14="http://schemas.microsoft.com/office/powerpoint/2010/main" val="41224071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992888" cy="914400"/>
          </a:xfrm>
        </p:spPr>
        <p:txBody>
          <a:bodyPr>
            <a:normAutofit fontScale="90000"/>
          </a:bodyPr>
          <a:lstStyle/>
          <a:p>
            <a:r>
              <a:rPr lang="fi-FI" altLang="fi-FI" dirty="0"/>
              <a:t>b) Miten Euroopan suurvaltasuhteet heijastuivat Suomen asemaan vuosina 1939–1940? (10p)</a:t>
            </a:r>
            <a:endParaRPr lang="fi-FI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18648" cy="4709120"/>
          </a:xfrm>
        </p:spPr>
        <p:txBody>
          <a:bodyPr>
            <a:normAutofit/>
          </a:bodyPr>
          <a:lstStyle/>
          <a:p>
            <a:pPr marL="457200" lv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</a:pPr>
            <a:r>
              <a:rPr lang="fi-FI" dirty="0"/>
              <a:t>Natsi-Saksa ja </a:t>
            </a:r>
            <a:r>
              <a:rPr lang="fi-FI" dirty="0" smtClean="0"/>
              <a:t>Neuvostoliitto </a:t>
            </a:r>
            <a:r>
              <a:rPr lang="fi-FI" dirty="0"/>
              <a:t>olivat toistensa ideologisia vihollisia. </a:t>
            </a:r>
            <a:r>
              <a:rPr lang="fi-FI" dirty="0" smtClean="0"/>
              <a:t>Neuvostoliitto </a:t>
            </a:r>
            <a:r>
              <a:rPr lang="fi-FI" dirty="0"/>
              <a:t>ei tullut toimeen myöskään länsivaltojen kanssa. Sillä oli tarve varmistaa länsirajansa turvallisuus.</a:t>
            </a:r>
          </a:p>
          <a:p>
            <a:pPr marL="457200" lv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</a:pPr>
            <a:r>
              <a:rPr lang="fi-FI" dirty="0"/>
              <a:t>Saksan ja </a:t>
            </a:r>
            <a:r>
              <a:rPr lang="fi-FI" dirty="0" smtClean="0"/>
              <a:t>Neuvostoliiton </a:t>
            </a:r>
            <a:r>
              <a:rPr lang="fi-FI" dirty="0"/>
              <a:t>hyökkäämättömyyssopimus ja sen salainen lisäpöytäkirja antoivat </a:t>
            </a:r>
            <a:r>
              <a:rPr lang="fi-FI" dirty="0" smtClean="0"/>
              <a:t>Neuvostoliitolle vapaat </a:t>
            </a:r>
            <a:r>
              <a:rPr lang="fi-FI" dirty="0"/>
              <a:t>kädet Suomen suhteen.</a:t>
            </a:r>
          </a:p>
          <a:p>
            <a:pPr marL="457200" lv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</a:pPr>
            <a:r>
              <a:rPr lang="fi-FI" dirty="0"/>
              <a:t>Koska Suomi ei suostunut </a:t>
            </a:r>
            <a:r>
              <a:rPr lang="fi-FI" dirty="0" smtClean="0"/>
              <a:t>Neuvostoliiton </a:t>
            </a:r>
            <a:r>
              <a:rPr lang="fi-FI" dirty="0"/>
              <a:t>aluevaatimuksiin, syttyi talvisota.</a:t>
            </a:r>
          </a:p>
          <a:p>
            <a:pPr marL="457200" lv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</a:pPr>
            <a:r>
              <a:rPr lang="fi-FI" dirty="0"/>
              <a:t>Talvisodan </a:t>
            </a:r>
            <a:r>
              <a:rPr lang="fi-FI" dirty="0" smtClean="0"/>
              <a:t>päättymiseen </a:t>
            </a:r>
            <a:r>
              <a:rPr lang="fi-FI" dirty="0"/>
              <a:t>vaikutti länsimaiden avuntarjous Suomelle: </a:t>
            </a:r>
            <a:r>
              <a:rPr lang="fi-FI" dirty="0" smtClean="0"/>
              <a:t>Neuvostoliitto </a:t>
            </a:r>
            <a:r>
              <a:rPr lang="fi-FI" dirty="0"/>
              <a:t>ei halunnut sotaa länsivaltoja vastaan ja suostui rauhaan Suomen kanssa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9667514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992888" cy="914400"/>
          </a:xfrm>
        </p:spPr>
        <p:txBody>
          <a:bodyPr>
            <a:normAutofit fontScale="90000"/>
          </a:bodyPr>
          <a:lstStyle/>
          <a:p>
            <a:r>
              <a:rPr lang="fi-FI" altLang="fi-FI" dirty="0"/>
              <a:t>b) Miten Euroopan suurvaltasuhteet heijastuivat Suomen asemaan vuosina 1939–1940? (10p)</a:t>
            </a:r>
            <a:endParaRPr lang="fi-FI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18648" cy="4709120"/>
          </a:xfrm>
        </p:spPr>
        <p:txBody>
          <a:bodyPr>
            <a:normAutofit/>
          </a:bodyPr>
          <a:lstStyle/>
          <a:p>
            <a:pPr marL="457200" lv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</a:pPr>
            <a:r>
              <a:rPr lang="fi-FI" dirty="0" smtClean="0"/>
              <a:t>Saksan </a:t>
            </a:r>
            <a:r>
              <a:rPr lang="fi-FI" dirty="0"/>
              <a:t>hyökkäys länteen vuonna 1940 vaikutti Suomen asemaan: se jäi kahden suurvallan </a:t>
            </a:r>
            <a:r>
              <a:rPr lang="fi-FI" dirty="0" smtClean="0"/>
              <a:t>väliin, </a:t>
            </a:r>
            <a:r>
              <a:rPr lang="fi-FI" dirty="0"/>
              <a:t>ja kauppasuhteet länteen vaikeutuivat.</a:t>
            </a:r>
          </a:p>
          <a:p>
            <a:pPr marL="457200" lv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</a:pPr>
            <a:r>
              <a:rPr lang="fi-FI" dirty="0"/>
              <a:t>Saksan päätös tulevasta hyökkäyksestä </a:t>
            </a:r>
            <a:r>
              <a:rPr lang="fi-FI" dirty="0" smtClean="0"/>
              <a:t>Neuvostoliittoon </a:t>
            </a:r>
            <a:r>
              <a:rPr lang="fi-FI" dirty="0"/>
              <a:t>vaikutti Suomen asemaan: Saksa lähentyi Suomea eikä enää sallinut </a:t>
            </a:r>
            <a:r>
              <a:rPr lang="fi-FI" dirty="0" smtClean="0"/>
              <a:t>Neuvostoliiton yrittää </a:t>
            </a:r>
            <a:r>
              <a:rPr lang="fi-FI" dirty="0"/>
              <a:t>uutta miehitystä.</a:t>
            </a:r>
          </a:p>
          <a:p>
            <a:pPr marL="457200" lv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</a:pPr>
            <a:r>
              <a:rPr lang="fi-FI" dirty="0"/>
              <a:t>Vastauksessa on hyvä </a:t>
            </a:r>
            <a:r>
              <a:rPr lang="fi-FI" dirty="0" smtClean="0"/>
              <a:t>käsitellä tapahtumia </a:t>
            </a:r>
            <a:r>
              <a:rPr lang="fi-FI" dirty="0"/>
              <a:t>ajopuu- ja koskiveneteorian näkökulmista, mutta vain vuoden 1940 loppuun asti.</a:t>
            </a:r>
          </a:p>
        </p:txBody>
      </p:sp>
    </p:spTree>
    <p:extLst>
      <p:ext uri="{BB962C8B-B14F-4D97-AF65-F5344CB8AC3E}">
        <p14:creationId xmlns:p14="http://schemas.microsoft.com/office/powerpoint/2010/main" val="245961840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lank Presentation">
      <a:majorFont>
        <a:latin typeface="Verdana"/>
        <a:ea typeface="ＭＳ Ｐゴシック"/>
        <a:cs typeface="Geneva"/>
      </a:majorFont>
      <a:minorFont>
        <a:latin typeface="Verdana"/>
        <a:ea typeface="ＭＳ Ｐゴシック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OK Document" ma:contentTypeID="0x010100FC3EBCEAA53E4A179721051A77971EF800AAC8923946DE4543ABAAAD8F04236D7C" ma:contentTypeVersion="1" ma:contentTypeDescription="OK-dokumentti" ma:contentTypeScope="" ma:versionID="9c8ab2158da96c2c1f3913b449ad68f9">
  <xsd:schema xmlns:xsd="http://www.w3.org/2001/XMLSchema" xmlns:p="http://schemas.microsoft.com/office/2006/metadata/properties" xmlns:ns2="4FD2DD6E-41AC-4D3A-A8B5-1111DEEF208D" targetNamespace="http://schemas.microsoft.com/office/2006/metadata/properties" ma:root="true" ma:fieldsID="e8ab5f083f152726e3993764ce023b45" ns2:_="">
    <xsd:import namespace="4FD2DD6E-41AC-4D3A-A8B5-1111DEEF208D"/>
    <xsd:element name="properties">
      <xsd:complexType>
        <xsd:sequence>
          <xsd:element name="documentManagement">
            <xsd:complexType>
              <xsd:all>
                <xsd:element ref="ns2:OkCompany" minOccurs="0"/>
                <xsd:element ref="ns2:OkDocType"/>
                <xsd:element ref="ns2:OkValidityDate" minOccurs="0"/>
                <xsd:element ref="ns2:OkConfidentiality" minOccurs="0"/>
                <xsd:element ref="ns2:OkOwner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FD2DD6E-41AC-4D3A-A8B5-1111DEEF208D" elementFormDefault="qualified">
    <xsd:import namespace="http://schemas.microsoft.com/office/2006/documentManagement/types"/>
    <xsd:element name="OkCompany" ma:index="8" nillable="true" ma:displayName="Yhtiö" ma:format="Dropdown" ma:internalName="OkCompany">
      <xsd:simpleType>
        <xsd:restriction base="dms:Choice">
          <xsd:enumeration value="Otavamedia Oy"/>
          <xsd:enumeration value="Otava Oy"/>
          <xsd:enumeration value="Otavan Kirjapaino Oy"/>
          <xsd:enumeration value="Kustannusosakeyhtiö Otava"/>
          <xsd:enumeration value="Suomalainen Kirjakauppa Oy"/>
          <xsd:enumeration value="Like Kustannus Oy"/>
          <xsd:enumeration value="Suomen Kuvapalvelu Oy"/>
          <xsd:enumeration value="Suomen Golfpiste Oy"/>
          <xsd:enumeration value="NettiX Oy"/>
          <xsd:enumeration value="Deco Media Oy"/>
          <xsd:enumeration value="Kustannusosakeyhtiö Moreeni"/>
        </xsd:restriction>
      </xsd:simpleType>
    </xsd:element>
    <xsd:element name="OkDocType" ma:index="9" ma:displayName="Tyyppi" ma:default="Agenda" ma:format="Dropdown" ma:internalName="OkDocType">
      <xsd:simpleType>
        <xsd:restriction base="dms:Choice">
          <xsd:enumeration value="Agenda"/>
          <xsd:enumeration value="Aikataulu"/>
          <xsd:enumeration value="Esitys"/>
          <xsd:enumeration value="Hinnasto"/>
          <xsd:enumeration value="Lomake"/>
          <xsd:enumeration value="Luettelo"/>
          <xsd:enumeration value="Muistio"/>
          <xsd:enumeration value="Ohje"/>
          <xsd:enumeration value="Pöytäkirja"/>
          <xsd:enumeration value="Raportti"/>
          <xsd:enumeration value="Suunnitelma"/>
          <xsd:enumeration value="Tiedote"/>
        </xsd:restriction>
      </xsd:simpleType>
    </xsd:element>
    <xsd:element name="OkValidityDate" ma:index="10" nillable="true" ma:displayName="Voimassaoloaika" ma:format="DateOnly" ma:internalName="OkValidityDate">
      <xsd:simpleType>
        <xsd:restriction base="dms:DateTime"/>
      </xsd:simpleType>
    </xsd:element>
    <xsd:element name="OkConfidentiality" ma:index="11" nillable="true" ma:displayName="Luottamuksellisuus" ma:format="Dropdown" ma:internalName="OkConfidentiality">
      <xsd:simpleType>
        <xsd:restriction base="dms:Choice">
          <xsd:enumeration value="Julkinen"/>
          <xsd:enumeration value="Sisäinen"/>
          <xsd:enumeration value="Luottamuksellinen"/>
          <xsd:enumeration value="Salainen"/>
        </xsd:restriction>
      </xsd:simpleType>
    </xsd:element>
    <xsd:element name="OkOwner" ma:index="12" nillable="true" ma:displayName="Omistaja" ma:list="UserInfo" ma:internalName="Ok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 ma:readOnly="true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kCompany xmlns="4FD2DD6E-41AC-4D3A-A8B5-1111DEEF208D">Kustannusosakeyhtiö Otava</OkCompany>
    <OkOwner xmlns="4FD2DD6E-41AC-4D3A-A8B5-1111DEEF208D">
      <UserInfo>
        <DisplayName/>
        <AccountId xsi:nil="true"/>
        <AccountType/>
      </UserInfo>
    </OkOwner>
    <OkValidityDate xmlns="4FD2DD6E-41AC-4D3A-A8B5-1111DEEF208D" xsi:nil="true"/>
    <OkDocType xmlns="4FD2DD6E-41AC-4D3A-A8B5-1111DEEF208D">Ohje</OkDocType>
    <OkConfidentiality xmlns="4FD2DD6E-41AC-4D3A-A8B5-1111DEEF208D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9CAE25-59D9-4309-AAB3-DCD06BA0B5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D2DD6E-41AC-4D3A-A8B5-1111DEEF208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C5499A15-F71D-4334-99D5-E0327F9A4F9A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0C69D417-8C22-437C-8803-F9A9448B1813}">
  <ds:schemaRefs>
    <ds:schemaRef ds:uri="http://schemas.microsoft.com/office/2006/documentManagement/types"/>
    <ds:schemaRef ds:uri="http://purl.org/dc/elements/1.1/"/>
    <ds:schemaRef ds:uri="4FD2DD6E-41AC-4D3A-A8B5-1111DEEF208D"/>
    <ds:schemaRef ds:uri="http://schemas.microsoft.com/office/2006/metadata/properties"/>
    <ds:schemaRef ds:uri="http://purl.org/dc/terms/"/>
    <ds:schemaRef ds:uri="http://purl.org/dc/dcmitype/"/>
    <ds:schemaRef ds:uri="http://www.w3.org/XML/1998/namespace"/>
    <ds:schemaRef ds:uri="http://schemas.openxmlformats.org/package/2006/metadata/core-properties"/>
  </ds:schemaRefs>
</ds:datastoreItem>
</file>

<file path=customXml/itemProps4.xml><?xml version="1.0" encoding="utf-8"?>
<ds:datastoreItem xmlns:ds="http://schemas.openxmlformats.org/officeDocument/2006/customXml" ds:itemID="{DFA3B0D6-F5B6-44C6-B76A-53597D10F9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2004:Templates:Presentations:Designs:Blank Presentation</Template>
  <TotalTime>9202</TotalTime>
  <Words>301</Words>
  <Application>Microsoft Office PowerPoint</Application>
  <PresentationFormat>On-screen Show (4:3)</PresentationFormat>
  <Paragraphs>30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ＭＳ Ｐゴシック</vt:lpstr>
      <vt:lpstr>ＭＳ Ｐゴシック</vt:lpstr>
      <vt:lpstr>Geneva</vt:lpstr>
      <vt:lpstr>Lucida Grande</vt:lpstr>
      <vt:lpstr>Verdana</vt:lpstr>
      <vt:lpstr>Blank Presentation</vt:lpstr>
      <vt:lpstr>PowerPoint Presentation</vt:lpstr>
      <vt:lpstr>Taitoaukeama: tekstidokumenttitehtävä</vt:lpstr>
      <vt:lpstr>Taitoaukeama: tekstidokumenttitehtävä</vt:lpstr>
      <vt:lpstr>a) Millaisena Molotov näkee Suomen aseman Neuvostoliiton naapurina? (10p)</vt:lpstr>
      <vt:lpstr>a) Millaisena Molotov näkee Suomen aseman Neuvostoliiton naapurina? (10p)</vt:lpstr>
      <vt:lpstr>a) Millaisena Molotov näkee Suomen aseman Neuvostoliiton naapurina? (10p)</vt:lpstr>
      <vt:lpstr>b) Miten Euroopan suurvaltasuhteet heijastuivat Suomen asemaan vuosina 1939–1940? (10p)</vt:lpstr>
      <vt:lpstr>b) Miten Euroopan suurvaltasuhteet heijastuivat Suomen asemaan vuosina 1939–1940? (10p)</vt:lpstr>
    </vt:vector>
  </TitlesOfParts>
  <Company>Venla Koski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Venla Koski</dc:creator>
  <cp:lastModifiedBy>Minna</cp:lastModifiedBy>
  <cp:revision>64</cp:revision>
  <dcterms:created xsi:type="dcterms:W3CDTF">2010-04-19T08:09:13Z</dcterms:created>
  <dcterms:modified xsi:type="dcterms:W3CDTF">2021-02-06T15:13:35Z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OK Document</vt:lpwstr>
  </property>
</Properties>
</file>