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6"/>
  </p:notes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61"/>
    <p:restoredTop sz="94658"/>
  </p:normalViewPr>
  <p:slideViewPr>
    <p:cSldViewPr>
      <p:cViewPr varScale="1">
        <p:scale>
          <a:sx n="67" d="100"/>
          <a:sy n="67" d="100"/>
        </p:scale>
        <p:origin x="984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1770879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10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731821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1037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657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6276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3182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2130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0030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8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930237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9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82643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Vedä kuva paikkamerkkiin tai lisää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perustyylejä naps.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Forum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42322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 smtClean="0">
                <a:solidFill>
                  <a:schemeClr val="accent1"/>
                </a:solidFill>
              </a:rPr>
              <a:t>Jakso IV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-FI" sz="2400" b="1" i="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Taitoaukeaman </a:t>
            </a:r>
            <a:endParaRPr lang="fi-FI" sz="2400" b="1" i="0" dirty="0" smtClean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-FI" sz="2400" b="1" i="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ristiriitatehtävän </a:t>
            </a:r>
            <a:r>
              <a:rPr lang="fi-FI" sz="2400" b="1" i="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avaus</a:t>
            </a:r>
          </a:p>
        </p:txBody>
      </p:sp>
    </p:spTree>
    <p:extLst>
      <p:ext uri="{BB962C8B-B14F-4D97-AF65-F5344CB8AC3E}">
        <p14:creationId xmlns:p14="http://schemas.microsoft.com/office/powerpoint/2010/main" val="2004640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412050" y="751775"/>
            <a:ext cx="8319900" cy="5093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fi-FI" b="1" dirty="0"/>
              <a:t>Neuvostoliitto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Neuvostoliitto oli hyvin tietoinen Saksan muodostamasta uhkasta. Hitler oli avoimen kommunismin vastainen.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fi-FI" dirty="0">
                <a:solidFill>
                  <a:srgbClr val="000000"/>
                </a:solidFill>
              </a:rPr>
              <a:t>Neuvostoliiton suhteet länsivaltoihinkin olivat epäluuloiset, taustalla ideologiset erot. Länsivallat eivät hyväksyneet Neuvostoliiton vaatimuksia saada käyttää Baltian ja Puolan alueita Saksan hyökkäyksen torjumiseen.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fi-FI" dirty="0">
                <a:solidFill>
                  <a:srgbClr val="000000"/>
                </a:solidFill>
                <a:highlight>
                  <a:srgbClr val="FFFFFF"/>
                </a:highlight>
              </a:rPr>
              <a:t>Münchenin kokous lisäsi NL:n epäluuloa länsivaltoja kohtaan. Niinpä se päätyi solmimaan Saksan kanssa hyökkäämättömyyssopimuksen ja jakoi Itä-Euroopan Saksan kanssa etupiireihin. Tämä antoi NL:lle aikaa valmistautua melko varmasti joskus vielä syttyvään sotaan Saksaa vastaan.</a:t>
            </a: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887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Taitoaukeama: ristiriitatehtävä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fi-FI" dirty="0"/>
              <a:t>Alla on kaksi dokumenttia 1930-luvun lopusta.</a:t>
            </a:r>
          </a:p>
          <a:p>
            <a:pPr marL="288000" lvl="0" indent="-288000" rtl="0">
              <a:lnSpc>
                <a:spcPct val="115000"/>
              </a:lnSpc>
              <a:spcBef>
                <a:spcPts val="0"/>
              </a:spcBef>
              <a:buAutoNum type="alphaLcParenR"/>
            </a:pPr>
            <a:r>
              <a:rPr lang="fi-FI" dirty="0"/>
              <a:t>Mitä dokumentit kertovat Ison-Britannian ja Saksan suhteista? (8 p)</a:t>
            </a:r>
          </a:p>
          <a:p>
            <a:pPr marL="288000" lvl="0" indent="-288000" rtl="0">
              <a:lnSpc>
                <a:spcPct val="115000"/>
              </a:lnSpc>
              <a:spcBef>
                <a:spcPts val="0"/>
              </a:spcBef>
              <a:buAutoNum type="alphaLcParenR"/>
            </a:pPr>
            <a:r>
              <a:rPr lang="fi-FI" dirty="0"/>
              <a:t>Miten suhtautumista voidaan selittää? (8 p)</a:t>
            </a:r>
          </a:p>
          <a:p>
            <a:pPr marL="288000" lvl="0" indent="-288000" rtl="0">
              <a:lnSpc>
                <a:spcPct val="115000"/>
              </a:lnSpc>
              <a:spcBef>
                <a:spcPts val="0"/>
              </a:spcBef>
              <a:buAutoNum type="alphaLcParenR"/>
            </a:pPr>
            <a:r>
              <a:rPr lang="fi-FI" dirty="0"/>
              <a:t>Arvioi toiseen maailmansotaan johtanutta kehitystä länsivaltojen, Saksan ja Neuvostoliiton näkökulmista. (14 p)</a:t>
            </a:r>
          </a:p>
        </p:txBody>
      </p:sp>
    </p:spTree>
    <p:extLst>
      <p:ext uri="{BB962C8B-B14F-4D97-AF65-F5344CB8AC3E}">
        <p14:creationId xmlns:p14="http://schemas.microsoft.com/office/powerpoint/2010/main" val="2552216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85800" y="46185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a) </a:t>
            </a:r>
            <a:r>
              <a:rPr lang="fi-FI" dirty="0">
                <a:solidFill>
                  <a:schemeClr val="dk1"/>
                </a:solidFill>
              </a:rPr>
              <a:t>Mitä dokumentit kertovat Ison-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>
                <a:solidFill>
                  <a:schemeClr val="dk1"/>
                </a:solidFill>
              </a:rPr>
              <a:t>Britannian ja Saksan suhteista?</a:t>
            </a:r>
            <a:r>
              <a:rPr lang="fi-FI" dirty="0"/>
              <a:t> (8 p)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275" y="1664299"/>
            <a:ext cx="7887475" cy="34053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920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262" y="429849"/>
            <a:ext cx="7887475" cy="3405324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09" name="Shape 109"/>
          <p:cNvSpPr/>
          <p:nvPr/>
        </p:nvSpPr>
        <p:spPr>
          <a:xfrm>
            <a:off x="628275" y="2723250"/>
            <a:ext cx="7887600" cy="6483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973975" y="4344200"/>
            <a:ext cx="7053900" cy="14928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i="0">
                <a:latin typeface="+mn-lt"/>
              </a:rPr>
              <a:t>Chamberlainin puheessa lentokentällä 1938 korostuu rauhan takaaminen Eurooppaan yhdessä Hitlerin kanssa. Chamberlain uskoo Hitleriin ja maiden välille solmittuun sopimukseen, joka torjuu sodan maiden välillä.</a:t>
            </a:r>
          </a:p>
        </p:txBody>
      </p:sp>
      <p:sp>
        <p:nvSpPr>
          <p:cNvPr id="111" name="Shape 111"/>
          <p:cNvSpPr/>
          <p:nvPr/>
        </p:nvSpPr>
        <p:spPr>
          <a:xfrm>
            <a:off x="1371600" y="1491600"/>
            <a:ext cx="4476600" cy="4461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9735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>
            <a:off x="973975" y="4032475"/>
            <a:ext cx="7053900" cy="14928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i="0">
                <a:latin typeface="+mn-lt"/>
              </a:rPr>
              <a:t>Vuotta myöhemmin pidetyn puheen sävy on päinvastainen. Suhteet Saksaan ovat muuttuneet täysin: maa on sodassa Saksan kanssa. Chamberlain syyttää Saksaa rauhan rikkomisesta ja korostaa, ettei Hitleriin voi luottaa. 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5825" y="379737"/>
            <a:ext cx="7372350" cy="2716337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19" name="Shape 119"/>
          <p:cNvSpPr/>
          <p:nvPr/>
        </p:nvSpPr>
        <p:spPr>
          <a:xfrm>
            <a:off x="885825" y="753850"/>
            <a:ext cx="4962300" cy="3984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885825" y="1837950"/>
            <a:ext cx="7372200" cy="6483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6868800" y="1439550"/>
            <a:ext cx="1389300" cy="3984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621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685800" y="46185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b) Miten muutosta voi selittää? (8 p)</a:t>
            </a:r>
          </a:p>
        </p:txBody>
      </p: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275" y="1664299"/>
            <a:ext cx="7887475" cy="3405324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29" name="Shape 129"/>
          <p:cNvSpPr/>
          <p:nvPr/>
        </p:nvSpPr>
        <p:spPr>
          <a:xfrm>
            <a:off x="622050" y="1601750"/>
            <a:ext cx="7479900" cy="8397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762000" y="4581128"/>
            <a:ext cx="7050360" cy="1720647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i="0" dirty="0">
                <a:latin typeface="+mn-lt"/>
              </a:rPr>
              <a:t>Dokumentin tiedot kertovat, että Ison-Britannian pääministeri palasi Saksasta neuvotteluista. Ajoitus syksyyn 1938 viittaa siihen, että hän oli neuvottelemassa </a:t>
            </a:r>
            <a:r>
              <a:rPr lang="fi-FI" sz="1800" i="0" dirty="0" err="1">
                <a:latin typeface="+mn-lt"/>
              </a:rPr>
              <a:t>Tsekkoslovakian</a:t>
            </a:r>
            <a:r>
              <a:rPr lang="fi-FI" sz="1800" i="0" dirty="0">
                <a:latin typeface="+mn-lt"/>
              </a:rPr>
              <a:t> sudeettialueista. Iso-Britannia harjoitti tuolloin myöntyvyyspolitiikkaa ja </a:t>
            </a:r>
            <a:r>
              <a:rPr lang="fi-FI" sz="1800" i="0" dirty="0" err="1">
                <a:latin typeface="+mn-lt"/>
              </a:rPr>
              <a:t>Chamberlain</a:t>
            </a:r>
            <a:r>
              <a:rPr lang="fi-FI" sz="1800" i="0" dirty="0">
                <a:latin typeface="+mn-lt"/>
              </a:rPr>
              <a:t> uskoi pelastaneensa rauhan Euroopassa.</a:t>
            </a:r>
          </a:p>
        </p:txBody>
      </p:sp>
    </p:spTree>
    <p:extLst>
      <p:ext uri="{BB962C8B-B14F-4D97-AF65-F5344CB8AC3E}">
        <p14:creationId xmlns:p14="http://schemas.microsoft.com/office/powerpoint/2010/main" val="2410487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762000" y="4680875"/>
            <a:ext cx="7053900" cy="14928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i="0">
                <a:latin typeface="+mn-lt"/>
              </a:rPr>
              <a:t>Sama pääministeri puhuu myös toisessa dokumentissa. Aikaa on kulunut kuitenkin vuosi. Iso-Britannia on luopunut myöntyvyyspolitiikasta. Saksa on hyökännyt Puolaan, jolle Iso-Britannia on antanut turvatakuut. 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5825" y="1688987"/>
            <a:ext cx="7372350" cy="2716337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39" name="Shape 139"/>
          <p:cNvSpPr/>
          <p:nvPr/>
        </p:nvSpPr>
        <p:spPr>
          <a:xfrm>
            <a:off x="885825" y="1601750"/>
            <a:ext cx="7372500" cy="8472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4338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685800" y="43075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/>
              <a:t>c) Arvioi toiseen maailmansotaan johtanutta kehitystä länsivaltojen, Saksan ja Neuvostoliiton näkökulmista. (14 p)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539552" y="1591519"/>
            <a:ext cx="83199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fi-FI" b="1" dirty="0"/>
              <a:t>länsivallat (Ranska ja Iso-Britannia)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fi-FI" dirty="0"/>
              <a:t>Aluksi myöntyväisyyspolitiikka ja pyrkimys välttää sota.</a:t>
            </a:r>
          </a:p>
          <a:p>
            <a:pPr marL="688050" lvl="2" indent="-288000">
              <a:spcBef>
                <a:spcPts val="0"/>
              </a:spcBef>
              <a:spcAft>
                <a:spcPts val="0"/>
              </a:spcAft>
              <a:buSzPct val="75000"/>
              <a:buFont typeface="Courier New" panose="02070309020205020404" pitchFamily="49" charset="0"/>
              <a:buChar char="o"/>
            </a:pPr>
            <a:r>
              <a:rPr lang="fi-FI" dirty="0"/>
              <a:t>Kummallakin muistissa verinen I MS.</a:t>
            </a:r>
          </a:p>
          <a:p>
            <a:pPr marL="688050" lvl="2" indent="-288000">
              <a:spcBef>
                <a:spcPts val="0"/>
              </a:spcBef>
              <a:spcAft>
                <a:spcPts val="0"/>
              </a:spcAft>
              <a:buSzPct val="75000"/>
              <a:buFont typeface="Courier New" panose="02070309020205020404" pitchFamily="49" charset="0"/>
              <a:buChar char="o"/>
            </a:pPr>
            <a:r>
              <a:rPr lang="fi-FI" dirty="0"/>
              <a:t>Myös omia syitä: Ranskan tunne turvasta, luotti </a:t>
            </a:r>
            <a:r>
              <a:rPr lang="fi-FI" dirty="0" err="1"/>
              <a:t>Maginot</a:t>
            </a:r>
            <a:r>
              <a:rPr lang="fi-FI" dirty="0"/>
              <a:t>-linjaan ja I-B:n tarve suojella imperiumiaan.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fi-FI" dirty="0"/>
              <a:t>Lopulta Saksan valloituspyrkimyksiin ja Hitlerin epäluotettavuuteen havahtuminen, rajapyykkinä </a:t>
            </a:r>
            <a:r>
              <a:rPr lang="fi-FI" dirty="0">
                <a:highlight>
                  <a:srgbClr val="FFFFFF"/>
                </a:highlight>
              </a:rPr>
              <a:t>Tšekkoslovakian joutuminen Saksan valtaan keväällä -39.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fi-FI" dirty="0"/>
              <a:t>Turvatakuiden antaminen Puolalle ja joutuminen Saksan kanssa sotaan syyskuussa 1939.</a:t>
            </a:r>
          </a:p>
        </p:txBody>
      </p:sp>
    </p:spTree>
    <p:extLst>
      <p:ext uri="{BB962C8B-B14F-4D97-AF65-F5344CB8AC3E}">
        <p14:creationId xmlns:p14="http://schemas.microsoft.com/office/powerpoint/2010/main" val="357742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40000" y="769475"/>
            <a:ext cx="8319900" cy="4970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fi-FI" b="1" dirty="0"/>
              <a:t>Saksa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Aluksi Hitlerin valtaannousu, minkä jälkeen aggressiivinen ulkopolitiikka, totalitarismi ja varustautuminen sotaan.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Saksan näkökulmasta länsivallat näyttävät heikoilta: ne antavat periksi Saksan vaatimuksille yksi toisensa jälkeen.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Saksan röyhkeys kasvoi. Se miehitti koko </a:t>
            </a:r>
            <a:r>
              <a:rPr lang="fi-FI" dirty="0">
                <a:highlight>
                  <a:srgbClr val="FFFFFF"/>
                </a:highlight>
              </a:rPr>
              <a:t>Tšekkoslovakian ja ryhtyi vaatimaan Puolan käytävää.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Hitler ei uskonut länsivaltojen ryhtyvän sotaan Puolan vuoksi, joten hän otti tässä tietoisen riskin hyökätessään Puolaan.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fi-FI" dirty="0">
                <a:solidFill>
                  <a:srgbClr val="000000"/>
                </a:solidFill>
              </a:rPr>
              <a:t>Solmi elokuussa 1939 hyökkäämättömyyssopimuksen Neuvostoliiton kanssa välttyäkseen kahden rintaman sodalta.</a:t>
            </a:r>
          </a:p>
          <a:p>
            <a:pPr marL="288000" marR="0" lvl="0" indent="-288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fi-FI" dirty="0">
                <a:solidFill>
                  <a:srgbClr val="000000"/>
                </a:solidFill>
              </a:rPr>
              <a:t>Sopimukseen kuuluu salainen lisäpöytäkirja, joka piti sisällään Itä-Euroopan jaon.</a:t>
            </a:r>
          </a:p>
        </p:txBody>
      </p:sp>
    </p:spTree>
    <p:extLst>
      <p:ext uri="{BB962C8B-B14F-4D97-AF65-F5344CB8AC3E}">
        <p14:creationId xmlns:p14="http://schemas.microsoft.com/office/powerpoint/2010/main" val="39481642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pe-ppt_pohja" id="{5733D5CD-3864-A844-87E4-12B4A7516803}" vid="{DD135B07-40C7-0E46-8712-5E6F024D19D3}"/>
    </a:ext>
  </a:ext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d9c6b2-3655-4504-8205-749f4c2876db"/>
    <ValoIntranetConfidentiality xmlns="a8d9c6b2-3655-4504-8205-749f4c2876db" xsi:nil="true"/>
    <TaxKeywordTaxHTField xmlns="a8d9c6b2-3655-4504-8205-749f4c2876db">
      <Terms xmlns="http://schemas.microsoft.com/office/infopath/2007/PartnerControls"/>
    </TaxKeywordTaxHTField>
    <ValoIntranetDocumentOwner xmlns="a8d9c6b2-3655-4504-8205-749f4c2876db">
      <UserInfo>
        <DisplayName/>
        <AccountId xsi:nil="true"/>
        <AccountType/>
      </UserInfo>
    </ValoIntranetDocumentOwner>
    <ValoIntranetDocumentType xmlns="a8d9c6b2-3655-4504-8205-749f4c2876db" xsi:nil="true"/>
    <ValoIntranetPreservationTime xmlns="a8d9c6b2-3655-4504-8205-749f4c2876db">1 vuosi</ValoIntranetPreservationTime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iva Dokumentti 2" ma:contentTypeID="0x0101006A759CC3617D4A198264873379924809007A1E2605DCD38D45AFD65C9D5303E4F7" ma:contentTypeVersion="6" ma:contentTypeDescription="Luo uusi asiakirja." ma:contentTypeScope="" ma:versionID="828e98d423d5acdb6cf5c3f1a5a9947e">
  <xsd:schema xmlns:xsd="http://www.w3.org/2001/XMLSchema" xmlns:xs="http://www.w3.org/2001/XMLSchema" xmlns:p="http://schemas.microsoft.com/office/2006/metadata/properties" xmlns:ns2="a8d9c6b2-3655-4504-8205-749f4c2876db" targetNamespace="http://schemas.microsoft.com/office/2006/metadata/properties" ma:root="true" ma:fieldsID="51587bf6ca1a57cb963cd34efc547897" ns2:_="">
    <xsd:import namespace="a8d9c6b2-3655-4504-8205-749f4c2876db"/>
    <xsd:element name="properties">
      <xsd:complexType>
        <xsd:sequence>
          <xsd:element name="documentManagement">
            <xsd:complexType>
              <xsd:all>
                <xsd:element ref="ns2:ValoIntranetDocumentOwner" minOccurs="0"/>
                <xsd:element ref="ns2:ValoIntranetDocumentType" minOccurs="0"/>
                <xsd:element ref="ns2:ValoIntranetConfidentiality" minOccurs="0"/>
                <xsd:element ref="ns2:ValoIntranetPreservationTime" minOccurs="0"/>
                <xsd:element ref="ns2:TaxKeywordTaxHTFiel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9c6b2-3655-4504-8205-749f4c2876db" elementFormDefault="qualified">
    <xsd:import namespace="http://schemas.microsoft.com/office/2006/documentManagement/types"/>
    <xsd:import namespace="http://schemas.microsoft.com/office/infopath/2007/PartnerControls"/>
    <xsd:element name="ValoIntranetDocumentOwner" ma:index="8" nillable="true" ma:displayName="Omistaja" ma:list="UserInfo" ma:SharePointGroup="0" ma:internalName="ValoIntranet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IntranetDocumentType" ma:index="9" nillable="true" ma:displayName="Tyyppi" ma:internalName="ValoIntranetDocument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opimus"/>
          <xsd:enumeration value="Suunnitelma"/>
          <xsd:enumeration value="Tiedote"/>
        </xsd:restriction>
      </xsd:simpleType>
    </xsd:element>
    <xsd:element name="ValoIntranetConfidentiality" ma:index="10" nillable="true" ma:displayName="Luottamuksellisuus" ma:internalName="ValoIntranetConfidentiality">
      <xsd:simpleType>
        <xsd:restriction base="dms:Choice">
          <xsd:enumeration value="Julkinen"/>
          <xsd:enumeration value="Luottamuksellinen"/>
          <xsd:enumeration value="Salainen"/>
          <xsd:enumeration value="Sisäinen"/>
        </xsd:restriction>
      </xsd:simpleType>
    </xsd:element>
    <xsd:element name="ValoIntranetPreservationTime" ma:index="11" nillable="true" ma:displayName="Säilytysaika" ma:default="1 vuosi" ma:internalName="ValoIntranetPreservationTime">
      <xsd:simpleType>
        <xsd:restriction base="dms:Choice">
          <xsd:enumeration value="1 vuosi"/>
          <xsd:enumeration value="3 vuotta"/>
          <xsd:enumeration value="5 vuotta"/>
          <xsd:enumeration value="Aina"/>
        </xsd:restriction>
      </xsd:simpleType>
    </xsd:element>
    <xsd:element name="TaxKeywordTaxHTField" ma:index="12" nillable="true" ma:taxonomy="true" ma:internalName="TaxKeywordTaxHTField" ma:taxonomyFieldName="TaxKeyword" ma:displayName="Yrityksen avainsanat" ma:fieldId="{23f27201-bee3-471e-b2e7-b64fd8b7ca38}" ma:taxonomyMulti="true" ma:sspId="1b7528bd-6053-4c54-9fa3-c362d387d92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a3bf15aa-9e81-4b24-a427-75a26834ba2b}" ma:internalName="TaxCatchAll" ma:showField="CatchAllData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a3bf15aa-9e81-4b24-a427-75a26834ba2b}" ma:internalName="TaxCatchAllLabel" ma:readOnly="true" ma:showField="CatchAllDataLabel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a8d9c6b2-3655-4504-8205-749f4c2876db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70A98C9-F725-421C-A119-76FAAE779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d9c6b2-3655-4504-8205-749f4c2876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ppt-ope_pohja</Template>
  <TotalTime>569</TotalTime>
  <Words>447</Words>
  <Application>Microsoft Office PowerPoint</Application>
  <PresentationFormat>On-screen Show (4:3)</PresentationFormat>
  <Paragraphs>38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ＭＳ Ｐゴシック</vt:lpstr>
      <vt:lpstr>Courier New</vt:lpstr>
      <vt:lpstr>Geneva</vt:lpstr>
      <vt:lpstr>Lucida Grande</vt:lpstr>
      <vt:lpstr>Merriweather Sans</vt:lpstr>
      <vt:lpstr>Verdana</vt:lpstr>
      <vt:lpstr>Blank Presentation</vt:lpstr>
      <vt:lpstr>PowerPoint Presentation</vt:lpstr>
      <vt:lpstr>Taitoaukeama: ristiriitatehtävä</vt:lpstr>
      <vt:lpstr>a) Mitä dokumentit kertovat Ison- Britannian ja Saksan suhteista? (8 p)</vt:lpstr>
      <vt:lpstr>PowerPoint Presentation</vt:lpstr>
      <vt:lpstr>PowerPoint Presentation</vt:lpstr>
      <vt:lpstr>b) Miten muutosta voi selittää? (8 p)</vt:lpstr>
      <vt:lpstr>PowerPoint Presentation</vt:lpstr>
      <vt:lpstr>c) Arvioi toiseen maailmansotaan johtanutta kehitystä länsivaltojen, Saksan ja Neuvostoliiton näkökulmista. (14 p)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-käyttäjä</dc:creator>
  <cp:lastModifiedBy>Minna</cp:lastModifiedBy>
  <cp:revision>44</cp:revision>
  <dcterms:created xsi:type="dcterms:W3CDTF">2016-09-06T12:02:22Z</dcterms:created>
  <dcterms:modified xsi:type="dcterms:W3CDTF">2021-02-06T14:47:13Z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  <property fmtid="{D5CDD505-2E9C-101B-9397-08002B2CF9AE}" pid="3" name="ContentTypeId">
    <vt:lpwstr>0x0101006A759CC3617D4A198264873379924809007A1E2605DCD38D45AFD65C9D5303E4F7</vt:lpwstr>
  </property>
  <property fmtid="{D5CDD505-2E9C-101B-9397-08002B2CF9AE}" pid="4" name="TaxKeyword">
    <vt:lpwstr/>
  </property>
</Properties>
</file>