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3"/>
  </p:notesMasterIdLst>
  <p:sldIdLst>
    <p:sldId id="25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1"/>
    <p:restoredTop sz="94658"/>
  </p:normalViewPr>
  <p:slideViewPr>
    <p:cSldViewPr>
      <p:cViewPr varScale="1">
        <p:scale>
          <a:sx n="67" d="100"/>
          <a:sy n="67" d="100"/>
        </p:scale>
        <p:origin x="984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naps.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Forum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9418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 smtClean="0">
                <a:solidFill>
                  <a:schemeClr val="accent1"/>
                </a:solidFill>
              </a:rPr>
              <a:t>Jakso III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Demokratioista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diktatuureihin</a:t>
            </a:r>
            <a:endParaRPr lang="fi-FI" sz="2400" b="1" i="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fi" dirty="0"/>
              <a:t>Taitoaukeama: pilakuvatehtävä</a:t>
            </a:r>
            <a:br>
              <a:rPr lang="fi" dirty="0"/>
            </a:b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95800"/>
          </a:xfrm>
        </p:spPr>
        <p:txBody>
          <a:bodyPr/>
          <a:lstStyle/>
          <a:p>
            <a:pPr marL="0" lvl="0" indent="-698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None/>
            </a:pPr>
            <a:endParaRPr lang="fi-FI" dirty="0">
              <a:ea typeface="Arial"/>
              <a:cs typeface="Arial"/>
              <a:sym typeface="Arial"/>
            </a:endParaRPr>
          </a:p>
          <a:p>
            <a:pPr marL="0" indent="0">
              <a:buNone/>
              <a:defRPr/>
            </a:pPr>
            <a:endParaRPr lang="fi-FI" dirty="0" smtClean="0"/>
          </a:p>
        </p:txBody>
      </p:sp>
      <p:pic>
        <p:nvPicPr>
          <p:cNvPr id="4" name="Shape 1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71801" y="1340768"/>
            <a:ext cx="3182796" cy="4104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fi" dirty="0"/>
              <a:t>Taitoaukeama: pilakuvatehtävä</a:t>
            </a:r>
            <a:br>
              <a:rPr lang="fi" dirty="0"/>
            </a:b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95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i" dirty="0" smtClean="0">
                <a:solidFill>
                  <a:schemeClr val="dk1"/>
                </a:solidFill>
              </a:rPr>
              <a:t>Ohessa on ranskalainen pilakuva </a:t>
            </a:r>
            <a:r>
              <a:rPr lang="fi" dirty="0">
                <a:solidFill>
                  <a:schemeClr val="dk1"/>
                </a:solidFill>
              </a:rPr>
              <a:t>vuodelta 1937</a:t>
            </a:r>
            <a:r>
              <a:rPr lang="fi" dirty="0" smtClean="0">
                <a:solidFill>
                  <a:schemeClr val="dk1"/>
                </a:solidFill>
              </a:rPr>
              <a:t>. </a:t>
            </a:r>
          </a:p>
          <a:p>
            <a:pPr marL="0" indent="0">
              <a:buNone/>
              <a:defRPr/>
            </a:pPr>
            <a:r>
              <a:rPr lang="fi" dirty="0">
                <a:solidFill>
                  <a:schemeClr val="dk1"/>
                </a:solidFill>
              </a:rPr>
              <a:t>(</a:t>
            </a:r>
            <a:r>
              <a:rPr lang="fi" dirty="0" smtClean="0">
                <a:solidFill>
                  <a:schemeClr val="dk1"/>
                </a:solidFill>
              </a:rPr>
              <a:t>choisis = valitse!)</a:t>
            </a:r>
          </a:p>
          <a:p>
            <a:pPr marL="0" indent="0">
              <a:buNone/>
              <a:defRPr/>
            </a:pPr>
            <a:endParaRPr lang="fi" dirty="0">
              <a:solidFill>
                <a:schemeClr val="dk1"/>
              </a:solidFill>
            </a:endParaRPr>
          </a:p>
          <a:p>
            <a:pPr marL="0" indent="0">
              <a:buNone/>
              <a:defRPr/>
            </a:pPr>
            <a:r>
              <a:rPr lang="fi" b="1" dirty="0" smtClean="0">
                <a:solidFill>
                  <a:schemeClr val="dk1"/>
                </a:solidFill>
              </a:rPr>
              <a:t>Tehtävä</a:t>
            </a:r>
          </a:p>
          <a:p>
            <a:pPr marL="288000" indent="-288000">
              <a:spcBef>
                <a:spcPts val="0"/>
              </a:spcBef>
              <a:buNone/>
              <a:defRPr/>
            </a:pPr>
            <a:r>
              <a:rPr lang="fi-FI" dirty="0" smtClean="0">
                <a:solidFill>
                  <a:schemeClr val="dk1"/>
                </a:solidFill>
              </a:rPr>
              <a:t>a) Tulkitse kuvan sanoma. (10p)</a:t>
            </a:r>
          </a:p>
          <a:p>
            <a:pPr marL="288000" indent="-288000">
              <a:spcBef>
                <a:spcPts val="0"/>
              </a:spcBef>
              <a:buNone/>
              <a:defRPr/>
            </a:pPr>
            <a:r>
              <a:rPr lang="fi-FI" dirty="0" smtClean="0">
                <a:solidFill>
                  <a:schemeClr val="dk1"/>
                </a:solidFill>
              </a:rPr>
              <a:t>b) Ota kantaa väitteeseen: Stalinin Neuvostoliitto oli totalitaristinen valtio. (20p)</a:t>
            </a:r>
            <a:endParaRPr lang="fi" dirty="0" smtClean="0">
              <a:solidFill>
                <a:schemeClr val="dk1"/>
              </a:solidFill>
            </a:endParaRPr>
          </a:p>
          <a:p>
            <a:pPr marL="0" indent="0">
              <a:buNone/>
              <a:defRPr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4601675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fi" dirty="0">
                <a:solidFill>
                  <a:schemeClr val="dk1"/>
                </a:solidFill>
              </a:rPr>
              <a:t>a) Tulkitse pilakuvan sanoma. (10 p)</a:t>
            </a:r>
            <a:r>
              <a:rPr lang="fi" dirty="0"/>
              <a:t/>
            </a:r>
            <a:br>
              <a:rPr lang="fi" dirty="0"/>
            </a:b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495800"/>
          </a:xfrm>
        </p:spPr>
        <p:txBody>
          <a:bodyPr/>
          <a:lstStyle/>
          <a:p>
            <a:pPr marL="288000" lvl="0" indent="-288000">
              <a:spcBef>
                <a:spcPts val="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" dirty="0"/>
              <a:t>Pilakuva liittyy 1930-luvun Neuvostoliittoon. Siihen viittaavia piirteitä ovat Stalinin hahmot ja tähti vaalivirkailijan lakissa.</a:t>
            </a:r>
          </a:p>
          <a:p>
            <a:pPr marL="288000" lvl="0" indent="-288000">
              <a:spcBef>
                <a:spcPts val="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" dirty="0"/>
              <a:t>Kuvassa pilkataan Neuvostoliiton vaali- ja yksipuoluejärjestelmää, kun </a:t>
            </a:r>
            <a:r>
              <a:rPr lang="fi" dirty="0" smtClean="0"/>
              <a:t>kaikki ehdokkaat </a:t>
            </a:r>
            <a:r>
              <a:rPr lang="fi" dirty="0"/>
              <a:t>kuvassa </a:t>
            </a:r>
            <a:r>
              <a:rPr lang="fi" dirty="0" smtClean="0"/>
              <a:t>ovat Stalineita. </a:t>
            </a:r>
            <a:endParaRPr lang="fi" dirty="0"/>
          </a:p>
          <a:p>
            <a:pPr marL="288000" lvl="0" indent="-288000">
              <a:spcBef>
                <a:spcPts val="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" dirty="0"/>
              <a:t>Pilakuvan teksti </a:t>
            </a:r>
            <a:r>
              <a:rPr lang="fi" i="1" dirty="0" smtClean="0"/>
              <a:t>Valitse!</a:t>
            </a:r>
            <a:r>
              <a:rPr lang="fi" dirty="0" smtClean="0"/>
              <a:t> </a:t>
            </a:r>
            <a:r>
              <a:rPr lang="fi" dirty="0"/>
              <a:t>kuvaa ironisesti, että äänestäjällä </a:t>
            </a:r>
            <a:r>
              <a:rPr lang="fi" dirty="0" smtClean="0"/>
              <a:t>olisi muka valinnanvapaus.</a:t>
            </a:r>
            <a:endParaRPr lang="fi" dirty="0"/>
          </a:p>
          <a:p>
            <a:pPr marL="288000" lvl="0" indent="-288000">
              <a:spcBef>
                <a:spcPts val="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" dirty="0" smtClean="0"/>
              <a:t>Samalla </a:t>
            </a:r>
            <a:r>
              <a:rPr lang="fi" dirty="0"/>
              <a:t>kuvassa pilkataan vallan keskittämistä Stalinille. Stalin kuvataan sekä äänestäjää ohjaavana virkailijana että ehdokkaana.</a:t>
            </a:r>
          </a:p>
          <a:p>
            <a:pPr marL="288000" lvl="0" indent="-288000">
              <a:spcBef>
                <a:spcPts val="0"/>
              </a:spcBef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" dirty="0"/>
              <a:t>Kuvan voi tulkita myös pilkkaavan häneen kohdistunutta henkilöpalvontaa.</a:t>
            </a:r>
            <a:endParaRPr lang="fi" dirty="0" smtClean="0">
              <a:solidFill>
                <a:schemeClr val="dk1"/>
              </a:solidFill>
            </a:endParaRPr>
          </a:p>
          <a:p>
            <a:pPr marL="0" indent="0">
              <a:buNone/>
              <a:defRPr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8403612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fi" dirty="0">
                <a:solidFill>
                  <a:schemeClr val="dk1"/>
                </a:solidFill>
              </a:rPr>
              <a:t>b) Ota kantaa väitteeseen: Stalinin </a:t>
            </a:r>
            <a:r>
              <a:rPr lang="fi" dirty="0" smtClean="0">
                <a:solidFill>
                  <a:schemeClr val="dk1"/>
                </a:solidFill>
              </a:rPr>
              <a:t>Neuvostoliitto </a:t>
            </a:r>
            <a:r>
              <a:rPr lang="fi" dirty="0">
                <a:solidFill>
                  <a:schemeClr val="dk1"/>
                </a:solidFill>
              </a:rPr>
              <a:t>oli totalitaristinen valtio. (20 p)</a:t>
            </a: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772400" cy="4495800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i" dirty="0" smtClean="0"/>
              <a:t>Totalitarismin määrittely</a:t>
            </a:r>
          </a:p>
          <a:p>
            <a:pPr marL="288000" indent="-2880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fi" dirty="0" smtClean="0"/>
              <a:t>Se </a:t>
            </a:r>
            <a:r>
              <a:rPr lang="fi" dirty="0"/>
              <a:t>tarkoittaa valtiota, jossa yhteiskunnan kaikki osa-alueet, kuten politiikka, koulu ja taide, </a:t>
            </a:r>
            <a:r>
              <a:rPr lang="fi" dirty="0" smtClean="0"/>
              <a:t>on alistettu </a:t>
            </a:r>
            <a:r>
              <a:rPr lang="fi" dirty="0"/>
              <a:t>täydelliseen valtion ja sitä hallitsevan puolueen aatteen ohjaukseen. Siinä vallassa olevaa hallintoa vastustava toiminta on kiellettyä.</a:t>
            </a:r>
          </a:p>
          <a:p>
            <a:pPr marL="288000" indent="-288000">
              <a:buNone/>
              <a:defRPr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5389360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fi" dirty="0">
                <a:solidFill>
                  <a:schemeClr val="dk1"/>
                </a:solidFill>
              </a:rPr>
              <a:t>b) Ota kantaa väitteeseen: Stalinin </a:t>
            </a:r>
            <a:r>
              <a:rPr lang="fi" dirty="0" smtClean="0">
                <a:solidFill>
                  <a:schemeClr val="dk1"/>
                </a:solidFill>
              </a:rPr>
              <a:t>Neuvostoliitto </a:t>
            </a:r>
            <a:r>
              <a:rPr lang="fi" dirty="0">
                <a:solidFill>
                  <a:schemeClr val="dk1"/>
                </a:solidFill>
              </a:rPr>
              <a:t>oli totalitaristinen valtio. (20 p)</a:t>
            </a: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4495800"/>
          </a:xfrm>
        </p:spPr>
        <p:txBody>
          <a:bodyPr/>
          <a:lstStyle/>
          <a:p>
            <a:pPr marL="571500">
              <a:lnSpc>
                <a:spcPct val="115000"/>
              </a:lnSpc>
              <a:spcBef>
                <a:spcPts val="0"/>
              </a:spcBef>
            </a:pPr>
            <a:r>
              <a:rPr lang="fi" dirty="0"/>
              <a:t>Näkökulmia väitteen </a:t>
            </a:r>
            <a:r>
              <a:rPr lang="fi" dirty="0" smtClean="0"/>
              <a:t>puolesta</a:t>
            </a:r>
            <a:endParaRPr lang="fi" dirty="0"/>
          </a:p>
          <a:p>
            <a:pPr marL="97200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" dirty="0" smtClean="0"/>
              <a:t>Maassa oli yksipuoluejärjestelmä ja </a:t>
            </a:r>
            <a:r>
              <a:rPr lang="fi" dirty="0"/>
              <a:t>kommunistisen puolueen </a:t>
            </a:r>
            <a:r>
              <a:rPr lang="fi" dirty="0" smtClean="0"/>
              <a:t>diktatuuri.</a:t>
            </a:r>
            <a:endParaRPr lang="fi" dirty="0"/>
          </a:p>
          <a:p>
            <a:pPr marL="97200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" dirty="0" smtClean="0"/>
              <a:t>Valta oli keskitetty </a:t>
            </a:r>
            <a:r>
              <a:rPr lang="fi" dirty="0"/>
              <a:t>Stalinille 1920-luvun </a:t>
            </a:r>
            <a:r>
              <a:rPr lang="fi" dirty="0" smtClean="0"/>
              <a:t>lopulla.</a:t>
            </a:r>
          </a:p>
          <a:p>
            <a:pPr marL="97200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" dirty="0" smtClean="0"/>
              <a:t>Stalinin </a:t>
            </a:r>
            <a:r>
              <a:rPr lang="fi" dirty="0"/>
              <a:t>henkilöpalvonta</a:t>
            </a:r>
          </a:p>
          <a:p>
            <a:pPr marL="97200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" dirty="0" smtClean="0"/>
              <a:t>1930-luvun suuren terrorin aika: Stalinin poliittiset vastustajat likvidoitiin tai vietiin vankileireille.</a:t>
            </a:r>
            <a:endParaRPr lang="fi" dirty="0"/>
          </a:p>
          <a:p>
            <a:pPr marL="97200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" dirty="0" smtClean="0"/>
              <a:t>Itsenäiset talonpojat, eli kulakit pakkosiirrettin.</a:t>
            </a:r>
            <a:endParaRPr lang="fi" dirty="0"/>
          </a:p>
          <a:p>
            <a:pPr marL="97200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" dirty="0" smtClean="0"/>
              <a:t>Tiedotusvälineitä kontrolloitiin </a:t>
            </a:r>
            <a:r>
              <a:rPr lang="fi" dirty="0"/>
              <a:t>ja </a:t>
            </a:r>
            <a:r>
              <a:rPr lang="fi" dirty="0" smtClean="0"/>
              <a:t>taide alistettiin </a:t>
            </a:r>
            <a:r>
              <a:rPr lang="fi" dirty="0"/>
              <a:t>oman aatteen voiman julistamiseen.</a:t>
            </a:r>
          </a:p>
          <a:p>
            <a:pPr marL="0" indent="0">
              <a:buNone/>
              <a:defRPr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32404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91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fi" dirty="0">
                <a:solidFill>
                  <a:schemeClr val="dk1"/>
                </a:solidFill>
              </a:rPr>
              <a:t>b) Ota kantaa väitteeseen: </a:t>
            </a:r>
            <a:r>
              <a:rPr lang="fi">
                <a:solidFill>
                  <a:schemeClr val="dk1"/>
                </a:solidFill>
              </a:rPr>
              <a:t>Stalinin </a:t>
            </a:r>
            <a:r>
              <a:rPr lang="fi" smtClean="0">
                <a:solidFill>
                  <a:schemeClr val="dk1"/>
                </a:solidFill>
              </a:rPr>
              <a:t>Neuvostoliitto </a:t>
            </a:r>
            <a:r>
              <a:rPr lang="fi" dirty="0">
                <a:solidFill>
                  <a:schemeClr val="dk1"/>
                </a:solidFill>
              </a:rPr>
              <a:t>oli totalitaristinen valtio. (20 p)</a:t>
            </a: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4495800"/>
          </a:xfrm>
        </p:spPr>
        <p:txBody>
          <a:bodyPr/>
          <a:lstStyle/>
          <a:p>
            <a:pPr marL="571500">
              <a:lnSpc>
                <a:spcPct val="115000"/>
              </a:lnSpc>
              <a:spcBef>
                <a:spcPts val="0"/>
              </a:spcBef>
            </a:pPr>
            <a:r>
              <a:rPr lang="fi" dirty="0"/>
              <a:t>Näkökulmia </a:t>
            </a:r>
            <a:r>
              <a:rPr lang="fi" dirty="0" smtClean="0"/>
              <a:t>väitettä vastaan</a:t>
            </a:r>
            <a:endParaRPr lang="fi" dirty="0"/>
          </a:p>
          <a:p>
            <a:pPr marL="97155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-FI" dirty="0" smtClean="0"/>
              <a:t>Voiko </a:t>
            </a:r>
            <a:r>
              <a:rPr lang="fi-FI" dirty="0"/>
              <a:t>vastaan sanoa mitään? </a:t>
            </a:r>
            <a:endParaRPr lang="fi-FI" dirty="0" smtClean="0"/>
          </a:p>
          <a:p>
            <a:pPr marL="971550" lvl="1" indent="-288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i-FI" dirty="0" smtClean="0"/>
              <a:t>Kommunistien mielestä maassa </a:t>
            </a:r>
            <a:r>
              <a:rPr lang="fi-FI" dirty="0"/>
              <a:t>oli työväen valta, mutta se oli </a:t>
            </a:r>
            <a:r>
              <a:rPr lang="fi-FI" dirty="0" smtClean="0"/>
              <a:t>vain propagandapuhetta.</a:t>
            </a:r>
            <a:endParaRPr lang="fi" dirty="0" smtClean="0"/>
          </a:p>
          <a:p>
            <a:pPr marL="0" indent="-288000">
              <a:buNone/>
              <a:defRPr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688384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pe-ppt_pohja" id="{5733D5CD-3864-A844-87E4-12B4A7516803}" vid="{DD135B07-40C7-0E46-8712-5E6F024D19D3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6" ma:contentTypeDescription="Luo uusi asiakirja." ma:contentTypeScope="" ma:versionID="828e98d423d5acdb6cf5c3f1a5a9947e">
  <xsd:schema xmlns:xsd="http://www.w3.org/2001/XMLSchema" xmlns:xs="http://www.w3.org/2001/XMLSchema" xmlns:p="http://schemas.microsoft.com/office/2006/metadata/properties" xmlns:ns2="a8d9c6b2-3655-4504-8205-749f4c2876db" targetNamespace="http://schemas.microsoft.com/office/2006/metadata/properties" ma:root="true" ma:fieldsID="51587bf6ca1a57cb963cd34efc547897" ns2:_="">
    <xsd:import namespace="a8d9c6b2-3655-4504-8205-749f4c2876d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0A98C9-F725-421C-A119-76FAAE779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a8d9c6b2-3655-4504-8205-749f4c2876db"/>
    <ds:schemaRef ds:uri="http://schemas.microsoft.com/office/infopath/2007/PartnerControls"/>
    <ds:schemaRef ds:uri="http://schemas.microsoft.com/office/2006/documentManagement/typ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ppt-ope_pohja</Template>
  <TotalTime>190</TotalTime>
  <Words>283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ＭＳ Ｐゴシック</vt:lpstr>
      <vt:lpstr>Arial</vt:lpstr>
      <vt:lpstr>Courier New</vt:lpstr>
      <vt:lpstr>Geneva</vt:lpstr>
      <vt:lpstr>Lucida Grande</vt:lpstr>
      <vt:lpstr>Verdana</vt:lpstr>
      <vt:lpstr>Blank Presentation</vt:lpstr>
      <vt:lpstr>PowerPoint Presentation</vt:lpstr>
      <vt:lpstr>Taitoaukeama: pilakuvatehtävä </vt:lpstr>
      <vt:lpstr>Taitoaukeama: pilakuvatehtävä </vt:lpstr>
      <vt:lpstr>a) Tulkitse pilakuvan sanoma. (10 p) </vt:lpstr>
      <vt:lpstr>b) Ota kantaa väitteeseen: Stalinin Neuvostoliitto oli totalitaristinen valtio. (20 p)</vt:lpstr>
      <vt:lpstr>b) Ota kantaa väitteeseen: Stalinin Neuvostoliitto oli totalitaristinen valtio. (20 p)</vt:lpstr>
      <vt:lpstr>b) Ota kantaa väitteeseen: Stalinin Neuvostoliitto oli totalitaristinen valtio. (20 p)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-käyttäjä</dc:creator>
  <cp:lastModifiedBy>Minna</cp:lastModifiedBy>
  <cp:revision>20</cp:revision>
  <dcterms:created xsi:type="dcterms:W3CDTF">2016-09-06T12:02:22Z</dcterms:created>
  <dcterms:modified xsi:type="dcterms:W3CDTF">2021-02-06T14:45:11Z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