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Merriweather Sans" panose="020B0604020202020204" charset="0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7789755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410287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71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20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3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6605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36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52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26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Forum I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267200" y="1981200"/>
            <a:ext cx="40623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Jakso IV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endParaRPr lang="fi-FI" sz="2400" dirty="0" smtClean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Uusi </a:t>
            </a:r>
            <a:r>
              <a:rPr lang="fi-FI" sz="24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aika koittaa- Eurooppa purjehtii johtoon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28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Taitoaukeama</a:t>
            </a:r>
            <a:r>
              <a:rPr lang="fi-FI" dirty="0"/>
              <a:t>: kuvatehtävä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i-FI" dirty="0"/>
              <a:t>Ohessa on italialaisen </a:t>
            </a:r>
            <a:r>
              <a:rPr lang="fi-FI" dirty="0" err="1"/>
              <a:t>Cesare</a:t>
            </a:r>
            <a:r>
              <a:rPr lang="fi-FI" dirty="0"/>
              <a:t> </a:t>
            </a:r>
            <a:r>
              <a:rPr lang="fi-FI" dirty="0" err="1"/>
              <a:t>Ripan</a:t>
            </a:r>
            <a:r>
              <a:rPr lang="fi-FI" dirty="0"/>
              <a:t> kuvaus Euroopasta ja Amerikasta 1603.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i-FI" dirty="0"/>
              <a:t>a) Miten Euroopan herruutta ja ylivoimaa yritetään kuvissa todistella? (10 p)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i-FI" dirty="0"/>
              <a:t>b) Mitä lähdekriittisiä asioita kuvan tulkinnassa tulee huomioida? (5 p)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i-FI" dirty="0"/>
              <a:t>c) Millä tavalla löytöretket vaikuttivat Eurooppaan uuden ajan alkupuolella? (15 p)</a:t>
            </a:r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1" y="228600"/>
            <a:ext cx="8257308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i-FI" dirty="0">
                <a:solidFill>
                  <a:schemeClr val="dk1"/>
                </a:solidFill>
              </a:rPr>
              <a:t>a) Miten Euroopan herruutta ja ylivoimaa yritetään kuvissa todistella?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3057" t="22000" r="7031" b="2264"/>
          <a:stretch/>
        </p:blipFill>
        <p:spPr>
          <a:xfrm>
            <a:off x="762000" y="1201045"/>
            <a:ext cx="7564625" cy="4894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47075" y="976400"/>
            <a:ext cx="4456200" cy="511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Eurooppa esitetään vauraana ja kehittyneenä ja vastaavasti Amerikka köyhänä ja alkukantaisena.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Eurooppalaisen viisautta ja sivistystä symboloivat pöllö ja viivaimet hahmon jalkojen juuressa.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Vaurauden symboleina ovat runsaudensarvet sekä hieno vaatetus.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Voimaa ja hallitsemista ilmentävät aseet, ratsu sekä kruunu.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3055" t="22000" r="52209" b="2264"/>
          <a:stretch/>
        </p:blipFill>
        <p:spPr>
          <a:xfrm>
            <a:off x="4871274" y="1012475"/>
            <a:ext cx="3936381" cy="5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47075" y="976400"/>
            <a:ext cx="4456200" cy="511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Kulttuuria ja taiteita kuvastavat maassa olevat piirustus sekä taulujen raamit.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Eurooppa-neidon kädessä olevan rakennuksen voi tulkita esimerkiksi kirkoksi, yliopistoksi tai arkkitehdin malliksi.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Kuvateksti Euroopan kuvassa korostaa, että Eurooppa on tärkeä alue maapallolla.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l="3055" t="22000" r="52209" b="2264"/>
          <a:stretch/>
        </p:blipFill>
        <p:spPr>
          <a:xfrm>
            <a:off x="4871274" y="1012475"/>
            <a:ext cx="3936381" cy="5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49875" y="1246909"/>
            <a:ext cx="4636800" cy="48490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Amerikka esitetään puoli-villinä ja alkukantaisena.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Sen alkukantaisuutta lisää puolialastomuus.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Alligaattori symboloi maanosan vaarallisuutta ja eläimellisyyttä.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Amerikan sotavarustus on vaatimatonta.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Hahmon jalkojen välissä oleva nuolen lävistämä ihmispää viittaa väkivaltaan ja kannibalismiin.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l="48120" t="24112" r="7032" b="2260"/>
          <a:stretch/>
        </p:blipFill>
        <p:spPr>
          <a:xfrm>
            <a:off x="4752110" y="1122219"/>
            <a:ext cx="3907716" cy="497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99655" y="1668355"/>
            <a:ext cx="7772400" cy="550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 smtClean="0"/>
              <a:t>Kuvat </a:t>
            </a:r>
            <a:r>
              <a:rPr lang="fi-FI" dirty="0"/>
              <a:t>on tehty löytöretkien jälkeen vuonna 1603, jolloin tietoisuus muista kansoista lisääntyi.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Kuvat on tehnyt italialainen </a:t>
            </a:r>
            <a:r>
              <a:rPr lang="fi-FI" dirty="0" err="1"/>
              <a:t>Cesare</a:t>
            </a:r>
            <a:r>
              <a:rPr lang="fi-FI" dirty="0"/>
              <a:t> Ripa, ja hänen kuvauksensa on hyvin Eurooppa-keskeinen.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Kuvissa luodaan Euroopasta edullinen kuva.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Tekijä ei ole ilmeisesti itse käynyt Amerikassa, vaan kuvaus perustuu tarinoihin ja olettamuksiin.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dirty="0"/>
          </a:p>
        </p:txBody>
      </p:sp>
      <p:sp>
        <p:nvSpPr>
          <p:cNvPr id="3" name="Shape 101"/>
          <p:cNvSpPr txBox="1">
            <a:spLocks noGrp="1"/>
          </p:cNvSpPr>
          <p:nvPr>
            <p:ph type="title"/>
          </p:nvPr>
        </p:nvSpPr>
        <p:spPr>
          <a:xfrm>
            <a:off x="457201" y="256309"/>
            <a:ext cx="8257308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fi-FI" dirty="0"/>
              <a:t>b) Mitä lähdekriittisiä asioita kuvan tulkinnassa tulee huomioida?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27991" y="1003009"/>
            <a:ext cx="8385000" cy="57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 smtClean="0"/>
              <a:t>Eurooppalaiset </a:t>
            </a:r>
            <a:r>
              <a:rPr lang="fi-FI" dirty="0"/>
              <a:t>valtiot valloittivat uusia alueita ja maailmankauppa syntyi. Tämä vaikutti: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/>
              <a:t>Taloudellisesti: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Eurooppa </a:t>
            </a:r>
            <a:r>
              <a:rPr lang="fi-FI" dirty="0" smtClean="0"/>
              <a:t>vaurastui: sinne tuli </a:t>
            </a:r>
            <a:r>
              <a:rPr lang="fi-FI" dirty="0"/>
              <a:t>paljon kultaa ja sen seurauksena hinnat nousivat.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Eurooppaan tuli paljon uusia ruoka-aineita.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Eurooppa siirtyi johtoasemaan maailmankaupassa.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Eurooppaan kerääntyi pääomia, jotka mahdollistivat teollistumisen.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/>
              <a:t>Yhteiskunnallisesti: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Kuninkaiden asema vahvistui ja seurauksena oli lopulta </a:t>
            </a:r>
            <a:r>
              <a:rPr lang="fi-FI" dirty="0" smtClean="0"/>
              <a:t>itsevaltius. Kansallisvaltiot </a:t>
            </a:r>
            <a:r>
              <a:rPr lang="fi-FI" dirty="0"/>
              <a:t>voimistuivat.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Porvariston asema vahvistui.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i-FI" dirty="0"/>
              <a:t>Euroopan painopiste muuttui Länsi-Euroopan ja Atlantin valtameren alueelle.</a:t>
            </a:r>
          </a:p>
        </p:txBody>
      </p:sp>
      <p:sp>
        <p:nvSpPr>
          <p:cNvPr id="3" name="Shape 101"/>
          <p:cNvSpPr txBox="1">
            <a:spLocks noGrp="1"/>
          </p:cNvSpPr>
          <p:nvPr>
            <p:ph type="title"/>
          </p:nvPr>
        </p:nvSpPr>
        <p:spPr>
          <a:xfrm>
            <a:off x="0" y="213300"/>
            <a:ext cx="9240982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fi-FI" dirty="0"/>
              <a:t>c) Millä tavalla löytöretket vaikuttivat Eurooppaan uuden ajan alkupuolella? (15 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345</Words>
  <Application>Microsoft Office PowerPoint</Application>
  <PresentationFormat>On-screen Show (4:3)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Verdana</vt:lpstr>
      <vt:lpstr>Merriweather Sans</vt:lpstr>
      <vt:lpstr>Blank Presentation</vt:lpstr>
      <vt:lpstr>PowerPoint Presentation</vt:lpstr>
      <vt:lpstr>Taitoaukeama: kuvatehtävä</vt:lpstr>
      <vt:lpstr>a) Miten Euroopan herruutta ja ylivoimaa yritetään kuvissa todistella?</vt:lpstr>
      <vt:lpstr>PowerPoint Presentation</vt:lpstr>
      <vt:lpstr>PowerPoint Presentation</vt:lpstr>
      <vt:lpstr>PowerPoint Presentation</vt:lpstr>
      <vt:lpstr>b) Mitä lähdekriittisiä asioita kuvan tulkinnassa tulee huomioida?</vt:lpstr>
      <vt:lpstr>c) Millä tavalla löytöretket vaikuttivat Eurooppaan uuden ajan alkupuolella? (15 p)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Pelkonen Markku</dc:creator>
  <cp:lastModifiedBy>Minna</cp:lastModifiedBy>
  <cp:revision>3</cp:revision>
  <dcterms:modified xsi:type="dcterms:W3CDTF">2021-02-06T14:04:42Z</dcterms:modified>
</cp:coreProperties>
</file>