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72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6858000" cy="9144000"/>
  <p:embeddedFontLst>
    <p:embeddedFont>
      <p:font typeface="Merriweather Sans" panose="020B0604020202020204" charset="0"/>
      <p:italic r:id="rId20"/>
      <p:boldItalic r:id="rId21"/>
    </p:embeddedFont>
    <p:embeddedFont>
      <p:font typeface="Verdana" panose="020B060403050404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135" d="100"/>
          <a:sy n="135" d="100"/>
        </p:scale>
        <p:origin x="-8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6200" y="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36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  <p:extLst>
      <p:ext uri="{BB962C8B-B14F-4D97-AF65-F5344CB8AC3E}">
        <p14:creationId xmlns:p14="http://schemas.microsoft.com/office/powerpoint/2010/main" val="3006768010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7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1200" b="0" i="0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1</a:t>
            </a:fld>
            <a:endParaRPr lang="fi-FI"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199" cy="4114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endParaRPr sz="1200" b="0" i="0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42" name="Shape 142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10</a:t>
            </a:fld>
            <a:endParaRPr lang="fi-FI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Shape 148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49" name="Shape 149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t>11</a:t>
            </a:fld>
            <a:endParaRPr lang="fi-FI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56" name="Shape 156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t>12</a:t>
            </a:fld>
            <a:endParaRPr lang="fi-FI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63" name="Shape 16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13</a:t>
            </a:fld>
            <a:endParaRPr lang="fi-FI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Shape 16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0" name="Shape 17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t>14</a:t>
            </a:fld>
            <a:endParaRPr lang="fi-FI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Shape 17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77" name="Shape 17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t>15</a:t>
            </a:fld>
            <a:endParaRPr lang="fi-FI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84" name="Shape 184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t>16</a:t>
            </a:fld>
            <a:endParaRPr lang="fi-FI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t>17</a:t>
            </a:fld>
            <a:endParaRPr lang="fi-FI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56928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Shape 9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93" name="Shape 9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3</a:t>
            </a:fld>
            <a:endParaRPr lang="fi-FI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00" name="Shape 10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4</a:t>
            </a:fld>
            <a:endParaRPr lang="fi-FI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07" name="Shape 107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t>5</a:t>
            </a:fld>
            <a:endParaRPr lang="fi-FI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13" name="Shape 113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t>6</a:t>
            </a:fld>
            <a:endParaRPr lang="fi-FI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20" name="Shape 120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fi-FI"/>
              <a:t>7</a:t>
            </a:fld>
            <a:endParaRPr lang="fi-FI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Shape 12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Shape 127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28" name="Shape 128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t>8</a:t>
            </a:fld>
            <a:endParaRPr lang="fi-FI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135" name="Shape 135"/>
          <p:cNvSpPr txBox="1">
            <a:spLocks noGrp="1"/>
          </p:cNvSpPr>
          <p:nvPr>
            <p:ph type="sldNum" idx="12"/>
          </p:nvPr>
        </p:nvSpPr>
        <p:spPr>
          <a:xfrm>
            <a:off x="3886200" y="8686800"/>
            <a:ext cx="2971800" cy="457200"/>
          </a:xfrm>
          <a:prstGeom prst="rect">
            <a:avLst/>
          </a:prstGeom>
        </p:spPr>
        <p:txBody>
          <a:bodyPr lIns="91425" tIns="45700" rIns="91425" bIns="45700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fld id="{00000000-1234-1234-1234-123412341234}" type="slidenum">
              <a:rPr lang="fi-FI"/>
              <a:t>9</a:t>
            </a:fld>
            <a:endParaRPr lang="fi-FI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yhjä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Otsikko ja pystysuora teksti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 rot="5400000">
            <a:off x="2324099" y="-38100"/>
            <a:ext cx="4495800" cy="7772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Pystysuora otsikko ja teksti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 rot="5400000">
            <a:off x="4552949" y="2190750"/>
            <a:ext cx="5867400" cy="19431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590549" y="323850"/>
            <a:ext cx="5867400" cy="56769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tsikko ja sisältö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Otsikkodia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Osan ylätunnist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Kaksi sisältökohdetta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3809999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Vertailu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8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600" b="1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6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Vain otsikko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tsikollinen sisältö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Otsikollinen kuva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3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7" name="Shape 67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4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1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286000" marR="0" lvl="5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743200" marR="0" lvl="6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200400" marR="0" lvl="7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657600" marR="0" lvl="8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  <a:defRPr sz="9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dt" idx="10"/>
          </p:nvPr>
        </p:nvSpPr>
        <p:spPr>
          <a:xfrm>
            <a:off x="6858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ft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5pPr>
            <a:lvl6pPr marL="2286000" marR="0" lvl="5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6pPr>
            <a:lvl7pPr marL="2743200" marR="0" lvl="6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7pPr>
            <a:lvl8pPr marL="3200400" marR="0" lvl="7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8pPr>
            <a:lvl9pPr marL="3657600" marR="0" lvl="8" indent="0" algn="l" rtl="0">
              <a:spcBef>
                <a:spcPts val="0"/>
              </a:spcBef>
              <a:buNone/>
              <a:defRPr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sldNum" idx="12"/>
          </p:nvPr>
        </p:nvSpPr>
        <p:spPr>
          <a:xfrm>
            <a:off x="6553200" y="6248400"/>
            <a:ext cx="1904999" cy="4572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fld id="{00000000-1234-1234-1234-123412341234}" type="slidenum">
              <a:rPr lang="fi-FI" sz="2400" b="0" i="1" u="none" strike="noStrike" cap="none">
                <a:solidFill>
                  <a:schemeClr val="dk1"/>
                </a:solidFill>
                <a:latin typeface="Merriweather Sans"/>
                <a:ea typeface="Merriweather Sans"/>
                <a:cs typeface="Merriweather Sans"/>
                <a:sym typeface="Merriweather Sans"/>
              </a:rPr>
              <a:t>‹#›</a:t>
            </a:fld>
            <a:endParaRPr lang="fi-FI" sz="2400" b="0" i="1" u="none" strike="noStrike" cap="none">
              <a:solidFill>
                <a:schemeClr val="dk1"/>
              </a:solidFill>
              <a:latin typeface="Merriweather Sans"/>
              <a:ea typeface="Merriweather Sans"/>
              <a:cs typeface="Merriweather Sans"/>
              <a:sym typeface="Merriweather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Shape 10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2800" b="1" i="0" u="none" strike="noStrike" cap="none">
                <a:solidFill>
                  <a:schemeClr val="dk2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2159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742950" marR="0" lvl="1" indent="-17145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•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–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514600" marR="0" lvl="5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2971800" marR="0" lvl="6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3429000" marR="0" lvl="7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3886200" marR="0" lvl="8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Verdana"/>
              <a:buChar char="»"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/>
          <p:nvPr/>
        </p:nvSpPr>
        <p:spPr>
          <a:xfrm>
            <a:off x="228600" y="6453335"/>
            <a:ext cx="3429000" cy="274637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lang="fi-FI" sz="1200" b="0" i="0" u="none" strike="noStrike" cap="none">
                <a:solidFill>
                  <a:srgbClr val="FFFFFF"/>
                </a:solidFill>
                <a:latin typeface="Verdana"/>
                <a:ea typeface="Verdana"/>
                <a:cs typeface="Verdana"/>
                <a:sym typeface="Verdana"/>
              </a:rPr>
              <a:t>Forum IV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Shape 8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Shape 89"/>
          <p:cNvSpPr txBox="1"/>
          <p:nvPr/>
        </p:nvSpPr>
        <p:spPr>
          <a:xfrm>
            <a:off x="4267200" y="1981200"/>
            <a:ext cx="3410700" cy="16971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0" i="0" u="none" strike="noStrike" cap="none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Luku </a:t>
            </a:r>
            <a:r>
              <a:rPr lang="fi-FI" sz="2400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4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Verdana"/>
              <a:buNone/>
            </a:pPr>
            <a:endParaRPr sz="2400" b="0" i="0" u="none" strike="noStrike" cap="none">
              <a:solidFill>
                <a:schemeClr val="accent1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Verdana"/>
              <a:buNone/>
            </a:pPr>
            <a:r>
              <a:rPr lang="fi-FI" sz="2400" b="1">
                <a:solidFill>
                  <a:schemeClr val="accent1"/>
                </a:solidFill>
                <a:latin typeface="Verdana"/>
                <a:ea typeface="Verdana"/>
                <a:cs typeface="Verdana"/>
                <a:sym typeface="Verdana"/>
              </a:rPr>
              <a:t>Kristillinen yhtenäiskulttuuri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Shape 144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30400">
              <a:lnSpc>
                <a:spcPct val="114000"/>
              </a:lnSpc>
              <a:spcBef>
                <a:spcPts val="500"/>
              </a:spcBef>
              <a:buSzPct val="100000"/>
              <a:buChar char="●"/>
            </a:pPr>
            <a:r>
              <a:rPr lang="fi-FI" sz="2000" b="0" dirty="0"/>
              <a:t>Lasimaalauksia on yleensä koko seinän alalla.</a:t>
            </a:r>
          </a:p>
        </p:txBody>
      </p:sp>
      <p:pic>
        <p:nvPicPr>
          <p:cNvPr id="145" name="Shape 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5774" y="1045050"/>
            <a:ext cx="6972449" cy="5229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Shape 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11900" y="228600"/>
            <a:ext cx="4544899" cy="605987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xfrm>
            <a:off x="491350" y="666775"/>
            <a:ext cx="3224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4000"/>
              </a:lnSpc>
              <a:spcBef>
                <a:spcPts val="500"/>
              </a:spcBef>
            </a:pPr>
            <a:r>
              <a:rPr lang="fi-FI" dirty="0"/>
              <a:t>Lasimaalaukset ovat tärkeä osa katedraaleja.</a:t>
            </a:r>
          </a:p>
          <a:p>
            <a:pPr marL="457200" lvl="0" indent="-228600" rtl="0">
              <a:lnSpc>
                <a:spcPct val="114000"/>
              </a:lnSpc>
              <a:spcBef>
                <a:spcPts val="500"/>
              </a:spcBef>
            </a:pPr>
            <a:r>
              <a:rPr lang="fi-FI" dirty="0"/>
              <a:t>Niiden tarkoitus oli opettaa Raamatun kertomuksia kansalle.</a:t>
            </a:r>
          </a:p>
          <a:p>
            <a:pPr marL="0" lvl="0" indent="0" rtl="0">
              <a:lnSpc>
                <a:spcPct val="114000"/>
              </a:lnSpc>
              <a:spcBef>
                <a:spcPts val="50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3625450" y="985100"/>
            <a:ext cx="6051975" cy="4538974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491350" y="666775"/>
            <a:ext cx="3224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fi-FI" dirty="0"/>
              <a:t>Ruusuikkuna on yksi goottilaisen tyylin tunnusmerkki.</a:t>
            </a:r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Shape 165"/>
          <p:cNvPicPr preferRelativeResize="0"/>
          <p:nvPr/>
        </p:nvPicPr>
        <p:blipFill rotWithShape="1">
          <a:blip r:embed="rId3">
            <a:alphaModFix/>
          </a:blip>
          <a:srcRect t="1819" b="11117"/>
          <a:stretch/>
        </p:blipFill>
        <p:spPr>
          <a:xfrm>
            <a:off x="3697550" y="228600"/>
            <a:ext cx="5235749" cy="607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Shape 166"/>
          <p:cNvSpPr txBox="1">
            <a:spLocks noGrp="1"/>
          </p:cNvSpPr>
          <p:nvPr>
            <p:ph type="body" idx="1"/>
          </p:nvPr>
        </p:nvSpPr>
        <p:spPr>
          <a:xfrm>
            <a:off x="491350" y="666775"/>
            <a:ext cx="3224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4000"/>
              </a:lnSpc>
              <a:spcBef>
                <a:spcPts val="500"/>
              </a:spcBef>
            </a:pPr>
            <a:r>
              <a:rPr lang="fi-FI" dirty="0"/>
              <a:t>Auringonvalo saa ruusuikkunan lasimaalaukset elämään.</a:t>
            </a:r>
          </a:p>
          <a:p>
            <a:pPr marL="0" lvl="0" indent="0" rtl="0">
              <a:lnSpc>
                <a:spcPct val="114000"/>
              </a:lnSpc>
              <a:spcBef>
                <a:spcPts val="50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Shape 172"/>
          <p:cNvPicPr preferRelativeResize="0"/>
          <p:nvPr/>
        </p:nvPicPr>
        <p:blipFill rotWithShape="1">
          <a:blip r:embed="rId3">
            <a:alphaModFix/>
          </a:blip>
          <a:srcRect l="9885" b="11754"/>
          <a:stretch/>
        </p:blipFill>
        <p:spPr>
          <a:xfrm>
            <a:off x="4290874" y="228600"/>
            <a:ext cx="4635225" cy="605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491350" y="666775"/>
            <a:ext cx="3224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spcBef>
                <a:spcPts val="0"/>
              </a:spcBef>
            </a:pPr>
            <a:r>
              <a:rPr lang="fi-FI"/>
              <a:t>Suippokaaret ikkunoiden ja ovien yläosassa kuuluvat myös goottilaiseen tyyliin.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355600" rtl="0">
              <a:spcBef>
                <a:spcPts val="0"/>
              </a:spcBef>
              <a:buSzPct val="100000"/>
              <a:buChar char="●"/>
            </a:pPr>
            <a:r>
              <a:rPr lang="fi-FI" sz="2000" b="0"/>
              <a:t>Rakennuksissa on paljon koristeluja.</a:t>
            </a:r>
          </a:p>
        </p:txBody>
      </p:sp>
      <p:pic>
        <p:nvPicPr>
          <p:cNvPr id="180" name="Shape 1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24822" y="1143000"/>
            <a:ext cx="6894356" cy="517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Shape 186"/>
          <p:cNvPicPr preferRelativeResize="0"/>
          <p:nvPr/>
        </p:nvPicPr>
        <p:blipFill rotWithShape="1">
          <a:blip r:embed="rId3">
            <a:alphaModFix/>
          </a:blip>
          <a:srcRect l="18295" t="6839" r="16756" b="13440"/>
          <a:stretch/>
        </p:blipFill>
        <p:spPr>
          <a:xfrm>
            <a:off x="5211724" y="228600"/>
            <a:ext cx="3707725" cy="6067374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491349" y="666775"/>
            <a:ext cx="3602349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4000"/>
              </a:lnSpc>
              <a:spcBef>
                <a:spcPts val="500"/>
              </a:spcBef>
            </a:pPr>
            <a:r>
              <a:rPr lang="fi-FI" dirty="0"/>
              <a:t>Paholaispatsaat koristavat goottilaisen katedraalin julkisivua.</a:t>
            </a:r>
          </a:p>
          <a:p>
            <a:pPr marL="457200" lvl="0" indent="0" rtl="0">
              <a:lnSpc>
                <a:spcPct val="114000"/>
              </a:lnSpc>
              <a:spcBef>
                <a:spcPts val="50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l="12800" t="6481" r="2424" b="9229"/>
          <a:stretch/>
        </p:blipFill>
        <p:spPr>
          <a:xfrm>
            <a:off x="152500" y="236575"/>
            <a:ext cx="8839375" cy="6034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101600" lvl="0">
              <a:spcBef>
                <a:spcPts val="0"/>
              </a:spcBef>
              <a:buSzPct val="100000"/>
            </a:pPr>
            <a:r>
              <a:rPr lang="fi-FI" dirty="0"/>
              <a:t>Goottilainen kirkkoarkkitehtuuri</a:t>
            </a:r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b="12663"/>
          <a:stretch/>
        </p:blipFill>
        <p:spPr>
          <a:xfrm>
            <a:off x="779554" y="1143000"/>
            <a:ext cx="7678646" cy="50296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818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 txBox="1">
            <a:spLocks noGrp="1"/>
          </p:cNvSpPr>
          <p:nvPr>
            <p:ph type="body" idx="1"/>
          </p:nvPr>
        </p:nvSpPr>
        <p:spPr>
          <a:xfrm>
            <a:off x="491350" y="666775"/>
            <a:ext cx="31647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4000"/>
              </a:lnSpc>
              <a:spcBef>
                <a:spcPts val="500"/>
              </a:spcBef>
            </a:pPr>
            <a:r>
              <a:rPr lang="fi-FI" dirty="0"/>
              <a:t>Chartresin katedraali 1200-luvun alusta on goottilaisen tyylin esikuva.</a:t>
            </a:r>
          </a:p>
          <a:p>
            <a:pPr marL="457200" lvl="0" indent="-228600" rtl="0">
              <a:lnSpc>
                <a:spcPct val="114000"/>
              </a:lnSpc>
              <a:spcBef>
                <a:spcPts val="500"/>
              </a:spcBef>
            </a:pPr>
            <a:r>
              <a:rPr lang="fi-FI" dirty="0"/>
              <a:t>Sen tornit ovat teräväkärkiset.</a:t>
            </a:r>
          </a:p>
        </p:txBody>
      </p:sp>
      <p:pic>
        <p:nvPicPr>
          <p:cNvPr id="96" name="Shape 96"/>
          <p:cNvPicPr preferRelativeResize="0"/>
          <p:nvPr/>
        </p:nvPicPr>
        <p:blipFill rotWithShape="1">
          <a:blip r:embed="rId3">
            <a:alphaModFix/>
          </a:blip>
          <a:srcRect b="8742"/>
          <a:stretch/>
        </p:blipFill>
        <p:spPr>
          <a:xfrm>
            <a:off x="3941225" y="228600"/>
            <a:ext cx="4996650" cy="60797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3">
            <a:alphaModFix/>
          </a:blip>
          <a:srcRect r="6015"/>
          <a:stretch/>
        </p:blipFill>
        <p:spPr>
          <a:xfrm rot="5400000">
            <a:off x="3483562" y="841837"/>
            <a:ext cx="6070750" cy="484427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491350" y="666775"/>
            <a:ext cx="31647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4000"/>
              </a:lnSpc>
              <a:spcBef>
                <a:spcPts val="500"/>
              </a:spcBef>
            </a:pPr>
            <a:r>
              <a:rPr lang="fi-FI" dirty="0"/>
              <a:t>Pyhän Mikaelin goottilainen katedraali Brysselissä on 1200-luvulta.</a:t>
            </a:r>
          </a:p>
          <a:p>
            <a:pPr marL="457200" lvl="0" indent="-228600" rtl="0">
              <a:lnSpc>
                <a:spcPct val="114000"/>
              </a:lnSpc>
              <a:spcBef>
                <a:spcPts val="500"/>
              </a:spcBef>
            </a:pPr>
            <a:r>
              <a:rPr lang="fi-FI" dirty="0"/>
              <a:t>Sen tornit ovat tylpät.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Shape 109"/>
          <p:cNvPicPr preferRelativeResize="0"/>
          <p:nvPr/>
        </p:nvPicPr>
        <p:blipFill rotWithShape="1">
          <a:blip r:embed="rId3">
            <a:alphaModFix/>
          </a:blip>
          <a:srcRect l="6500" t="9612" r="8306" b="3005"/>
          <a:stretch/>
        </p:blipFill>
        <p:spPr>
          <a:xfrm>
            <a:off x="4422475" y="228600"/>
            <a:ext cx="4485075" cy="607602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hape 103"/>
          <p:cNvSpPr txBox="1">
            <a:spLocks noGrp="1"/>
          </p:cNvSpPr>
          <p:nvPr>
            <p:ph type="body" idx="1"/>
          </p:nvPr>
        </p:nvSpPr>
        <p:spPr>
          <a:xfrm>
            <a:off x="491350" y="666775"/>
            <a:ext cx="31647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14000"/>
              </a:lnSpc>
              <a:spcBef>
                <a:spcPts val="500"/>
              </a:spcBef>
            </a:pPr>
            <a:r>
              <a:rPr lang="fi-FI" dirty="0"/>
              <a:t>Pyhän Mikaelin goottilainen katedraali on tunnelmallisesti valaistu.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Shape 115"/>
          <p:cNvPicPr preferRelativeResize="0"/>
          <p:nvPr/>
        </p:nvPicPr>
        <p:blipFill rotWithShape="1">
          <a:blip r:embed="rId3">
            <a:alphaModFix/>
          </a:blip>
          <a:srcRect t="7630" b="4757"/>
          <a:stretch/>
        </p:blipFill>
        <p:spPr>
          <a:xfrm>
            <a:off x="3715800" y="214268"/>
            <a:ext cx="5234499" cy="6104824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491350" y="666775"/>
            <a:ext cx="3081844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>
              <a:lnSpc>
                <a:spcPct val="114000"/>
              </a:lnSpc>
              <a:spcBef>
                <a:spcPts val="500"/>
              </a:spcBef>
            </a:pPr>
            <a:r>
              <a:rPr lang="fi-FI" dirty="0"/>
              <a:t>Kuvassa Pariisin Notre </a:t>
            </a:r>
            <a:r>
              <a:rPr lang="fi-FI" dirty="0" err="1"/>
              <a:t>Damen</a:t>
            </a:r>
            <a:r>
              <a:rPr lang="fi-FI" dirty="0"/>
              <a:t> (1163-1345)  katedraalin julkisivu. </a:t>
            </a:r>
          </a:p>
          <a:p>
            <a:pPr marL="457200" lvl="0" indent="-228600" rtl="0">
              <a:lnSpc>
                <a:spcPct val="114000"/>
              </a:lnSpc>
              <a:spcBef>
                <a:spcPts val="500"/>
              </a:spcBef>
            </a:pPr>
            <a:r>
              <a:rPr lang="fi-FI" dirty="0"/>
              <a:t>Julkisivua hallitsee </a:t>
            </a:r>
            <a:r>
              <a:rPr lang="fi-FI" dirty="0" err="1"/>
              <a:t>hallitsee</a:t>
            </a:r>
            <a:r>
              <a:rPr lang="fi-FI" dirty="0"/>
              <a:t> iso ruusuikkuna.</a:t>
            </a:r>
          </a:p>
          <a:p>
            <a:pPr marL="0" lvl="0" indent="0" rtl="0">
              <a:lnSpc>
                <a:spcPct val="114000"/>
              </a:lnSpc>
              <a:spcBef>
                <a:spcPts val="50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 txBox="1">
            <a:spLocks noGrp="1"/>
          </p:cNvSpPr>
          <p:nvPr>
            <p:ph type="title"/>
          </p:nvPr>
        </p:nvSpPr>
        <p:spPr>
          <a:xfrm>
            <a:off x="685800" y="228600"/>
            <a:ext cx="7772400" cy="9144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457200" lvl="0" indent="-230400" algn="l">
              <a:lnSpc>
                <a:spcPct val="114000"/>
              </a:lnSpc>
              <a:spcBef>
                <a:spcPts val="500"/>
              </a:spcBef>
              <a:buSzPct val="100000"/>
              <a:buChar char="●"/>
            </a:pPr>
            <a:r>
              <a:rPr lang="fi-FI" sz="2000" b="0" dirty="0"/>
              <a:t>Notre </a:t>
            </a:r>
            <a:r>
              <a:rPr lang="fi-FI" sz="2000" b="0" dirty="0" err="1"/>
              <a:t>Damen</a:t>
            </a:r>
            <a:r>
              <a:rPr lang="fi-FI" sz="2000" b="0" dirty="0"/>
              <a:t> rakenteesta erottuvat goottilaiselle tyylille tyypilliset tukikaaret.</a:t>
            </a:r>
          </a:p>
        </p:txBody>
      </p:sp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685800" y="1600200"/>
            <a:ext cx="7772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124" name="Shape 124"/>
          <p:cNvPicPr preferRelativeResize="0"/>
          <p:nvPr/>
        </p:nvPicPr>
        <p:blipFill rotWithShape="1">
          <a:blip r:embed="rId3">
            <a:alphaModFix/>
          </a:blip>
          <a:srcRect b="12663"/>
          <a:stretch/>
        </p:blipFill>
        <p:spPr>
          <a:xfrm>
            <a:off x="564863" y="1030459"/>
            <a:ext cx="8014274" cy="5249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ape 130"/>
          <p:cNvPicPr preferRelativeResize="0"/>
          <p:nvPr/>
        </p:nvPicPr>
        <p:blipFill rotWithShape="1">
          <a:blip r:embed="rId3">
            <a:alphaModFix/>
          </a:blip>
          <a:srcRect l="1926" t="1107" r="4563" b="2618"/>
          <a:stretch/>
        </p:blipFill>
        <p:spPr>
          <a:xfrm>
            <a:off x="4753327" y="228600"/>
            <a:ext cx="4151647" cy="6048024"/>
          </a:xfrm>
          <a:prstGeom prst="rect">
            <a:avLst/>
          </a:prstGeom>
          <a:noFill/>
          <a:ln>
            <a:noFill/>
          </a:ln>
        </p:spPr>
      </p:pic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491350" y="666775"/>
            <a:ext cx="3224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4000"/>
              </a:lnSpc>
              <a:spcBef>
                <a:spcPts val="500"/>
              </a:spcBef>
            </a:pPr>
            <a:r>
              <a:rPr lang="fi-FI" dirty="0"/>
              <a:t>Kaaret tukevat seinärakenteita.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09625" y="228600"/>
            <a:ext cx="4211275" cy="6059874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491350" y="666775"/>
            <a:ext cx="3224400" cy="4495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228600" rtl="0">
              <a:lnSpc>
                <a:spcPct val="114000"/>
              </a:lnSpc>
              <a:spcBef>
                <a:spcPts val="500"/>
              </a:spcBef>
            </a:pPr>
            <a:r>
              <a:rPr lang="fi-FI" dirty="0"/>
              <a:t>Sisätilat nousevat korkealle. Ne on toteutettu ruodeholveina.</a:t>
            </a:r>
          </a:p>
          <a:p>
            <a:pPr marL="0" lvl="0" indent="0" rtl="0">
              <a:lnSpc>
                <a:spcPct val="114000"/>
              </a:lnSpc>
              <a:spcBef>
                <a:spcPts val="50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</TotalTime>
  <Words>151</Words>
  <Application>Microsoft Office PowerPoint</Application>
  <PresentationFormat>Näytössä katseltava diaesitys (4:3)</PresentationFormat>
  <Paragraphs>39</Paragraphs>
  <Slides>17</Slides>
  <Notes>17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17</vt:i4>
      </vt:variant>
    </vt:vector>
  </HeadingPairs>
  <TitlesOfParts>
    <vt:vector size="21" baseType="lpstr">
      <vt:lpstr>Arial</vt:lpstr>
      <vt:lpstr>Merriweather Sans</vt:lpstr>
      <vt:lpstr>Verdana</vt:lpstr>
      <vt:lpstr>Blank Presentation</vt:lpstr>
      <vt:lpstr>PowerPoint-esitys</vt:lpstr>
      <vt:lpstr>Goottilainen kirkkoarkkitehtuuri</vt:lpstr>
      <vt:lpstr>PowerPoint-esitys</vt:lpstr>
      <vt:lpstr>PowerPoint-esitys</vt:lpstr>
      <vt:lpstr>PowerPoint-esitys</vt:lpstr>
      <vt:lpstr>PowerPoint-esitys</vt:lpstr>
      <vt:lpstr>Notre Damen rakenteesta erottuvat goottilaiselle tyylille tyypilliset tukikaaret.</vt:lpstr>
      <vt:lpstr>PowerPoint-esitys</vt:lpstr>
      <vt:lpstr>PowerPoint-esitys</vt:lpstr>
      <vt:lpstr>Lasimaalauksia on yleensä koko seinän alalla.</vt:lpstr>
      <vt:lpstr>PowerPoint-esitys</vt:lpstr>
      <vt:lpstr>PowerPoint-esitys</vt:lpstr>
      <vt:lpstr>PowerPoint-esitys</vt:lpstr>
      <vt:lpstr>PowerPoint-esitys</vt:lpstr>
      <vt:lpstr>Rakennuksissa on paljon koristeluja.</vt:lpstr>
      <vt:lpstr>PowerPoint-esitys</vt:lpstr>
      <vt:lpstr>PowerPoint-esitys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karri</dc:creator>
  <cp:lastModifiedBy>opiskelija</cp:lastModifiedBy>
  <cp:revision>6</cp:revision>
  <dcterms:modified xsi:type="dcterms:W3CDTF">2020-01-22T13:22:22Z</dcterms:modified>
</cp:coreProperties>
</file>