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D1000051-5799-4A6C-9422-56D0545F609B}"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290251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1000051-5799-4A6C-9422-56D0545F609B}"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17733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1000051-5799-4A6C-9422-56D0545F609B}"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75319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1000051-5799-4A6C-9422-56D0545F609B}"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379454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05848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1000051-5799-4A6C-9422-56D0545F609B}" type="datetimeFigureOut">
              <a:rPr lang="fi-FI" smtClean="0"/>
              <a:t>20.4.2021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42029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1000051-5799-4A6C-9422-56D0545F609B}" type="datetimeFigureOut">
              <a:rPr lang="fi-FI" smtClean="0"/>
              <a:t>20.4.2021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338096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1000051-5799-4A6C-9422-56D0545F609B}" type="datetimeFigureOut">
              <a:rPr lang="fi-FI" smtClean="0"/>
              <a:t>20.4.2021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411102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1000051-5799-4A6C-9422-56D0545F609B}" type="datetimeFigureOut">
              <a:rPr lang="fi-FI" smtClean="0"/>
              <a:t>20.4.2021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254909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20.4.2021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37541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20.4.2021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76999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00051-5799-4A6C-9422-56D0545F609B}" type="datetimeFigureOut">
              <a:rPr lang="fi-FI" smtClean="0"/>
              <a:t>20.4.2021</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B2168-BEC2-4939-9270-3CB2E313962A}" type="slidenum">
              <a:rPr lang="fi-FI" smtClean="0"/>
              <a:t>‹#›</a:t>
            </a:fld>
            <a:endParaRPr lang="fi-FI"/>
          </a:p>
        </p:txBody>
      </p:sp>
    </p:spTree>
    <p:extLst>
      <p:ext uri="{BB962C8B-B14F-4D97-AF65-F5344CB8AC3E}">
        <p14:creationId xmlns:p14="http://schemas.microsoft.com/office/powerpoint/2010/main" val="311025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u="sng" dirty="0" smtClean="0"/>
              <a:t>Eurooppalaisen maailmankuvan kehitys HI04</a:t>
            </a:r>
            <a:endParaRPr lang="fi-FI" u="sng" dirty="0"/>
          </a:p>
        </p:txBody>
      </p:sp>
      <p:sp>
        <p:nvSpPr>
          <p:cNvPr id="5" name="Sisällön paikkamerkki 4"/>
          <p:cNvSpPr>
            <a:spLocks noGrp="1"/>
          </p:cNvSpPr>
          <p:nvPr>
            <p:ph sz="half" idx="1"/>
          </p:nvPr>
        </p:nvSpPr>
        <p:spPr/>
        <p:txBody>
          <a:bodyPr>
            <a:normAutofit fontScale="85000" lnSpcReduction="10000"/>
          </a:bodyPr>
          <a:lstStyle/>
          <a:p>
            <a:pPr>
              <a:buFont typeface="Arial" charset="0"/>
              <a:buChar char="•"/>
            </a:pPr>
            <a:r>
              <a:rPr lang="fi-FI" dirty="0" smtClean="0"/>
              <a:t>Kurssilla tarkastellaan eurooppalaisen kulttuurin keskeisiä saavutuksia</a:t>
            </a:r>
          </a:p>
          <a:p>
            <a:pPr>
              <a:buFont typeface="Arial" charset="0"/>
              <a:buChar char="•"/>
            </a:pPr>
            <a:r>
              <a:rPr lang="fi-FI" dirty="0" smtClean="0"/>
              <a:t>Eurooppalaisen maailmankuvan muutosta ja sen taustalla vaikuttanutta tieteellistä ja aatehistoriallista kehitystä</a:t>
            </a:r>
          </a:p>
          <a:p>
            <a:pPr>
              <a:buFont typeface="Arial" charset="0"/>
              <a:buChar char="•"/>
            </a:pPr>
            <a:r>
              <a:rPr lang="fi-FI" dirty="0" smtClean="0"/>
              <a:t>Tutustutaan eurooppalaisen kulttuurin tuotoksiin erityyppisen historiallisen lähdeaineiston avulla</a:t>
            </a:r>
            <a:endParaRPr lang="fi-FI"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042" y="7173416"/>
            <a:ext cx="100185"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Kuvahaun tulos haulle keskiajan taideteoks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969787" y="3202523"/>
            <a:ext cx="45719" cy="460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62788" y="1600200"/>
            <a:ext cx="28094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0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243408"/>
            <a:ext cx="8003232" cy="1512168"/>
          </a:xfrm>
        </p:spPr>
        <p:txBody>
          <a:bodyPr>
            <a:normAutofit fontScale="90000"/>
          </a:bodyPr>
          <a:lstStyle/>
          <a:p>
            <a:r>
              <a:rPr lang="fi-FI" dirty="0" smtClean="0"/>
              <a:t/>
            </a:r>
            <a:br>
              <a:rPr lang="fi-FI" dirty="0" smtClean="0"/>
            </a:br>
            <a:r>
              <a:rPr lang="fi-FI" dirty="0"/>
              <a:t/>
            </a:r>
            <a:br>
              <a:rPr lang="fi-FI" dirty="0"/>
            </a:br>
            <a:r>
              <a:rPr lang="fi-FI" u="sng" dirty="0" smtClean="0"/>
              <a:t>Eurooppalaisen maailmankuvan kehitys HI04</a:t>
            </a:r>
            <a:br>
              <a:rPr lang="fi-FI" u="sng" dirty="0" smtClean="0"/>
            </a:br>
            <a:endParaRPr lang="fi-FI" u="sng" dirty="0"/>
          </a:p>
        </p:txBody>
      </p:sp>
      <p:sp>
        <p:nvSpPr>
          <p:cNvPr id="3" name="Sisällön paikkamerkki 2"/>
          <p:cNvSpPr>
            <a:spLocks noGrp="1"/>
          </p:cNvSpPr>
          <p:nvPr>
            <p:ph sz="half" idx="1"/>
          </p:nvPr>
        </p:nvSpPr>
        <p:spPr/>
        <p:txBody>
          <a:bodyPr>
            <a:normAutofit fontScale="70000" lnSpcReduction="20000"/>
          </a:bodyPr>
          <a:lstStyle/>
          <a:p>
            <a:pPr marL="0" indent="0">
              <a:buNone/>
            </a:pPr>
            <a:r>
              <a:rPr lang="fi-FI" dirty="0" smtClean="0"/>
              <a:t>  </a:t>
            </a:r>
            <a:r>
              <a:rPr lang="fi-FI" u="sng" dirty="0" smtClean="0"/>
              <a:t>Kurssin tavoitteet:</a:t>
            </a:r>
          </a:p>
          <a:p>
            <a:pPr>
              <a:buFont typeface="Arial" charset="0"/>
              <a:buChar char="•"/>
            </a:pPr>
            <a:r>
              <a:rPr lang="fi-FI" dirty="0" smtClean="0"/>
              <a:t>oppia ymmärtämään, mistä eurooppalaisuus rakentuu tutustumalla sen keskeiseen kulttuuriperintöön</a:t>
            </a:r>
          </a:p>
          <a:p>
            <a:pPr>
              <a:buFont typeface="Arial" charset="0"/>
              <a:buChar char="•"/>
            </a:pPr>
            <a:r>
              <a:rPr lang="fi-FI" dirty="0" smtClean="0"/>
              <a:t>Tajuta tieteen saavutusten merkityksen ihmisen maailmankuvan muokkaajana</a:t>
            </a:r>
          </a:p>
          <a:p>
            <a:pPr>
              <a:buFont typeface="Arial" charset="0"/>
              <a:buChar char="•"/>
            </a:pPr>
            <a:r>
              <a:rPr lang="fi-FI" dirty="0" smtClean="0"/>
              <a:t>Osata analysoida kulttuuri-ilmiöitä aikakautensa ilmentäjänä</a:t>
            </a:r>
          </a:p>
          <a:p>
            <a:pPr>
              <a:buFont typeface="Arial" charset="0"/>
              <a:buChar char="•"/>
            </a:pPr>
            <a:r>
              <a:rPr lang="fi-FI" dirty="0" smtClean="0"/>
              <a:t>Tuntea eri aikakausien aatehistoriaa, elämäntapoja ja maailmankuvaa</a:t>
            </a:r>
          </a:p>
          <a:p>
            <a:pPr>
              <a:buFont typeface="Arial" charset="0"/>
              <a:buChar char="•"/>
            </a:pPr>
            <a:r>
              <a:rPr lang="fi-FI" dirty="0" smtClean="0"/>
              <a:t>Osaa tarkastella eurooppalaista kulttuuria osana kulttuurin globalisaatiota</a:t>
            </a:r>
          </a:p>
          <a:p>
            <a:endParaRPr lang="fi-FI"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859" y="6858000"/>
            <a:ext cx="61639" cy="9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76585"/>
            <a:ext cx="4038600" cy="437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64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u="sng" dirty="0" smtClean="0"/>
              <a:t>Eurooppalaisen maailmankuvan kehitys HI04</a:t>
            </a:r>
            <a:endParaRPr lang="fi-FI" u="sng" dirty="0"/>
          </a:p>
        </p:txBody>
      </p:sp>
      <p:sp>
        <p:nvSpPr>
          <p:cNvPr id="3" name="Sisällön paikkamerkki 2"/>
          <p:cNvSpPr>
            <a:spLocks noGrp="1"/>
          </p:cNvSpPr>
          <p:nvPr>
            <p:ph sz="half" idx="1"/>
          </p:nvPr>
        </p:nvSpPr>
        <p:spPr/>
        <p:txBody>
          <a:bodyPr>
            <a:normAutofit fontScale="55000" lnSpcReduction="20000"/>
          </a:bodyPr>
          <a:lstStyle/>
          <a:p>
            <a:pPr marL="0" indent="0">
              <a:buNone/>
            </a:pPr>
            <a:r>
              <a:rPr lang="fi-FI" dirty="0" smtClean="0"/>
              <a:t>     </a:t>
            </a:r>
            <a:r>
              <a:rPr lang="fi-FI" u="sng" dirty="0" smtClean="0"/>
              <a:t>Työsuunnitelma</a:t>
            </a:r>
          </a:p>
          <a:p>
            <a:pPr marL="0" indent="0">
              <a:buNone/>
            </a:pPr>
            <a:endParaRPr lang="fi-FI" u="sng" dirty="0" smtClean="0"/>
          </a:p>
          <a:p>
            <a:r>
              <a:rPr lang="fi-FI" dirty="0" smtClean="0"/>
              <a:t>Kurssin sisällöt opiskellaan erilaisia työtapoja käyttäen</a:t>
            </a:r>
          </a:p>
          <a:p>
            <a:r>
              <a:rPr lang="fi-FI" dirty="0" smtClean="0"/>
              <a:t>Opetuksessa käytän paljon erilaisia tekstejä, kuvia, videoita tms. materiaalia, joita tutkitaan historian lähteinä</a:t>
            </a:r>
          </a:p>
          <a:p>
            <a:r>
              <a:rPr lang="fi-FI" dirty="0" smtClean="0"/>
              <a:t>Opetellaan kriittisyyttä ja erilaisten historiallisten </a:t>
            </a:r>
            <a:r>
              <a:rPr lang="fi-FI" smtClean="0"/>
              <a:t>lähteiden käyttöä</a:t>
            </a:r>
            <a:endParaRPr lang="fi-FI" dirty="0" smtClean="0"/>
          </a:p>
          <a:p>
            <a:r>
              <a:rPr lang="fi-FI" dirty="0" smtClean="0"/>
              <a:t>Kurssin lopuksi jokainen tekee </a:t>
            </a:r>
            <a:r>
              <a:rPr lang="fi-FI" dirty="0" err="1" smtClean="0"/>
              <a:t>powerpoint</a:t>
            </a:r>
            <a:r>
              <a:rPr lang="fi-FI" dirty="0" smtClean="0"/>
              <a:t>-esityksen jostakin historiallisesta henkilöstä. Työ esitellään muulle luokalle. Työstä tulisi tulle esille henkilön elämänvaiheet, saavutukset ja syy, miksi hän on historiallisesti merkittävä henkilö. Ideana on, että työn kohdetta arvioidaan aikakautensa tuotteena. Esitykseen voi liittää mukaan kuvia, musiikkia, videomateriaalia jne. </a:t>
            </a:r>
            <a:endParaRPr lang="fi-FI" dirty="0"/>
          </a:p>
        </p:txBody>
      </p:sp>
      <p:sp>
        <p:nvSpPr>
          <p:cNvPr id="4" name="Sisällön paikkamerkki 3"/>
          <p:cNvSpPr>
            <a:spLocks noGrp="1"/>
          </p:cNvSpPr>
          <p:nvPr>
            <p:ph sz="half" idx="2"/>
          </p:nvPr>
        </p:nvSpPr>
        <p:spPr/>
        <p:txBody>
          <a:bodyPr>
            <a:normAutofit fontScale="55000" lnSpcReduction="20000"/>
          </a:bodyPr>
          <a:lstStyle/>
          <a:p>
            <a:endParaRPr lang="fi-FI"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934046"/>
            <a:ext cx="3744416" cy="362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921" y="1628800"/>
            <a:ext cx="299146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9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u="sng" dirty="0" smtClean="0"/>
              <a:t>Eurooppalaisen maailmankuvan kehitys HI04</a:t>
            </a:r>
            <a:endParaRPr lang="fi-FI" u="sng" dirty="0"/>
          </a:p>
        </p:txBody>
      </p:sp>
      <p:sp>
        <p:nvSpPr>
          <p:cNvPr id="3" name="Sisällön paikkamerkki 2"/>
          <p:cNvSpPr>
            <a:spLocks noGrp="1"/>
          </p:cNvSpPr>
          <p:nvPr>
            <p:ph sz="half" idx="1"/>
          </p:nvPr>
        </p:nvSpPr>
        <p:spPr/>
        <p:txBody>
          <a:bodyPr>
            <a:normAutofit fontScale="62500" lnSpcReduction="20000"/>
          </a:bodyPr>
          <a:lstStyle/>
          <a:p>
            <a:r>
              <a:rPr lang="fi-FI" u="sng" dirty="0" smtClean="0"/>
              <a:t>Arviointi</a:t>
            </a:r>
          </a:p>
          <a:p>
            <a:r>
              <a:rPr lang="fi-FI" dirty="0" smtClean="0"/>
              <a:t>Kurssin aikana pidän kaksi koetta, joista toinen on pikkukysymyskoe antiikin ajasta ja toinen esseekoe</a:t>
            </a:r>
          </a:p>
          <a:p>
            <a:r>
              <a:rPr lang="fi-FI" dirty="0" err="1" smtClean="0"/>
              <a:t>Powerpoint-esitykset</a:t>
            </a:r>
            <a:r>
              <a:rPr lang="fi-FI" dirty="0" smtClean="0"/>
              <a:t> arvioivat toiset opiskelijat ja opettaja. Jokainen kurssilla olija arvio muutaman kanssaopiskelijan esityksen opettajan antamien ohjeiden mukaan ja esittää työstä mielestään sopivaa arvosanaa. Toisten esitysten arviointi on kurssin suorittamiseksi tärkeää siinä kuin omankin esityksen pitäminen</a:t>
            </a:r>
          </a:p>
          <a:p>
            <a:r>
              <a:rPr lang="fi-FI" dirty="0" smtClean="0"/>
              <a:t>Kurssin arvosana muodostuu, kokeiden, ryhmätyön, </a:t>
            </a:r>
            <a:r>
              <a:rPr lang="fi-FI" dirty="0" err="1" smtClean="0"/>
              <a:t>powerpoint-esityksen</a:t>
            </a:r>
            <a:r>
              <a:rPr lang="fi-FI" dirty="0" smtClean="0"/>
              <a:t> ja yleisen aktiivisuuden perusteella</a:t>
            </a:r>
          </a:p>
          <a:p>
            <a:endParaRPr lang="fi-FI" dirty="0"/>
          </a:p>
        </p:txBody>
      </p:sp>
      <p:sp>
        <p:nvSpPr>
          <p:cNvPr id="4" name="Sisällön paikkamerkki 3"/>
          <p:cNvSpPr>
            <a:spLocks noGrp="1"/>
          </p:cNvSpPr>
          <p:nvPr>
            <p:ph sz="half" idx="2"/>
          </p:nvPr>
        </p:nvSpPr>
        <p:spPr/>
        <p:txBody>
          <a:bodyPr>
            <a:normAutofit fontScale="62500" lnSpcReduction="20000"/>
          </a:bodyPr>
          <a:lstStyle/>
          <a:p>
            <a:endParaRPr lang="fi-FI"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69019" y="6808512"/>
            <a:ext cx="45719" cy="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338" y="1916833"/>
            <a:ext cx="435312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7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Tervetuloa kurssille!</a:t>
            </a:r>
            <a:endParaRPr lang="fi-FI" dirty="0"/>
          </a:p>
        </p:txBody>
      </p:sp>
      <p:sp>
        <p:nvSpPr>
          <p:cNvPr id="3" name="Sisällön paikkamerkki 2"/>
          <p:cNvSpPr>
            <a:spLocks noGrp="1"/>
          </p:cNvSpPr>
          <p:nvPr>
            <p:ph idx="1"/>
          </p:nvPr>
        </p:nvSpPr>
        <p:spPr/>
        <p:txBody>
          <a:bodyPr/>
          <a:lstStyle/>
          <a:p>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496855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01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232</Words>
  <Application>Microsoft Office PowerPoint</Application>
  <PresentationFormat>On-screen Show (4:3)</PresentationFormat>
  <Paragraphs>24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Office-teema</vt:lpstr>
      <vt:lpstr>Eurooppalaisen maailmankuvan kehitys HI04</vt:lpstr>
      <vt:lpstr>  Eurooppalaisen maailmankuvan kehitys HI04 </vt:lpstr>
      <vt:lpstr>Eurooppalaisen maailmankuvan kehitys HI04</vt:lpstr>
      <vt:lpstr>Eurooppalaisen maailmankuvan kehitys HI04</vt:lpstr>
      <vt:lpstr>Tervetuloa kurssille!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oppilas</dc:creator>
  <cp:lastModifiedBy>Minna</cp:lastModifiedBy>
  <cp:revision>26</cp:revision>
  <dcterms:created xsi:type="dcterms:W3CDTF">2018-02-16T06:48:13Z</dcterms:created>
  <dcterms:modified xsi:type="dcterms:W3CDTF">2021-04-20T15:35:51Z</dcterms:modified>
</cp:coreProperties>
</file>