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60" r:id="rId4"/>
    <p:sldId id="26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9" r:id="rId13"/>
  </p:sldIdLst>
  <p:sldSz cx="9144000" cy="6858000" type="screen4x3"/>
  <p:notesSz cx="6858000" cy="9144000"/>
  <p:embeddedFontLst>
    <p:embeddedFont>
      <p:font typeface="Verdana" panose="020B0604030504040204" pitchFamily="34" charset="0"/>
      <p:regular r:id="rId15"/>
      <p:bold r:id="rId16"/>
      <p:italic r:id="rId17"/>
      <p:boldItalic r:id="rId18"/>
    </p:embeddedFont>
    <p:embeddedFont>
      <p:font typeface="Merriweather Sans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1</a:t>
            </a:fld>
            <a:endParaRPr lang="fi-FI"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CD314B-BB13-4920-B85E-09F0A2CA31BD}" type="slidenum">
              <a:rPr lang="fi-FI" altLang="fi-FI"/>
              <a:pPr/>
              <a:t>10</a:t>
            </a:fld>
            <a:endParaRPr lang="fi-FI" altLang="fi-FI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286412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591282-1AA8-4F49-A5DF-3BCAD30519C6}" type="slidenum">
              <a:rPr lang="fi-FI" altLang="fi-FI"/>
              <a:pPr/>
              <a:t>11</a:t>
            </a:fld>
            <a:endParaRPr lang="fi-FI" altLang="fi-FI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720255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39970D-198E-42BA-81A4-3394131E5FDC}" type="slidenum">
              <a:rPr lang="fi-FI" altLang="fi-FI"/>
              <a:pPr/>
              <a:t>3</a:t>
            </a:fld>
            <a:endParaRPr lang="fi-FI" altLang="fi-FI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845984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39970D-198E-42BA-81A4-3394131E5FDC}" type="slidenum">
              <a:rPr lang="fi-FI" altLang="fi-FI"/>
              <a:pPr/>
              <a:t>4</a:t>
            </a:fld>
            <a:endParaRPr lang="fi-FI" altLang="fi-FI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15474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CBD8DF-80CB-4FB5-92B3-812C98FB8086}" type="slidenum">
              <a:rPr lang="fi-FI" altLang="fi-FI"/>
              <a:pPr/>
              <a:t>5</a:t>
            </a:fld>
            <a:endParaRPr lang="fi-FI" altLang="fi-FI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78829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969F64-7FED-4CF9-9328-14D2C0E79FAF}" type="slidenum">
              <a:rPr lang="fi-FI" altLang="fi-FI"/>
              <a:pPr/>
              <a:t>6</a:t>
            </a:fld>
            <a:endParaRPr lang="fi-FI" altLang="fi-FI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321445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53B53A-1509-4B2B-9A2C-192758FC8123}" type="slidenum">
              <a:rPr lang="fi-FI" altLang="fi-FI"/>
              <a:pPr/>
              <a:t>7</a:t>
            </a:fld>
            <a:endParaRPr lang="fi-FI" altLang="fi-FI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14070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0E8EC4-B942-4C45-B671-FF3B8D87F002}" type="slidenum">
              <a:rPr lang="fi-FI" altLang="fi-FI"/>
              <a:pPr/>
              <a:t>8</a:t>
            </a:fld>
            <a:endParaRPr lang="fi-FI" altLang="fi-FI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027133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62A510-B750-4D73-908A-3512014616D2}" type="slidenum">
              <a:rPr lang="fi-FI" altLang="fi-FI"/>
              <a:pPr/>
              <a:t>9</a:t>
            </a:fld>
            <a:endParaRPr lang="fi-FI" altLang="fi-FI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46237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Otsikko ja pystysuora teksti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324099" y="-38100"/>
            <a:ext cx="4495800" cy="777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Pystysuora otsikko ja teksti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4552949" y="2190750"/>
            <a:ext cx="5867400" cy="194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590549" y="323850"/>
            <a:ext cx="5867400" cy="567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Otsikko, sisältö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A1FB73F-6565-4DAB-A84F-52401B920D0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38853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Osan ylätunnist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38099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38099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tailu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tsikollinen sisältö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tsikollinen kuva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/>
          <p:nvPr/>
        </p:nvSpPr>
        <p:spPr>
          <a:xfrm>
            <a:off x="228600" y="6453335"/>
            <a:ext cx="3429000" cy="274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i-FI" sz="12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Forum IV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Main_Pag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i.wikipedia.org/wiki/Wikipedia:Etusiv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/>
        </p:nvSpPr>
        <p:spPr>
          <a:xfrm>
            <a:off x="4267200" y="1981200"/>
            <a:ext cx="2607353" cy="12003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Verdana"/>
              <a:buNone/>
            </a:pPr>
            <a:r>
              <a:rPr lang="fi-FI" sz="2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Luku </a:t>
            </a:r>
            <a:r>
              <a:rPr lang="fi-FI" sz="24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7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endParaRPr sz="2400" b="0" i="0" u="none" strike="noStrike" cap="non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Verdana"/>
              <a:buNone/>
            </a:pPr>
            <a:r>
              <a:rPr lang="fi-FI" sz="2400" b="1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Renessanssi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5029200" y="1905000"/>
            <a:ext cx="3765550" cy="327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230400">
              <a:lnSpc>
                <a:spcPct val="114000"/>
              </a:lnSpc>
              <a:spcBef>
                <a:spcPts val="500"/>
              </a:spcBef>
              <a:buFontTx/>
              <a:buChar char="•"/>
            </a:pPr>
            <a:r>
              <a:rPr lang="fi-FI" alt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puukengät korostavat sulhasen varallisuutta ja korkeaa yhteiskunnallista asemaa</a:t>
            </a:r>
          </a:p>
          <a:p>
            <a:pPr marL="457200" indent="-230400">
              <a:lnSpc>
                <a:spcPct val="114000"/>
              </a:lnSpc>
              <a:spcBef>
                <a:spcPts val="500"/>
              </a:spcBef>
              <a:buFontTx/>
              <a:buChar char="•"/>
            </a:pPr>
            <a:r>
              <a:rPr lang="fi-FI" alt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Herttua Filip hyvä ja hänen hoviseurueensa käyttivät samanlaisia puukenkiä </a:t>
            </a:r>
          </a:p>
        </p:txBody>
      </p:sp>
      <p:pic>
        <p:nvPicPr>
          <p:cNvPr id="62474" name="Picture 10" descr="eyck_puukeng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381000"/>
            <a:ext cx="4246562" cy="577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73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5105400" y="1066800"/>
            <a:ext cx="3657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230400">
              <a:lnSpc>
                <a:spcPct val="114000"/>
              </a:lnSpc>
              <a:spcBef>
                <a:spcPts val="500"/>
              </a:spcBef>
            </a:pPr>
            <a:r>
              <a:rPr lang="fi-FI" alt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myös peili ilmentää  yksityiskohtien kuvausta</a:t>
            </a:r>
          </a:p>
          <a:p>
            <a:pPr marL="457200" indent="-230400">
              <a:lnSpc>
                <a:spcPct val="114000"/>
              </a:lnSpc>
              <a:spcBef>
                <a:spcPts val="500"/>
              </a:spcBef>
            </a:pPr>
            <a:r>
              <a:rPr lang="fi-FI" alt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peilistä heijastuu kihlapariskunta</a:t>
            </a:r>
          </a:p>
          <a:p>
            <a:pPr marL="457200" indent="-230400">
              <a:lnSpc>
                <a:spcPct val="114000"/>
              </a:lnSpc>
              <a:spcBef>
                <a:spcPts val="500"/>
              </a:spcBef>
            </a:pPr>
            <a:r>
              <a:rPr lang="fi-FI" alt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peilistä heijastuu myös kahden muun henkilön hahmot pienenä, joista toinen on van </a:t>
            </a:r>
            <a:r>
              <a:rPr lang="fi-FI" altLang="fi-FI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Eyck</a:t>
            </a:r>
            <a:endParaRPr lang="fi-FI" altLang="fi-FI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230400">
              <a:lnSpc>
                <a:spcPct val="114000"/>
              </a:lnSpc>
              <a:spcBef>
                <a:spcPts val="500"/>
              </a:spcBef>
            </a:pPr>
            <a:r>
              <a:rPr lang="fi-FI" alt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peilin yläpuolella on pieni kirjoitus: Jan van </a:t>
            </a:r>
            <a:r>
              <a:rPr lang="fi-FI" altLang="fi-FI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Eyck</a:t>
            </a:r>
            <a:r>
              <a:rPr lang="fi-FI" alt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oli täällä, taiteilija toimi kenties kihlauksen todistajana</a:t>
            </a:r>
          </a:p>
          <a:p>
            <a:pPr marL="457200" indent="-230400">
              <a:lnSpc>
                <a:spcPct val="114000"/>
              </a:lnSpc>
              <a:spcBef>
                <a:spcPts val="500"/>
              </a:spcBef>
            </a:pPr>
            <a:endParaRPr lang="fi-FI" altLang="fi-FI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4522" name="Picture 10" descr="eyck_peil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4510088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09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8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i-FI"/>
              <a:t>Avaa </a:t>
            </a:r>
            <a:r>
              <a:rPr lang="fi-FI" dirty="0"/>
              <a:t>renessanssimaalaus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1142999"/>
            <a:ext cx="7772400" cy="54688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 rtl="0">
              <a:lnSpc>
                <a:spcPct val="114000"/>
              </a:lnSpc>
              <a:spcBef>
                <a:spcPts val="500"/>
              </a:spcBef>
              <a:buClr>
                <a:schemeClr val="dk1"/>
              </a:buClr>
              <a:buSzPct val="25000"/>
              <a:buFont typeface="Verdana"/>
              <a:buNone/>
            </a:pPr>
            <a:r>
              <a:rPr lang="fi-FI" dirty="0"/>
              <a:t>2. Valitse sitten jokin toinen renessanssimaalaus. Hae siitä tietoa netistä ja taiteen historiaa käsittelevistä kirjoista. Avaa valitsemasi kuva samalla tavalla kuin Jan van </a:t>
            </a:r>
            <a:r>
              <a:rPr lang="fi-FI" dirty="0" err="1"/>
              <a:t>Eyckin</a:t>
            </a:r>
            <a:r>
              <a:rPr lang="fi-FI" dirty="0"/>
              <a:t> maalaus on esimerkissä avattu:</a:t>
            </a:r>
          </a:p>
          <a:p>
            <a:pPr marL="457200" lvl="0" indent="-228600" rtl="0">
              <a:lnSpc>
                <a:spcPct val="114000"/>
              </a:lnSpc>
              <a:spcBef>
                <a:spcPts val="500"/>
              </a:spcBef>
            </a:pPr>
            <a:r>
              <a:rPr lang="fi-FI" dirty="0"/>
              <a:t>Miten valitsemassasi maalauksessa näkyy renessanssi?</a:t>
            </a:r>
          </a:p>
          <a:p>
            <a:pPr marL="457200" lvl="0" indent="-228600" rtl="0">
              <a:lnSpc>
                <a:spcPct val="114000"/>
              </a:lnSpc>
              <a:spcBef>
                <a:spcPts val="500"/>
              </a:spcBef>
            </a:pPr>
            <a:r>
              <a:rPr lang="fi-FI" dirty="0"/>
              <a:t>Nosta esiin kiinnostavia yksityiskohtia maalauksesta.</a:t>
            </a:r>
          </a:p>
          <a:p>
            <a:pPr marL="457200" lvl="0" indent="-228600" rtl="0">
              <a:lnSpc>
                <a:spcPct val="114000"/>
              </a:lnSpc>
              <a:spcBef>
                <a:spcPts val="500"/>
              </a:spcBef>
            </a:pPr>
            <a:r>
              <a:rPr lang="fi-FI" dirty="0"/>
              <a:t>Merkitse lopuksi lähteet, joita käytit.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endParaRPr dirty="0"/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fi-FI" sz="1300" b="1" dirty="0"/>
              <a:t>Tekijänoikeuden näkökulmasta sallittuja kuvia löytyy esimerkiksi täältä:</a:t>
            </a: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fi-FI" sz="1300" u="sng" dirty="0">
                <a:solidFill>
                  <a:srgbClr val="1155CC"/>
                </a:solidFill>
                <a:hlinkClick r:id="rId3"/>
              </a:rPr>
              <a:t>http://commons.wikimedia.org/wiki/Main_Page</a:t>
            </a: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fi-FI" sz="1300" u="sng" dirty="0">
                <a:solidFill>
                  <a:srgbClr val="1155CC"/>
                </a:solidFill>
                <a:hlinkClick r:id="rId4"/>
              </a:rPr>
              <a:t>http://fi.wikipedia.org/wiki/Wikipedia:Etusivu</a:t>
            </a: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fi-FI" sz="1300" dirty="0"/>
              <a:t>tai rajaa Googlen kuvahaku siten että haku koskee vain käyttöoikeuden puolesta sallittuja kuvia (kuvahaku &gt; asetukset &gt; tarkennettu haku &gt; rajaa käyttöoikeuden perusteella)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fi-FI" dirty="0"/>
              <a:t>Avaa renessanssimaalaus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25000"/>
              <a:buNone/>
            </a:pPr>
            <a:r>
              <a:rPr lang="fi-FI" b="1" dirty="0">
                <a:solidFill>
                  <a:srgbClr val="000000"/>
                </a:solidFill>
              </a:rPr>
              <a:t>Tehtävät</a:t>
            </a:r>
          </a:p>
          <a:p>
            <a:pPr marL="0" marR="0" lvl="0" indent="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25000"/>
              <a:buNone/>
            </a:pPr>
            <a:r>
              <a:rPr lang="fi-FI" dirty="0">
                <a:solidFill>
                  <a:srgbClr val="000000"/>
                </a:solidFill>
              </a:rPr>
              <a:t>1. Tarkastele ensin esimerkkinä kuvanavausta Jan van </a:t>
            </a:r>
            <a:r>
              <a:rPr lang="fi-FI" dirty="0" err="1">
                <a:solidFill>
                  <a:srgbClr val="000000"/>
                </a:solidFill>
              </a:rPr>
              <a:t>Eyck</a:t>
            </a:r>
            <a:r>
              <a:rPr lang="fi-FI" dirty="0">
                <a:solidFill>
                  <a:srgbClr val="000000"/>
                </a:solidFill>
              </a:rPr>
              <a:t>: </a:t>
            </a:r>
            <a:r>
              <a:rPr lang="fi-FI" i="1" dirty="0" err="1">
                <a:solidFill>
                  <a:srgbClr val="000000"/>
                </a:solidFill>
              </a:rPr>
              <a:t>Arnolfinin</a:t>
            </a:r>
            <a:r>
              <a:rPr lang="fi-FI" i="1" dirty="0">
                <a:solidFill>
                  <a:srgbClr val="000000"/>
                </a:solidFill>
              </a:rPr>
              <a:t> perheestä </a:t>
            </a:r>
            <a:r>
              <a:rPr lang="fi-FI" dirty="0">
                <a:solidFill>
                  <a:srgbClr val="000000"/>
                </a:solidFill>
              </a:rPr>
              <a:t>(1434).</a:t>
            </a:r>
          </a:p>
          <a:p>
            <a:pPr marL="0" marR="0" lvl="0" indent="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endParaRPr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13" descr="eyck_kok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63" y="1552131"/>
            <a:ext cx="3276719" cy="457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orakulmio 1"/>
          <p:cNvSpPr/>
          <p:nvPr/>
        </p:nvSpPr>
        <p:spPr>
          <a:xfrm>
            <a:off x="301928" y="373093"/>
            <a:ext cx="86375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2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Jan Van </a:t>
            </a:r>
            <a:r>
              <a:rPr lang="fi-FI" sz="28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Eyck</a:t>
            </a:r>
            <a:r>
              <a:rPr lang="fi-FI" sz="2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fi-FI" sz="28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Arnolfnin</a:t>
            </a:r>
            <a:r>
              <a:rPr lang="fi-FI" sz="2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perhe (s. 72)</a:t>
            </a:r>
          </a:p>
        </p:txBody>
      </p:sp>
    </p:spTree>
    <p:extLst>
      <p:ext uri="{BB962C8B-B14F-4D97-AF65-F5344CB8AC3E}">
        <p14:creationId xmlns:p14="http://schemas.microsoft.com/office/powerpoint/2010/main" val="3511990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4724400" y="990600"/>
            <a:ext cx="4267200" cy="502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223200">
              <a:lnSpc>
                <a:spcPct val="90000"/>
              </a:lnSpc>
            </a:pPr>
            <a:r>
              <a:rPr lang="fi-FI" alt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Jan van </a:t>
            </a:r>
            <a:r>
              <a:rPr lang="fi-FI" altLang="fi-FI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Eyck</a:t>
            </a:r>
            <a:r>
              <a:rPr lang="fi-FI" alt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oli 1400-luvun kuuluisin alankomaalainen taidemaalari</a:t>
            </a:r>
          </a:p>
          <a:p>
            <a:pPr marL="457200" indent="-223200">
              <a:lnSpc>
                <a:spcPct val="90000"/>
              </a:lnSpc>
            </a:pPr>
            <a:r>
              <a:rPr lang="fi-FI" alt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alankomaalaiset taiteilijat kuvasivat erityisesti porvariston elämää</a:t>
            </a:r>
          </a:p>
          <a:p>
            <a:pPr marL="457200" indent="-223200">
              <a:lnSpc>
                <a:spcPct val="90000"/>
              </a:lnSpc>
            </a:pPr>
            <a:r>
              <a:rPr lang="fi-FI" alt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Flanderi oli Euroopan vauraimpia alueita</a:t>
            </a:r>
          </a:p>
          <a:p>
            <a:pPr marL="457200" indent="-223200">
              <a:lnSpc>
                <a:spcPct val="90000"/>
              </a:lnSpc>
            </a:pPr>
            <a:r>
              <a:rPr lang="fi-FI" alt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kaupunkikulttuurin kehitys ja porvariston voimistuminen heijastuivat taiteisiin</a:t>
            </a:r>
          </a:p>
          <a:p>
            <a:pPr marL="457200" indent="-223200">
              <a:lnSpc>
                <a:spcPct val="90000"/>
              </a:lnSpc>
            </a:pPr>
            <a:r>
              <a:rPr lang="fi-FI" alt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Jan van </a:t>
            </a:r>
            <a:r>
              <a:rPr lang="fi-FI" altLang="fi-FI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Eyck</a:t>
            </a:r>
            <a:r>
              <a:rPr lang="fi-FI" alt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työskenteli Burgundin herttuan Filip Hyvän palveluksessa, joka oli aikansa huomattavampia mesenaatteja</a:t>
            </a:r>
          </a:p>
        </p:txBody>
      </p:sp>
      <p:pic>
        <p:nvPicPr>
          <p:cNvPr id="2061" name="Picture 13" descr="eyck_kok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4094163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62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4876800" y="981222"/>
            <a:ext cx="3962400" cy="1110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4000"/>
              </a:lnSpc>
              <a:spcBef>
                <a:spcPts val="500"/>
              </a:spcBef>
            </a:pPr>
            <a:r>
              <a:rPr lang="fi-FI" alt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Tutki </a:t>
            </a:r>
            <a:r>
              <a:rPr lang="fi-FI" altLang="fi-FI" sz="200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maalausta</a:t>
            </a:r>
            <a:r>
              <a:rPr lang="fi-FI" altLang="fi-FI"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Mitä </a:t>
            </a:r>
            <a:r>
              <a:rPr lang="fi-FI" alt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renessanssille tyypillisiä piirteitä havaitset?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4953000" y="2514600"/>
            <a:ext cx="3886200" cy="2804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230400">
              <a:lnSpc>
                <a:spcPct val="114000"/>
              </a:lnSpc>
              <a:spcBef>
                <a:spcPts val="500"/>
              </a:spcBef>
              <a:buFontTx/>
              <a:buChar char="•"/>
            </a:pPr>
            <a:r>
              <a:rPr lang="fi-FI" alt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öljyvärimaalaus</a:t>
            </a:r>
          </a:p>
          <a:p>
            <a:pPr marL="457200" indent="-230400">
              <a:lnSpc>
                <a:spcPct val="114000"/>
              </a:lnSpc>
              <a:spcBef>
                <a:spcPts val="500"/>
              </a:spcBef>
              <a:buFontTx/>
              <a:buChar char="•"/>
            </a:pPr>
            <a:r>
              <a:rPr lang="fi-FI" alt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keskeisperspektiivi</a:t>
            </a:r>
          </a:p>
          <a:p>
            <a:pPr marL="457200" indent="-230400">
              <a:lnSpc>
                <a:spcPct val="114000"/>
              </a:lnSpc>
              <a:spcBef>
                <a:spcPts val="500"/>
              </a:spcBef>
              <a:buFontTx/>
              <a:buChar char="•"/>
            </a:pPr>
            <a:r>
              <a:rPr lang="fi-FI" alt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signeeraus</a:t>
            </a:r>
          </a:p>
          <a:p>
            <a:pPr marL="457200" indent="-230400">
              <a:lnSpc>
                <a:spcPct val="114000"/>
              </a:lnSpc>
              <a:spcBef>
                <a:spcPts val="500"/>
              </a:spcBef>
              <a:buFontTx/>
              <a:buChar char="•"/>
            </a:pPr>
            <a:r>
              <a:rPr lang="fi-FI" alt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yksityiskohtien runsaus ja niiden tarkka kuvaus </a:t>
            </a:r>
          </a:p>
          <a:p>
            <a:pPr marL="457200" indent="-230400">
              <a:lnSpc>
                <a:spcPct val="114000"/>
              </a:lnSpc>
              <a:spcBef>
                <a:spcPts val="500"/>
              </a:spcBef>
              <a:buFontTx/>
              <a:buChar char="•"/>
            </a:pPr>
            <a:r>
              <a:rPr lang="fi-FI" alt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valon ja varjon vaihtuminen</a:t>
            </a:r>
          </a:p>
        </p:txBody>
      </p:sp>
      <p:pic>
        <p:nvPicPr>
          <p:cNvPr id="48139" name="Picture 11" descr="eyck_kok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4094163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36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533400" y="5029200"/>
            <a:ext cx="8153400" cy="1174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230400">
              <a:lnSpc>
                <a:spcPct val="114000"/>
              </a:lnSpc>
              <a:spcBef>
                <a:spcPts val="500"/>
              </a:spcBef>
              <a:buFontTx/>
              <a:buChar char="•"/>
            </a:pPr>
            <a:r>
              <a:rPr lang="fi-FI" alt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maalauksen keskipisteenä on pariskunta Giovannin </a:t>
            </a:r>
            <a:r>
              <a:rPr lang="fi-FI" altLang="fi-FI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Arnolfini</a:t>
            </a:r>
            <a:r>
              <a:rPr lang="fi-FI" alt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ja kihlattu </a:t>
            </a:r>
            <a:r>
              <a:rPr lang="fi-FI" altLang="fi-FI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Giovanna</a:t>
            </a:r>
            <a:r>
              <a:rPr lang="fi-FI" alt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altLang="fi-FI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Cenami</a:t>
            </a:r>
            <a:endParaRPr lang="fi-FI" altLang="fi-FI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230400">
              <a:lnSpc>
                <a:spcPct val="114000"/>
              </a:lnSpc>
              <a:spcBef>
                <a:spcPts val="500"/>
              </a:spcBef>
              <a:buFontTx/>
              <a:buChar char="•"/>
            </a:pPr>
            <a:r>
              <a:rPr lang="fi-FI" alt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ilmeisesti kyseessä on vihkiseremonia</a:t>
            </a:r>
          </a:p>
        </p:txBody>
      </p:sp>
      <p:pic>
        <p:nvPicPr>
          <p:cNvPr id="52233" name="Picture 9" descr="eyck_pariskun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666750"/>
            <a:ext cx="62769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87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4114800" y="1981200"/>
            <a:ext cx="4495800" cy="2676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32000" indent="-230400">
              <a:lnSpc>
                <a:spcPct val="114000"/>
              </a:lnSpc>
              <a:spcBef>
                <a:spcPts val="500"/>
              </a:spcBef>
              <a:buFontTx/>
              <a:buChar char="•"/>
            </a:pPr>
            <a:r>
              <a:rPr lang="fi-FI" alt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morsian on kuvattu pää hieman kallellaan kuuntelemassa puolisoaan</a:t>
            </a:r>
          </a:p>
          <a:p>
            <a:pPr marL="432000" indent="-230400">
              <a:lnSpc>
                <a:spcPct val="114000"/>
              </a:lnSpc>
              <a:spcBef>
                <a:spcPts val="500"/>
              </a:spcBef>
              <a:buFontTx/>
              <a:buChar char="•"/>
            </a:pPr>
            <a:r>
              <a:rPr lang="fi-FI" alt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vihreä puku symboloi hedelmällisyyttä</a:t>
            </a:r>
          </a:p>
          <a:p>
            <a:pPr marL="432000" indent="-230400">
              <a:lnSpc>
                <a:spcPct val="114000"/>
              </a:lnSpc>
              <a:spcBef>
                <a:spcPts val="500"/>
              </a:spcBef>
              <a:buFontTx/>
              <a:buChar char="•"/>
            </a:pPr>
            <a:r>
              <a:rPr lang="fi-FI" alt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morsian on ilmeisesti raskaana</a:t>
            </a:r>
          </a:p>
        </p:txBody>
      </p:sp>
      <p:pic>
        <p:nvPicPr>
          <p:cNvPr id="54280" name="Picture 8" descr="eyck_nain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"/>
            <a:ext cx="2544763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61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5257800" y="2239963"/>
            <a:ext cx="3581400" cy="3027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230400">
              <a:lnSpc>
                <a:spcPct val="114000"/>
              </a:lnSpc>
              <a:spcBef>
                <a:spcPts val="500"/>
              </a:spcBef>
              <a:buFontTx/>
              <a:buChar char="•"/>
            </a:pPr>
            <a:r>
              <a:rPr lang="fi-FI" alt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van </a:t>
            </a:r>
            <a:r>
              <a:rPr lang="fi-FI" altLang="fi-FI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Eyck</a:t>
            </a:r>
            <a:r>
              <a:rPr lang="fi-FI" alt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oli mestari kuvaamaan asioita pikkutarkasti</a:t>
            </a:r>
          </a:p>
          <a:p>
            <a:pPr marL="457200" indent="-230400">
              <a:lnSpc>
                <a:spcPct val="114000"/>
              </a:lnSpc>
              <a:spcBef>
                <a:spcPts val="500"/>
              </a:spcBef>
              <a:buFontTx/>
              <a:buChar char="•"/>
            </a:pPr>
            <a:r>
              <a:rPr lang="fi-FI" alt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koira symboloi uskollisuutta</a:t>
            </a:r>
          </a:p>
          <a:p>
            <a:pPr marL="457200" indent="-230400">
              <a:lnSpc>
                <a:spcPct val="114000"/>
              </a:lnSpc>
              <a:spcBef>
                <a:spcPts val="500"/>
              </a:spcBef>
              <a:buFontTx/>
              <a:buChar char="•"/>
            </a:pPr>
            <a:r>
              <a:rPr lang="fi-FI" alt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turkissa hopeanhohtoisia karvatupsuja</a:t>
            </a:r>
          </a:p>
        </p:txBody>
      </p:sp>
      <p:pic>
        <p:nvPicPr>
          <p:cNvPr id="56329" name="Picture 9" descr="eyck_koi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43434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62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5105400" y="1981200"/>
            <a:ext cx="3657600" cy="292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230400">
              <a:lnSpc>
                <a:spcPct val="114000"/>
              </a:lnSpc>
              <a:spcBef>
                <a:spcPts val="500"/>
              </a:spcBef>
              <a:buFontTx/>
              <a:buChar char="•"/>
            </a:pPr>
            <a:r>
              <a:rPr lang="fi-FI" alt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appelsiinit olivat ylellisyystavaraa 1400-luvun lopulla ja ne korostavat pariskunnan varallisuutta</a:t>
            </a:r>
          </a:p>
          <a:p>
            <a:pPr marL="457200" indent="-230400">
              <a:lnSpc>
                <a:spcPct val="114000"/>
              </a:lnSpc>
              <a:spcBef>
                <a:spcPts val="500"/>
              </a:spcBef>
              <a:buFontTx/>
              <a:buChar char="•"/>
            </a:pPr>
            <a:r>
              <a:rPr lang="fi-FI" alt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hedelmän pyöreä muoto syntyy valon ja varjon vaihtelusta</a:t>
            </a:r>
          </a:p>
        </p:txBody>
      </p:sp>
      <p:pic>
        <p:nvPicPr>
          <p:cNvPr id="60427" name="Picture 11" descr="eyck_appelsiin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4294188" cy="577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3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334</Words>
  <Application>Microsoft Office PowerPoint</Application>
  <PresentationFormat>Näytössä katseltava diaesitys (4:3)</PresentationFormat>
  <Paragraphs>54</Paragraphs>
  <Slides>12</Slides>
  <Notes>12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6" baseType="lpstr">
      <vt:lpstr>Verdana</vt:lpstr>
      <vt:lpstr>Merriweather Sans</vt:lpstr>
      <vt:lpstr>Arial</vt:lpstr>
      <vt:lpstr>Blank Presentation</vt:lpstr>
      <vt:lpstr>PowerPoint-esitys</vt:lpstr>
      <vt:lpstr>Avaa renessanssimaalaus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Avaa renessanssimaalaus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karri</dc:creator>
  <cp:lastModifiedBy>karri</cp:lastModifiedBy>
  <cp:revision>7</cp:revision>
  <dcterms:modified xsi:type="dcterms:W3CDTF">2017-07-07T14:34:20Z</dcterms:modified>
</cp:coreProperties>
</file>