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1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5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46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81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6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25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29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6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8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1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1AEF79-7E29-4DD8-B534-9019761DC111}" type="datetimeFigureOut">
              <a:rPr lang="fi-FI" smtClean="0"/>
              <a:t>19.5.2021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95528A-A661-4EDB-85C2-8B1E4C4BA67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2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38AC75B4-92A2-4FF1-95D4-C1A419DF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3262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72CD80C-0F77-438D-9662-2C7AE260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fi-FI" sz="3900">
                <a:solidFill>
                  <a:srgbClr val="FFFFFF"/>
                </a:solidFill>
              </a:rPr>
              <a:t>Vallankumous synnyttää uusia aatteita</a:t>
            </a:r>
          </a:p>
        </p:txBody>
      </p:sp>
    </p:spTree>
    <p:extLst>
      <p:ext uri="{BB962C8B-B14F-4D97-AF65-F5344CB8AC3E}">
        <p14:creationId xmlns:p14="http://schemas.microsoft.com/office/powerpoint/2010/main" val="419640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F1C9007-A76E-4646-A615-E6AA54ABC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8" r="2" b="1384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544A96E-8DA9-40CA-909F-6622DE1F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sz="4600"/>
              <a:t>Nationalismi rakentaa kansallishenkeä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3DEA7D8-2A1D-472F-8D62-D051C43C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/>
              <a:t>Kansallisuusperiaate</a:t>
            </a:r>
            <a:br>
              <a:rPr lang="fi-FI"/>
            </a:br>
            <a:r>
              <a:rPr lang="fi-FI"/>
              <a:t>- Jokaisella kansalla oikeus omaan valtioonsa</a:t>
            </a:r>
            <a:br>
              <a:rPr lang="fi-FI"/>
            </a:br>
            <a:r>
              <a:rPr lang="fi-FI"/>
              <a:t>- Määriteltiin kulttuuriperinnön, kielen, historian ja asuma-alueen avulla.</a:t>
            </a:r>
            <a:br>
              <a:rPr lang="fi-FI"/>
            </a:br>
            <a:r>
              <a:rPr lang="fi-FI"/>
              <a:t>- Lopulta kielestä tärkein määrittävä tekijä</a:t>
            </a:r>
          </a:p>
          <a:p>
            <a:r>
              <a:rPr lang="fi-FI"/>
              <a:t>Johan Gottfried Herder korosti kielen merkitystä</a:t>
            </a:r>
          </a:p>
          <a:p>
            <a:r>
              <a:rPr lang="fi-FI"/>
              <a:t>Georg Friedrich Hegel taas korosti kansallishengen merkitystä</a:t>
            </a:r>
            <a:br>
              <a:rPr lang="fi-FI"/>
            </a:br>
            <a:r>
              <a:rPr lang="fi-FI"/>
              <a:t>- Hegel: kansallishengen levitessä kansa itse tietoiseksi historiallisesta merkityksestään -&gt; oma valtio</a:t>
            </a:r>
            <a:br>
              <a:rPr lang="fi-FI"/>
            </a:br>
            <a:r>
              <a:rPr lang="fi-FI"/>
              <a:t>- Hegel: Ilman kansallishenkeä turha edes yrittää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964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1EE2BF27-5109-46DE-982D-0C6E7325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75" y="965200"/>
            <a:ext cx="3351491" cy="4927598"/>
          </a:xfrm>
          <a:prstGeom prst="rect">
            <a:avLst/>
          </a:prstGeom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xmlns="" id="{0F970142-5B97-4063-9AD9-AF3903474E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725098F-7838-4D5A-B19D-E7D9C34E3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4" y="965201"/>
            <a:ext cx="3806568" cy="49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6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4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18FE9CD-5FBF-435F-97DF-6A21C8A0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rgbClr val="FFFFFF"/>
                </a:solidFill>
              </a:rPr>
              <a:t>Nationalismin vetovoima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7CCE1D32-EA16-4BCF-B836-3FF754F6E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r="1" b="167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3D0A96B-312B-43D2-8F5D-671A816C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i-FI" sz="1700">
                <a:solidFill>
                  <a:srgbClr val="FFFFFF"/>
                </a:solidFill>
              </a:rPr>
              <a:t>Vetosi ihmisiin, koska ihmisillä halu kuulua suurempaan yhteisöön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Me vs muut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Uskonto tärkeäksi nationalismin osaksi</a:t>
            </a:r>
          </a:p>
          <a:p>
            <a:r>
              <a:rPr lang="fi-FI" sz="1700">
                <a:solidFill>
                  <a:srgbClr val="FFFFFF"/>
                </a:solidFill>
              </a:rPr>
              <a:t>Hallitsijat käyttivät hyväksi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Perustelivat uusia sotia nationalismilla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Nationalismilla perusteltiin myös asepalvelusta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Isänmaallisen kulttuurin kehitys</a:t>
            </a:r>
          </a:p>
          <a:p>
            <a:r>
              <a:rPr lang="fi-FI" sz="1700">
                <a:solidFill>
                  <a:srgbClr val="FFFFFF"/>
                </a:solidFill>
              </a:rPr>
              <a:t>Myös kulttuurinen liike</a:t>
            </a:r>
            <a:br>
              <a:rPr lang="fi-FI" sz="1700">
                <a:solidFill>
                  <a:srgbClr val="FFFFFF"/>
                </a:solidFill>
              </a:rPr>
            </a:br>
            <a:r>
              <a:rPr lang="fi-FI" sz="1700">
                <a:solidFill>
                  <a:srgbClr val="FFFFFF"/>
                </a:solidFill>
              </a:rPr>
              <a:t>- Oma historia, oman kielen nostaminen keskiöön, omat taiteet, musiikki jne.</a:t>
            </a:r>
          </a:p>
          <a:p>
            <a:r>
              <a:rPr lang="fi-FI" sz="1700">
                <a:solidFill>
                  <a:srgbClr val="FFFFFF"/>
                </a:solidFill>
              </a:rPr>
              <a:t>Nationalismin avulla Italia ja Saksa yhdistyivät</a:t>
            </a:r>
          </a:p>
        </p:txBody>
      </p:sp>
    </p:spTree>
    <p:extLst>
      <p:ext uri="{BB962C8B-B14F-4D97-AF65-F5344CB8AC3E}">
        <p14:creationId xmlns:p14="http://schemas.microsoft.com/office/powerpoint/2010/main" val="208352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297226F-EA1D-40F2-8F14-79E34C0F1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27F3FFE-D2A9-4F56-9046-BBE8D983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/>
              <a:t>Porvariston vuosisata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1F68F3D-EE90-4D43-AA14-51DB7227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/>
              <a:t>1800-lukua on kutsuttu porvariston vuosisadaksi</a:t>
            </a:r>
            <a:br>
              <a:rPr lang="fi-FI"/>
            </a:br>
            <a:r>
              <a:rPr lang="fi-FI"/>
              <a:t>- Porvaristoon 1800-luvulla oli kauppiasta ja virkamiehistä koostuva keskiluokka</a:t>
            </a:r>
            <a:br>
              <a:rPr lang="fi-FI"/>
            </a:br>
            <a:r>
              <a:rPr lang="fi-FI"/>
              <a:t>- Vaurastui nopeasti teollisuuden ja kaupan ansiosta</a:t>
            </a:r>
          </a:p>
          <a:p>
            <a:r>
              <a:rPr lang="fi-FI"/>
              <a:t>Tekninen kehitys loi uusia tehtaita ja helpotti tuotteiden kuljetuksia</a:t>
            </a:r>
          </a:p>
          <a:p>
            <a:r>
              <a:rPr lang="fi-FI"/>
              <a:t>Uusi vaurastunut porvaristo pyrki hankkimaan koulutusta ja osallistumaan kulttuurielämään</a:t>
            </a:r>
          </a:p>
          <a:p>
            <a:r>
              <a:rPr lang="fi-FI"/>
              <a:t>Valtaa käyttivät kuninkaat, aatelisto ja papisto</a:t>
            </a:r>
            <a:br>
              <a:rPr lang="fi-FI"/>
            </a:br>
            <a:r>
              <a:rPr lang="fi-FI"/>
              <a:t>- Porvareilla ei ollut vaikutusvaltaa yhteiskunnallisiin asioihin</a:t>
            </a:r>
            <a:br>
              <a:rPr lang="fi-FI"/>
            </a:br>
            <a:r>
              <a:rPr lang="fi-FI"/>
              <a:t>- Porvarit alkoivatkin vaatia muutoksia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93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705A208B-F7B2-4AB2-89FC-1C78310E0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9974BD0-A48D-40BF-9030-FC72B234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Porvariston vuosisata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C98F954-37D4-4E31-8864-A11D0180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 dirty="0"/>
              <a:t>Porvariston valtapyrkimykset leimasivatkin Wienin kongressin ja ensimmäisen maailmansodan välistä aikaa</a:t>
            </a:r>
          </a:p>
          <a:p>
            <a:r>
              <a:rPr lang="fi-FI" dirty="0"/>
              <a:t>Myös työläiset alkoivat vaatia yhteiskunnallisia oikeuksia</a:t>
            </a:r>
            <a:br>
              <a:rPr lang="fi-FI" dirty="0"/>
            </a:br>
            <a:r>
              <a:rPr lang="fi-FI" dirty="0"/>
              <a:t>- Teollistumisen myötä työväestön määrä kasvoi</a:t>
            </a:r>
            <a:br>
              <a:rPr lang="fi-FI" dirty="0"/>
            </a:br>
            <a:r>
              <a:rPr lang="fi-FI" dirty="0"/>
              <a:t>- Tämä väestönosa osoittautui erittäin tärkeäksi ja aktiiviseksi tekijäksi kun 1800-luvun Euroopassa alkoi syntyä uusia poliittisia ideologioita</a:t>
            </a:r>
          </a:p>
        </p:txBody>
      </p:sp>
    </p:spTree>
    <p:extLst>
      <p:ext uri="{BB962C8B-B14F-4D97-AF65-F5344CB8AC3E}">
        <p14:creationId xmlns:p14="http://schemas.microsoft.com/office/powerpoint/2010/main" val="4203932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68C2856A-FE6F-4F95-BFD4-874E250AB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DF62899-6F82-47C6-B983-09B55D21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Napoleonista Wienin kongressiin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531565B-659C-424B-915F-60E205C4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 dirty="0"/>
              <a:t>Ranskassa vallankumous –&gt; hirmuvallan vuodet -&gt; vallankumous sodat -&gt; Napoleon valtion johtoon</a:t>
            </a:r>
          </a:p>
          <a:p>
            <a:r>
              <a:rPr lang="fi-FI" dirty="0"/>
              <a:t>Useissa maissa osa ihmisistä halusi palauttaa vanhan yhteiskunnan, kun taas osa halusi viedä vallankumouksen aatetta eteenpäin</a:t>
            </a:r>
          </a:p>
          <a:p>
            <a:r>
              <a:rPr lang="fi-FI" dirty="0"/>
              <a:t>Ranskassa Napoleon Bonapartesta keisari vuonna 1804</a:t>
            </a:r>
            <a:br>
              <a:rPr lang="fi-FI" dirty="0"/>
            </a:br>
            <a:r>
              <a:rPr lang="fi-FI" dirty="0"/>
              <a:t>- Napoleonin Ranska valloitti alueita Italiassa, Saksassa ja Espanjassa</a:t>
            </a:r>
            <a:br>
              <a:rPr lang="fi-FI" dirty="0"/>
            </a:br>
            <a:r>
              <a:rPr lang="fi-FI" dirty="0"/>
              <a:t>- Napoleon asetti omia sukulaisiaan hallitsijoiksi</a:t>
            </a:r>
            <a:br>
              <a:rPr lang="fi-FI" dirty="0"/>
            </a:br>
            <a:r>
              <a:rPr lang="fi-FI" dirty="0"/>
              <a:t>- Ranskan hyökkäys Venäjälle oli kuitenkin katastrofi ja Napoleon syöstiin vallasta</a:t>
            </a:r>
          </a:p>
          <a:p>
            <a:r>
              <a:rPr lang="fi-FI" dirty="0"/>
              <a:t>Napoleonin vastustajat kokoontuivat Wienin kongressiin neuvottelemaan Euroopan tulevaisuudesta</a:t>
            </a:r>
            <a:br>
              <a:rPr lang="fi-FI" dirty="0"/>
            </a:br>
            <a:r>
              <a:rPr lang="fi-FI" dirty="0"/>
              <a:t>-Päätettiin palata vanhoihin yhteiskuntajärjestyksiin</a:t>
            </a:r>
          </a:p>
        </p:txBody>
      </p:sp>
    </p:spTree>
    <p:extLst>
      <p:ext uri="{BB962C8B-B14F-4D97-AF65-F5344CB8AC3E}">
        <p14:creationId xmlns:p14="http://schemas.microsoft.com/office/powerpoint/2010/main" val="346965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7F3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2005BBD-A5B9-4EEF-932B-B2D9C432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Konservatismi torjuu uudistukset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ABEA41F-34BC-4EFB-A02F-C845CDCF1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fi-FI" sz="1900">
                <a:solidFill>
                  <a:srgbClr val="FFFFFF"/>
                </a:solidFill>
              </a:rPr>
              <a:t>Aatelisto ja papisto alkoivat pelkäämään yhteiskunnallisen asemansa puolesta Ranskan suuren vallankumouksen jälkeen</a:t>
            </a:r>
          </a:p>
          <a:p>
            <a:r>
              <a:rPr lang="fi-FI" sz="1900">
                <a:solidFill>
                  <a:srgbClr val="FFFFFF"/>
                </a:solidFill>
              </a:rPr>
              <a:t>Tätä muutoksia vastustavaa ja vakauteen pyrkivää aatetta alettiin kutsumaan konservatismiksi</a:t>
            </a:r>
            <a:br>
              <a:rPr lang="fi-FI" sz="1900">
                <a:solidFill>
                  <a:srgbClr val="FFFFFF"/>
                </a:solidFill>
              </a:rPr>
            </a:br>
            <a:r>
              <a:rPr lang="fi-FI" sz="1900">
                <a:solidFill>
                  <a:srgbClr val="FFFFFF"/>
                </a:solidFill>
              </a:rPr>
              <a:t>- Yleensä ryhmät joilla oli valtaa kannattivat</a:t>
            </a:r>
            <a:br>
              <a:rPr lang="fi-FI" sz="1900">
                <a:solidFill>
                  <a:srgbClr val="FFFFFF"/>
                </a:solidFill>
              </a:rPr>
            </a:br>
            <a:r>
              <a:rPr lang="fi-FI" sz="1900">
                <a:solidFill>
                  <a:srgbClr val="FFFFFF"/>
                </a:solidFill>
              </a:rPr>
              <a:t>- Wienin kongressin päätökset olivat konservatiivisa</a:t>
            </a:r>
          </a:p>
          <a:p>
            <a:r>
              <a:rPr lang="fi-FI" sz="1900">
                <a:solidFill>
                  <a:srgbClr val="FFFFFF"/>
                </a:solidFill>
              </a:rPr>
              <a:t>Edmund Burke: </a:t>
            </a:r>
            <a:br>
              <a:rPr lang="fi-FI" sz="1900">
                <a:solidFill>
                  <a:srgbClr val="FFFFFF"/>
                </a:solidFill>
              </a:rPr>
            </a:br>
            <a:r>
              <a:rPr lang="fi-FI" sz="1900">
                <a:solidFill>
                  <a:srgbClr val="FFFFFF"/>
                </a:solidFill>
              </a:rPr>
              <a:t>- Perinteisten valtarakenteiden purkaminen voi johtaa hirmuvaltaan</a:t>
            </a:r>
            <a:br>
              <a:rPr lang="fi-FI" sz="1900">
                <a:solidFill>
                  <a:srgbClr val="FFFFFF"/>
                </a:solidFill>
              </a:rPr>
            </a:br>
            <a:r>
              <a:rPr lang="fi-FI" sz="1900">
                <a:solidFill>
                  <a:srgbClr val="FFFFFF"/>
                </a:solidFill>
              </a:rPr>
              <a:t>- Yhteiskunta elävä organismi. Kehittyy historian saatossa.</a:t>
            </a:r>
          </a:p>
          <a:p>
            <a:r>
              <a:rPr lang="fi-FI" sz="1900">
                <a:solidFill>
                  <a:srgbClr val="FFFFFF"/>
                </a:solidFill>
              </a:rPr>
              <a:t>Burken ajattelussa kansalaisten velvollisuudet tärkeämpiä kuin oikeudet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AB9C94D0-E5C0-4C38-A21C-AB6C7289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r="3834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967642D2-75AC-490B-8584-07FE6F6CE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527E1ED-07BB-48B3-A50A-5862534B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Konservatismi torjuu uudistukset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19A79120-B55F-4100-A92A-D942E749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 dirty="0" err="1"/>
              <a:t>Burken</a:t>
            </a:r>
            <a:r>
              <a:rPr lang="fi-FI" dirty="0"/>
              <a:t> opit vetosivat konservatiiveihin</a:t>
            </a:r>
            <a:br>
              <a:rPr lang="fi-FI" dirty="0"/>
            </a:br>
            <a:r>
              <a:rPr lang="fi-FI" dirty="0"/>
              <a:t>- Kansanopetusta pidettiin turhana, koska se saattaisi aiheuttaa vallankumouksellisten ajatusten leviämisen</a:t>
            </a:r>
          </a:p>
          <a:p>
            <a:r>
              <a:rPr lang="fi-FI" dirty="0" err="1"/>
              <a:t>Koservatismi</a:t>
            </a:r>
            <a:r>
              <a:rPr lang="fi-FI" dirty="0"/>
              <a:t> rakentui pessimistiselle ihmiskäsitykselle</a:t>
            </a:r>
            <a:br>
              <a:rPr lang="fi-FI" dirty="0"/>
            </a:br>
            <a:r>
              <a:rPr lang="fi-FI" dirty="0"/>
              <a:t>- Ihmisen toimintaa ohjaa vaisto ei järki</a:t>
            </a:r>
            <a:br>
              <a:rPr lang="fi-FI" dirty="0"/>
            </a:br>
            <a:r>
              <a:rPr lang="fi-FI" dirty="0"/>
              <a:t>- Korosti uskonnon merkitystä</a:t>
            </a:r>
            <a:br>
              <a:rPr lang="fi-FI" dirty="0"/>
            </a:br>
            <a:r>
              <a:rPr lang="fi-FI" dirty="0"/>
              <a:t>- Konservatiivit arvostivat kotia, perhettä, lainkuuliaisuutta ja yhteiskunnallista vakautta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77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D11685B7-46AD-480F-B183-B0C0711F5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C07F968-D5EC-4200-AC9B-5BA6688A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Liberalismi vetoaa keskiluokkaan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6DDC4C3-BC51-4439-8A64-73261E9B2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 dirty="0"/>
              <a:t>Konservatismin haastajaksi nousi liberalismi</a:t>
            </a:r>
          </a:p>
          <a:p>
            <a:r>
              <a:rPr lang="fi-FI" dirty="0"/>
              <a:t>Liberalismia voidaan kutsua vapaus aatteeksi</a:t>
            </a:r>
            <a:br>
              <a:rPr lang="fi-FI" dirty="0"/>
            </a:br>
            <a:r>
              <a:rPr lang="fi-FI" dirty="0"/>
              <a:t>- Erityisesti keskiluokan aate</a:t>
            </a:r>
          </a:p>
          <a:p>
            <a:r>
              <a:rPr lang="fi-FI" dirty="0"/>
              <a:t>Liberalismin juuret valistus ajattelussa</a:t>
            </a:r>
            <a:br>
              <a:rPr lang="fi-FI" dirty="0"/>
            </a:br>
            <a:r>
              <a:rPr lang="fi-FI" dirty="0"/>
              <a:t>- Joukko </a:t>
            </a:r>
            <a:r>
              <a:rPr lang="fi-FI" dirty="0" err="1"/>
              <a:t>samansuuntaisi</a:t>
            </a:r>
            <a:r>
              <a:rPr lang="fi-FI" dirty="0"/>
              <a:t> ajatuksia</a:t>
            </a:r>
            <a:br>
              <a:rPr lang="fi-FI" dirty="0"/>
            </a:br>
            <a:r>
              <a:rPr lang="fi-FI" dirty="0"/>
              <a:t>- Adam Smithin taloudellinen liberalismi toimi pohjana</a:t>
            </a:r>
            <a:br>
              <a:rPr lang="fi-FI" dirty="0"/>
            </a:br>
            <a:r>
              <a:rPr lang="fi-FI" dirty="0"/>
              <a:t>- Sama oikeudet ihmisille, mitä Smith vaati taloudelle</a:t>
            </a:r>
            <a:br>
              <a:rPr lang="fi-FI" dirty="0"/>
            </a:br>
            <a:r>
              <a:rPr lang="fi-FI" dirty="0"/>
              <a:t>- Puolusti sanan- ja uskonnonvapautta, yhdistymisen ja kokoontumisen vapautta</a:t>
            </a:r>
          </a:p>
          <a:p>
            <a:r>
              <a:rPr lang="fi-FI" dirty="0"/>
              <a:t>Liberalismi korosti yksilöä ja hänen vapauksiaan toteuttaa itseään</a:t>
            </a:r>
          </a:p>
        </p:txBody>
      </p:sp>
    </p:spTree>
    <p:extLst>
      <p:ext uri="{BB962C8B-B14F-4D97-AF65-F5344CB8AC3E}">
        <p14:creationId xmlns:p14="http://schemas.microsoft.com/office/powerpoint/2010/main" val="1146579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7C4B9E2-818C-4FEF-B7DF-B3446E520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D7751B2-C31B-4650-BDE2-28EEB59C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Liberalismi vetoaa keskiluokkaan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3048914-EAB1-4292-AF90-3702C5FA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 dirty="0"/>
              <a:t>Liberalismin ihmiskuva periytyi valistusajalta</a:t>
            </a:r>
            <a:br>
              <a:rPr lang="fi-FI" dirty="0"/>
            </a:br>
            <a:r>
              <a:rPr lang="fi-FI" dirty="0"/>
              <a:t>- Uskottiin ihmisten luontaiseen tasa-arvoisuuteen ja järkevyyteen</a:t>
            </a:r>
            <a:br>
              <a:rPr lang="fi-FI" dirty="0"/>
            </a:br>
            <a:r>
              <a:rPr lang="fi-FI" dirty="0"/>
              <a:t>- Vaativat kaikille oikeutta peruskoulutukseen</a:t>
            </a:r>
            <a:br>
              <a:rPr lang="fi-FI" dirty="0"/>
            </a:br>
            <a:r>
              <a:rPr lang="fi-FI" dirty="0"/>
              <a:t>- Edistysusko</a:t>
            </a:r>
            <a:br>
              <a:rPr lang="fi-FI" dirty="0"/>
            </a:br>
            <a:r>
              <a:rPr lang="fi-FI" dirty="0"/>
              <a:t>- Arvostelivat yksinvaltaa, säätyjen etuoikeuksia, sensuuria ja muita rajoituksia</a:t>
            </a:r>
          </a:p>
          <a:p>
            <a:r>
              <a:rPr lang="fi-FI" dirty="0"/>
              <a:t>Liberalismin ajateltiin ajavan etenkin keskiluokan asiaa</a:t>
            </a:r>
            <a:br>
              <a:rPr lang="fi-FI" dirty="0"/>
            </a:br>
            <a:r>
              <a:rPr lang="fi-FI" dirty="0"/>
              <a:t>- Ei koskenut köyhiä tai naisia</a:t>
            </a:r>
            <a:br>
              <a:rPr lang="fi-FI" dirty="0"/>
            </a:br>
            <a:r>
              <a:rPr lang="fi-FI" dirty="0"/>
              <a:t>- Porvaristo halusi kehittää kauppaa ja osallistua yhteiskunnalliseen päätöksentekoon</a:t>
            </a:r>
          </a:p>
          <a:p>
            <a:r>
              <a:rPr lang="fi-FI" dirty="0"/>
              <a:t>John Stuart </a:t>
            </a:r>
            <a:r>
              <a:rPr lang="fi-FI" dirty="0" err="1"/>
              <a:t>Mill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 Yksilön oikeudet etusijalla. Valtion valtaa vähennettävä</a:t>
            </a:r>
            <a:br>
              <a:rPr lang="fi-FI" dirty="0"/>
            </a:br>
            <a:r>
              <a:rPr lang="fi-FI" dirty="0"/>
              <a:t>- Nuoret liberaalit omaksuivat Millin ajatuksia ja käyttivät niitä esimerkiksi yhteiskunnan sosiaalisten olojen parantamiseen</a:t>
            </a:r>
          </a:p>
        </p:txBody>
      </p:sp>
    </p:spTree>
    <p:extLst>
      <p:ext uri="{BB962C8B-B14F-4D97-AF65-F5344CB8AC3E}">
        <p14:creationId xmlns:p14="http://schemas.microsoft.com/office/powerpoint/2010/main" val="359803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363C2734-EE4F-4C1F-9F74-067378504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8" r="2" b="1384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4C7FBB7-BE6F-484E-9093-02595C29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fi-FI" sz="4600"/>
              <a:t>Nationalismi rakentaa kansallishenkeä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43D59E8-ED5E-4BC7-A10C-8A2979EC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fi-FI"/>
              <a:t>Kansallisuusaate heräsi USA:n itsenäistymisen, Ranskan vallankumouksen ja Napoleonin sotien vaikutuksesta</a:t>
            </a:r>
            <a:br>
              <a:rPr lang="fi-FI"/>
            </a:br>
            <a:r>
              <a:rPr lang="fi-FI"/>
              <a:t>-Tärkeimmäksi ihmisiä yhdistäväksi tekijäksi nousi kansallisuus</a:t>
            </a:r>
          </a:p>
          <a:p>
            <a:r>
              <a:rPr lang="fi-FI"/>
              <a:t>Nationalismiin vaikkutti ajatus siitä, että valtion tuli ilmaista kansan tahtoa</a:t>
            </a:r>
            <a:br>
              <a:rPr lang="fi-FI"/>
            </a:br>
            <a:r>
              <a:rPr lang="fi-FI"/>
              <a:t>- Esim. Napoleon sai kansalta tuen -&gt; hyvään sotamenestykseen</a:t>
            </a:r>
            <a:br>
              <a:rPr lang="fi-FI"/>
            </a:br>
            <a:r>
              <a:rPr lang="fi-FI"/>
              <a:t>- Kansallistunne oli yksi Ranskan armeijan tärkeimmistä käyttövoimista</a:t>
            </a:r>
          </a:p>
          <a:p>
            <a:r>
              <a:rPr lang="fi-FI"/>
              <a:t>Voimakas yhteenkuuluvuuden tunne alkoi saada nationalistia piirteitä Napoleonin valloitussotien aikana</a:t>
            </a:r>
            <a:br>
              <a:rPr lang="fi-FI"/>
            </a:br>
            <a:r>
              <a:rPr lang="fi-FI"/>
              <a:t>- Yhteinen vastustus Ranskan miehitystä kohtaan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56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Mukautettu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Integraali</vt:lpstr>
      <vt:lpstr>Vallankumous synnyttää uusia aatteita</vt:lpstr>
      <vt:lpstr>Porvariston vuosisata</vt:lpstr>
      <vt:lpstr>Porvariston vuosisata</vt:lpstr>
      <vt:lpstr>Napoleonista Wienin kongressiin</vt:lpstr>
      <vt:lpstr>Konservatismi torjuu uudistukset</vt:lpstr>
      <vt:lpstr>Konservatismi torjuu uudistukset</vt:lpstr>
      <vt:lpstr>Liberalismi vetoaa keskiluokkaan</vt:lpstr>
      <vt:lpstr>Liberalismi vetoaa keskiluokkaan</vt:lpstr>
      <vt:lpstr>Nationalismi rakentaa kansallishenkeä</vt:lpstr>
      <vt:lpstr>Nationalismi rakentaa kansallishenkeä</vt:lpstr>
      <vt:lpstr>PowerPoint-esitys</vt:lpstr>
      <vt:lpstr>Nationalismin vetovoima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Vallankumous synnyttää uusia aatteita</dc:title>
  <dc:creator>Tapio</dc:creator>
  <cp:lastModifiedBy>Oppilas</cp:lastModifiedBy>
  <cp:revision>1</cp:revision>
  <dcterms:created xsi:type="dcterms:W3CDTF">2018-11-28T21:37:02Z</dcterms:created>
  <dcterms:modified xsi:type="dcterms:W3CDTF">2021-05-19T10:54:14Z</dcterms:modified>
</cp:coreProperties>
</file>