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695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767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237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592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461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259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442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62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550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222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130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F9E01-B0FE-4557-AF3C-023C53CD0241}" type="datetimeFigureOut">
              <a:rPr lang="fi-FI" smtClean="0"/>
              <a:t>21.9.2020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963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  <a:r>
              <a:rPr lang="fi-FI" u="sng" dirty="0"/>
              <a:t>MAAILMAN KULTTUURIT KOHTAAVAT HI 06</a:t>
            </a:r>
          </a:p>
        </p:txBody>
      </p:sp>
      <p:pic>
        <p:nvPicPr>
          <p:cNvPr id="1026" name="Picture 2" descr="Kuvahaun tulos haulle Kulttuurit kohtaava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892" y="1690688"/>
            <a:ext cx="5638800" cy="489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00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</a:t>
            </a:r>
            <a:r>
              <a:rPr lang="fi-FI" u="sng" dirty="0"/>
              <a:t>Maailman kulttuurit kohtaavat</a:t>
            </a:r>
            <a:r>
              <a:rPr lang="fi-FI" dirty="0"/>
              <a:t>            </a:t>
            </a:r>
            <a:endParaRPr lang="fi-FI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398494"/>
            <a:ext cx="5181600" cy="54595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Kurssilla perehdytään kulttuurin käsitteeseen ja kulttuurieroja koskevan ajattelun muutoksiin </a:t>
            </a:r>
          </a:p>
          <a:p>
            <a:r>
              <a:rPr lang="fi-FI" dirty="0"/>
              <a:t>Tarkastellaan, miten suhtautuminen eri kulttuureihin on vaihdellut ajattelun ja yhteiskuntien rakenteen muuttuessa</a:t>
            </a:r>
          </a:p>
          <a:p>
            <a:r>
              <a:rPr lang="fi-FI" dirty="0"/>
              <a:t>Kulttuuri </a:t>
            </a:r>
            <a:r>
              <a:rPr lang="fi-FI" dirty="0" err="1"/>
              <a:t>ymmärretään</a:t>
            </a:r>
            <a:r>
              <a:rPr lang="fi-FI" dirty="0"/>
              <a:t> kokonaisvaltaisena </a:t>
            </a:r>
            <a:r>
              <a:rPr lang="fi-FI" dirty="0" err="1"/>
              <a:t>käsitteena</a:t>
            </a:r>
            <a:r>
              <a:rPr lang="fi-FI" dirty="0"/>
              <a:t>̈</a:t>
            </a:r>
          </a:p>
          <a:p>
            <a:r>
              <a:rPr lang="fi-FI" dirty="0"/>
              <a:t>Kurssilla tarkastellaan eurooppalaisten ja Euroopan ulkopuolisten kulttuurien kohtaamista ja vuorovaikutusta historian eri aikoina</a:t>
            </a:r>
          </a:p>
        </p:txBody>
      </p:sp>
      <p:pic>
        <p:nvPicPr>
          <p:cNvPr id="2050" name="Picture 2" descr="Warriors in #tanzani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7390"/>
            <a:ext cx="6019800" cy="4585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60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		 </a:t>
            </a:r>
            <a:r>
              <a:rPr lang="fi-FI" u="sng" dirty="0"/>
              <a:t>Kurssin tavoitteet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35019"/>
            <a:ext cx="4966446" cy="5080934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Opiskelija hallitsee kulttuurintutkimuksen peruskäsitteet ja osaa jakaa maailmaa eri kulttuurialueisiin</a:t>
            </a:r>
          </a:p>
          <a:p>
            <a:r>
              <a:rPr lang="fi-FI" dirty="0"/>
              <a:t>Hän tunnistaa eri kulttuurien arvot ja maailmankuvat arkielämässä</a:t>
            </a:r>
          </a:p>
          <a:p>
            <a:r>
              <a:rPr lang="fi-FI" dirty="0"/>
              <a:t>Ymmärtää eri kulttuuripiirien historiallisen kehityksen ja sen arvot ja elämäntavat ja eritellä eri kulttuurien eroja ja yhtäläisyyksiä</a:t>
            </a:r>
          </a:p>
          <a:p>
            <a:r>
              <a:rPr lang="fi-FI" dirty="0"/>
              <a:t>Osaa arvioida erilaisten kulttuurivaikutteiden ilmenemistä ja vuorovaikutusta eri kulttuurien välillä</a:t>
            </a:r>
          </a:p>
          <a:p>
            <a:endParaRPr lang="fi-FI" dirty="0"/>
          </a:p>
        </p:txBody>
      </p:sp>
      <p:pic>
        <p:nvPicPr>
          <p:cNvPr id="3074" name="Picture 2" descr="Kuvahaun tulos haulle lÃ¤hi-idÃ¤n kulttuur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988" y="1535019"/>
            <a:ext cx="5661212" cy="478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0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fi-FI" dirty="0"/>
              <a:t>                        </a:t>
            </a:r>
            <a:r>
              <a:rPr lang="fi-FI" u="sng" dirty="0"/>
              <a:t>Kurssin tavoitteet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63794"/>
            <a:ext cx="5181600" cy="42492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Osaa arvioida eri yhteyksissä esiintyviä kulttuurisia arvoja ja käytäntöjä</a:t>
            </a:r>
          </a:p>
          <a:p>
            <a:r>
              <a:rPr lang="fi-FI" dirty="0"/>
              <a:t>Osaa arvioida monikulttuurisuutta osana eurooppalaista kulttuuria</a:t>
            </a:r>
          </a:p>
          <a:p>
            <a:r>
              <a:rPr lang="fi-FI" dirty="0"/>
              <a:t>Osaa kriittisesti eritellä ja arvioida kulttuurisia eroja koskevia väitteitä sekä eri kulttuureihin liitettyjä stereotypioita</a:t>
            </a:r>
          </a:p>
          <a:p>
            <a:endParaRPr lang="fi-FI" dirty="0"/>
          </a:p>
        </p:txBody>
      </p:sp>
      <p:pic>
        <p:nvPicPr>
          <p:cNvPr id="4102" name="Picture 6" descr="Kuvahaun tulos haulle kiinalainen kulttuur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506" y="1663794"/>
            <a:ext cx="5082987" cy="4249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1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1462"/>
            <a:ext cx="10515600" cy="1325563"/>
          </a:xfrm>
        </p:spPr>
        <p:txBody>
          <a:bodyPr/>
          <a:lstStyle/>
          <a:p>
            <a:r>
              <a:rPr lang="fi-FI" dirty="0"/>
              <a:t>                </a:t>
            </a:r>
            <a:r>
              <a:rPr lang="fi-FI" u="sng" dirty="0"/>
              <a:t>Kurssin suorittaminen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46412"/>
            <a:ext cx="5181600" cy="46305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altLang="fi-FI" dirty="0"/>
          </a:p>
          <a:p>
            <a:r>
              <a:rPr lang="fi-FI" altLang="fi-FI" dirty="0"/>
              <a:t>Tunnilla tehtäviä harjoituksia oppikirjasta, erilaisista artikkeleista ja videoista, ylioppilastehtäviä</a:t>
            </a:r>
            <a:endParaRPr lang="fi-FI" dirty="0"/>
          </a:p>
          <a:p>
            <a:r>
              <a:rPr lang="fi-FI" dirty="0"/>
              <a:t>Tutkielma parin kanssa jostakin itseä kiinnostavasta kulttuurialueesta sekä jonkun toisen tutkielman opponoiminen</a:t>
            </a:r>
          </a:p>
          <a:p>
            <a:r>
              <a:rPr lang="fi-FI" dirty="0"/>
              <a:t>Pikkutehtäväkoe tunneilla opiskelluista eri kulttuurialueista</a:t>
            </a:r>
          </a:p>
          <a:p>
            <a:endParaRPr lang="fi-FI" dirty="0"/>
          </a:p>
        </p:txBody>
      </p:sp>
      <p:pic>
        <p:nvPicPr>
          <p:cNvPr id="5130" name="Picture 10" descr="Kuvahaun tulos haulle japanilainen kulttuur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1597025"/>
            <a:ext cx="5620871" cy="415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47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				   </a:t>
            </a:r>
            <a:r>
              <a:rPr lang="fi-FI" u="sng" dirty="0"/>
              <a:t>Tutkielma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65729"/>
            <a:ext cx="5181600" cy="4711234"/>
          </a:xfrm>
        </p:spPr>
        <p:txBody>
          <a:bodyPr>
            <a:normAutofit fontScale="85000" lnSpcReduction="10000"/>
          </a:bodyPr>
          <a:lstStyle/>
          <a:p>
            <a:r>
              <a:rPr lang="fi-FI" alt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Ideana on kulttuurien kohtaaminen</a:t>
            </a:r>
          </a:p>
          <a:p>
            <a:r>
              <a:rPr lang="fi-FI" alt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Selvitä alkuhistoria ja varhaisvaiheet, törmäys toiseen kulttuuriin (milloin ja miten), törmäyksen vaikutukset alkuperäiskulttuuriin ja toisaalta ”valloittajiin”</a:t>
            </a:r>
          </a:p>
          <a:p>
            <a:r>
              <a:rPr lang="fi-FI" alt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Jokin kulttuurin (alkuperä ja ikä) osa-alue: hallintojärjestelmä, sosiaalinen hierarkia, naisen asema (sukupuolten asema), maailmankatsomus / uskonto, elinkeinot / elämäntapa, tiede, taide, arkkitehtuuri, musiikki, elokuva, ruoka, vaatetus, tunnetut henkilöt</a:t>
            </a:r>
          </a:p>
          <a:p>
            <a:r>
              <a:rPr lang="fi-FI" altLang="fi-FI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Käsittelyosio n. 8 – 10 sivua</a:t>
            </a:r>
          </a:p>
        </p:txBody>
      </p:sp>
      <p:pic>
        <p:nvPicPr>
          <p:cNvPr id="6150" name="Picture 6" descr="Kuvahaun tulos haulle aboriginaalien kulttuur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465729"/>
            <a:ext cx="5611906" cy="471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62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                        </a:t>
            </a:r>
            <a:r>
              <a:rPr lang="fi-FI" u="sng" dirty="0"/>
              <a:t>Arviointi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r>
              <a:rPr lang="fi-FI" dirty="0"/>
              <a:t>Tuntiaktiivisuus: läsnäolo</a:t>
            </a:r>
            <a:r>
              <a:rPr lang="fi-FI"/>
              <a:t>, kommentointi, </a:t>
            </a:r>
            <a:r>
              <a:rPr lang="fi-FI" dirty="0"/>
              <a:t>tehtävien tekeminen jne.</a:t>
            </a:r>
          </a:p>
          <a:p>
            <a:r>
              <a:rPr lang="fi-FI" dirty="0"/>
              <a:t>Tutkielman arvosana</a:t>
            </a:r>
          </a:p>
          <a:p>
            <a:r>
              <a:rPr lang="fi-FI" dirty="0"/>
              <a:t>Tutkielman opponointi</a:t>
            </a:r>
          </a:p>
          <a:p>
            <a:r>
              <a:rPr lang="fi-FI" dirty="0"/>
              <a:t>Pikkukysymyskoe</a:t>
            </a:r>
          </a:p>
        </p:txBody>
      </p:sp>
      <p:pic>
        <p:nvPicPr>
          <p:cNvPr id="7170" name="Picture 2" descr="Kuvahaun tulos haulle eskimokulttuur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869" y="1690688"/>
            <a:ext cx="5015753" cy="447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02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271</Words>
  <Application>Microsoft Office PowerPoint</Application>
  <PresentationFormat>Laajakuva</PresentationFormat>
  <Paragraphs>32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 MAAILMAN KULTTUURIT KOHTAAVAT HI 06</vt:lpstr>
      <vt:lpstr>         Maailman kulttuurit kohtaavat            </vt:lpstr>
      <vt:lpstr>            Kurssin tavoitteet</vt:lpstr>
      <vt:lpstr>                        Kurssin tavoitteet</vt:lpstr>
      <vt:lpstr>                Kurssin suorittaminen</vt:lpstr>
      <vt:lpstr>       Tutkielma</vt:lpstr>
      <vt:lpstr>                                 Arviointi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KULTTUURIT KOHTAAVAT HI 06</dc:title>
  <dc:creator>Minna</dc:creator>
  <cp:lastModifiedBy>opettajat</cp:lastModifiedBy>
  <cp:revision>29</cp:revision>
  <dcterms:created xsi:type="dcterms:W3CDTF">2018-04-09T11:51:33Z</dcterms:created>
  <dcterms:modified xsi:type="dcterms:W3CDTF">2020-09-21T07:50:34Z</dcterms:modified>
</cp:coreProperties>
</file>