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0"/>
  </p:notesMasterIdLst>
  <p:sldIdLst>
    <p:sldId id="256" r:id="rId2"/>
    <p:sldId id="257" r:id="rId3"/>
    <p:sldId id="264" r:id="rId4"/>
    <p:sldId id="258" r:id="rId5"/>
    <p:sldId id="259" r:id="rId6"/>
    <p:sldId id="260" r:id="rId7"/>
    <p:sldId id="262" r:id="rId8"/>
    <p:sldId id="263" r:id="rId9"/>
  </p:sldIdLst>
  <p:sldSz cx="9144000" cy="6858000" type="screen4x3"/>
  <p:notesSz cx="6858000" cy="9144000"/>
  <p:embeddedFontLst>
    <p:embeddedFont>
      <p:font typeface="Merriweather Sans" panose="020B0604020202020204" charset="0"/>
      <p:italic r:id="rId11"/>
      <p:boldItalic r:id="rId12"/>
    </p:embeddedFont>
    <p:embeddedFont>
      <p:font typeface="Verdana" panose="020B0604030504040204" pitchFamily="34" charset="0"/>
      <p:regular r:id="rId13"/>
      <p:bold r:id="rId14"/>
      <p:italic r:id="rId15"/>
      <p:boldItalic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35" d="100"/>
          <a:sy n="135" d="100"/>
        </p:scale>
        <p:origin x="-84" y="-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620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1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36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36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36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36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36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680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fi-FI" sz="1200" b="0" i="0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rPr>
              <a:t>‹#›</a:t>
            </a:fld>
            <a:endParaRPr lang="fi-FI" sz="1200" b="0" i="0" u="none" strike="noStrike" cap="none">
              <a:solidFill>
                <a:schemeClr val="dk1"/>
              </a:solidFill>
              <a:latin typeface="Merriweather Sans"/>
              <a:ea typeface="Merriweather Sans"/>
              <a:cs typeface="Merriweather Sans"/>
              <a:sym typeface="Merriweather Sans"/>
            </a:endParaRPr>
          </a:p>
        </p:txBody>
      </p:sp>
    </p:spTree>
    <p:extLst>
      <p:ext uri="{BB962C8B-B14F-4D97-AF65-F5344CB8AC3E}">
        <p14:creationId xmlns:p14="http://schemas.microsoft.com/office/powerpoint/2010/main" val="2840692356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fi-FI" sz="1200" b="0" i="0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rPr>
              <a:t>1</a:t>
            </a:fld>
            <a:endParaRPr lang="fi-FI" sz="1200" b="0" i="0" u="none" strike="noStrike" cap="none">
              <a:solidFill>
                <a:schemeClr val="dk1"/>
              </a:solidFill>
              <a:latin typeface="Merriweather Sans"/>
              <a:ea typeface="Merriweather Sans"/>
              <a:cs typeface="Merriweather Sans"/>
              <a:sym typeface="Merriweather Sans"/>
            </a:endParaRPr>
          </a:p>
        </p:txBody>
      </p:sp>
      <p:sp>
        <p:nvSpPr>
          <p:cNvPr id="85" name="Shape 8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1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endParaRPr sz="1200" b="0" i="0" u="none" strike="noStrike" cap="none">
              <a:solidFill>
                <a:schemeClr val="dk1"/>
              </a:solidFill>
              <a:latin typeface="Merriweather Sans"/>
              <a:ea typeface="Merriweather Sans"/>
              <a:cs typeface="Merriweather Sans"/>
              <a:sym typeface="Merriweather San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3" name="Shape 93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fi-FI"/>
              <a:t>2</a:t>
            </a:fld>
            <a:endParaRPr lang="fi-FI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3" name="Shape 93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fi-FI"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475524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00" name="Shape 100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fi-FI"/>
              <a:t>4</a:t>
            </a:fld>
            <a:endParaRPr lang="fi-FI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fi-FI"/>
              <a:t>5</a:t>
            </a:fld>
            <a:endParaRPr lang="fi-FI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Shape 113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14" name="Shape 114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fi-FI"/>
              <a:t>6</a:t>
            </a:fld>
            <a:endParaRPr lang="fi-FI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28" name="Shape 128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fi-FI"/>
              <a:t>7</a:t>
            </a:fld>
            <a:endParaRPr lang="fi-FI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fi-FI"/>
              <a:t>8</a:t>
            </a:fld>
            <a:endParaRPr lang="fi-FI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yhjä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fi-FI"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rPr>
              <a:t>‹#›</a:t>
            </a:fld>
            <a:endParaRPr lang="fi-FI" sz="2400" b="0" i="1" u="none" strike="noStrike" cap="none">
              <a:solidFill>
                <a:schemeClr val="dk1"/>
              </a:solidFill>
              <a:latin typeface="Merriweather Sans"/>
              <a:ea typeface="Merriweather Sans"/>
              <a:cs typeface="Merriweather Sans"/>
              <a:sym typeface="Merriweather San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Otsikko ja sisältö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 txBox="1">
            <a:spLocks noGrp="1"/>
          </p:cNvSpPr>
          <p:nvPr>
            <p:ph type="title"/>
          </p:nvPr>
        </p:nvSpPr>
        <p:spPr>
          <a:xfrm>
            <a:off x="685800" y="228600"/>
            <a:ext cx="7772400" cy="914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body" idx="1"/>
          </p:nvPr>
        </p:nvSpPr>
        <p:spPr>
          <a:xfrm>
            <a:off x="685800" y="1600200"/>
            <a:ext cx="7772400" cy="4495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15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7145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fi-FI"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rPr>
              <a:t>‹#›</a:t>
            </a:fld>
            <a:endParaRPr lang="fi-FI" sz="2400" b="0" i="1" u="none" strike="noStrike" cap="none">
              <a:solidFill>
                <a:schemeClr val="dk1"/>
              </a:solidFill>
              <a:latin typeface="Merriweather Sans"/>
              <a:ea typeface="Merriweather Sans"/>
              <a:cs typeface="Merriweather Sans"/>
              <a:sym typeface="Merriweather San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Otsikkodia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ctr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ctr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ctr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ctr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ctr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ctr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ctr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ctr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fi-FI"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rPr>
              <a:t>‹#›</a:t>
            </a:fld>
            <a:endParaRPr lang="fi-FI" sz="2400" b="0" i="1" u="none" strike="noStrike" cap="none">
              <a:solidFill>
                <a:schemeClr val="dk1"/>
              </a:solidFill>
              <a:latin typeface="Merriweather Sans"/>
              <a:ea typeface="Merriweather Sans"/>
              <a:cs typeface="Merriweather Sans"/>
              <a:sym typeface="Merriweather San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Osan ylätunniste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40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body" idx="1"/>
          </p:nvPr>
        </p:nvSpPr>
        <p:spPr>
          <a:xfrm>
            <a:off x="722312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fi-FI"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rPr>
              <a:t>‹#›</a:t>
            </a:fld>
            <a:endParaRPr lang="fi-FI" sz="2400" b="0" i="1" u="none" strike="noStrike" cap="none">
              <a:solidFill>
                <a:schemeClr val="dk1"/>
              </a:solidFill>
              <a:latin typeface="Merriweather Sans"/>
              <a:ea typeface="Merriweather Sans"/>
              <a:cs typeface="Merriweather Sans"/>
              <a:sym typeface="Merriweather San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Kaksi sisältökohdetta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685800" y="228600"/>
            <a:ext cx="7772400" cy="914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685800" y="1600200"/>
            <a:ext cx="3809999" cy="4495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3335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3809999" cy="4495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3335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fi-FI"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rPr>
              <a:t>‹#›</a:t>
            </a:fld>
            <a:endParaRPr lang="fi-FI" sz="2400" b="0" i="1" u="none" strike="noStrike" cap="none">
              <a:solidFill>
                <a:schemeClr val="dk1"/>
              </a:solidFill>
              <a:latin typeface="Merriweather Sans"/>
              <a:ea typeface="Merriweather Sans"/>
              <a:cs typeface="Merriweather Sans"/>
              <a:sym typeface="Merriweather San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Vertailu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4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8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587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body" idx="3"/>
          </p:nvPr>
        </p:nvSpPr>
        <p:spPr>
          <a:xfrm>
            <a:off x="4645025" y="1535112"/>
            <a:ext cx="4041774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4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8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6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587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fi-FI"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rPr>
              <a:t>‹#›</a:t>
            </a:fld>
            <a:endParaRPr lang="fi-FI" sz="2400" b="0" i="1" u="none" strike="noStrike" cap="none">
              <a:solidFill>
                <a:schemeClr val="dk1"/>
              </a:solidFill>
              <a:latin typeface="Merriweather Sans"/>
              <a:ea typeface="Merriweather Sans"/>
              <a:cs typeface="Merriweather Sans"/>
              <a:sym typeface="Merriweather San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Vain otsikko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 txBox="1">
            <a:spLocks noGrp="1"/>
          </p:cNvSpPr>
          <p:nvPr>
            <p:ph type="title"/>
          </p:nvPr>
        </p:nvSpPr>
        <p:spPr>
          <a:xfrm>
            <a:off x="685800" y="228600"/>
            <a:ext cx="7772400" cy="914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fi-FI"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rPr>
              <a:t>‹#›</a:t>
            </a:fld>
            <a:endParaRPr lang="fi-FI" sz="2400" b="0" i="1" u="none" strike="noStrike" cap="none">
              <a:solidFill>
                <a:schemeClr val="dk1"/>
              </a:solidFill>
              <a:latin typeface="Merriweather Sans"/>
              <a:ea typeface="Merriweather Sans"/>
              <a:cs typeface="Merriweather Sans"/>
              <a:sym typeface="Merriweather San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Otsikollinen sisältö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3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fi-FI"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rPr>
              <a:t>‹#›</a:t>
            </a:fld>
            <a:endParaRPr lang="fi-FI" sz="2400" b="0" i="1" u="none" strike="noStrike" cap="none">
              <a:solidFill>
                <a:schemeClr val="dk1"/>
              </a:solidFill>
              <a:latin typeface="Merriweather Sans"/>
              <a:ea typeface="Merriweather Sans"/>
              <a:cs typeface="Merriweather Sans"/>
              <a:sym typeface="Merriweather San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Otsikollinen kuva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399" cy="566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3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1792288" y="5367337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286000" marR="0" lvl="5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743200" marR="0" lvl="6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200400" marR="0" lvl="7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657600" marR="0" lvl="8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  <a:defRPr sz="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fi-FI"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rPr>
              <a:t>‹#›</a:t>
            </a:fld>
            <a:endParaRPr lang="fi-FI" sz="2400" b="0" i="1" u="none" strike="noStrike" cap="none">
              <a:solidFill>
                <a:schemeClr val="dk1"/>
              </a:solidFill>
              <a:latin typeface="Merriweather Sans"/>
              <a:ea typeface="Merriweather Sans"/>
              <a:cs typeface="Merriweather Sans"/>
              <a:sym typeface="Merriweather San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Otsikko ja pystysuora teksti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 txBox="1">
            <a:spLocks noGrp="1"/>
          </p:cNvSpPr>
          <p:nvPr>
            <p:ph type="title"/>
          </p:nvPr>
        </p:nvSpPr>
        <p:spPr>
          <a:xfrm>
            <a:off x="685800" y="228600"/>
            <a:ext cx="7772400" cy="914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body" idx="1"/>
          </p:nvPr>
        </p:nvSpPr>
        <p:spPr>
          <a:xfrm rot="5400000">
            <a:off x="2324099" y="-38100"/>
            <a:ext cx="4495800" cy="7772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15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7145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fi-FI"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rPr>
              <a:t>‹#›</a:t>
            </a:fld>
            <a:endParaRPr lang="fi-FI" sz="2400" b="0" i="1" u="none" strike="noStrike" cap="none">
              <a:solidFill>
                <a:schemeClr val="dk1"/>
              </a:solidFill>
              <a:latin typeface="Merriweather Sans"/>
              <a:ea typeface="Merriweather Sans"/>
              <a:cs typeface="Merriweather Sans"/>
              <a:sym typeface="Merriweather San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Pystysuora otsikko ja teksti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>
            <a:spLocks noGrp="1"/>
          </p:cNvSpPr>
          <p:nvPr>
            <p:ph type="title"/>
          </p:nvPr>
        </p:nvSpPr>
        <p:spPr>
          <a:xfrm rot="5400000">
            <a:off x="4552949" y="2190750"/>
            <a:ext cx="5867400" cy="1943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body" idx="1"/>
          </p:nvPr>
        </p:nvSpPr>
        <p:spPr>
          <a:xfrm rot="5400000">
            <a:off x="590549" y="323850"/>
            <a:ext cx="5867400" cy="5676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15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7145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fi-FI" sz="2400" b="0" i="1" u="none" strike="noStrike" cap="none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rPr>
              <a:t>‹#›</a:t>
            </a:fld>
            <a:endParaRPr lang="fi-FI" sz="2400" b="0" i="1" u="none" strike="noStrike" cap="none">
              <a:solidFill>
                <a:schemeClr val="dk1"/>
              </a:solidFill>
              <a:latin typeface="Merriweather Sans"/>
              <a:ea typeface="Merriweather Sans"/>
              <a:cs typeface="Merriweather Sans"/>
              <a:sym typeface="Merriweather San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hape 10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685800" y="228600"/>
            <a:ext cx="7772400" cy="914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28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685800" y="1600200"/>
            <a:ext cx="7772400" cy="4495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15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7145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/>
          <p:nvPr/>
        </p:nvSpPr>
        <p:spPr>
          <a:xfrm>
            <a:off x="228600" y="6453335"/>
            <a:ext cx="3429000" cy="27463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fi-FI" sz="1200" b="0" i="0" u="none" strike="noStrike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Forum IV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Shape 8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Shape 89"/>
          <p:cNvSpPr txBox="1"/>
          <p:nvPr/>
        </p:nvSpPr>
        <p:spPr>
          <a:xfrm>
            <a:off x="4267200" y="1981200"/>
            <a:ext cx="3410700" cy="1697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Verdana"/>
              <a:buNone/>
            </a:pPr>
            <a:r>
              <a:rPr lang="fi-FI" sz="2400" b="0" i="0" u="none" strike="noStrike" cap="none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rPr>
              <a:t>Luku </a:t>
            </a:r>
            <a:r>
              <a:rPr lang="fi-FI" sz="2400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rPr>
              <a:t>4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</a:pPr>
            <a:endParaRPr sz="2400" b="0" i="0" u="none" strike="noStrike" cap="none">
              <a:solidFill>
                <a:schemeClr val="accen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Verdana"/>
              <a:buNone/>
            </a:pPr>
            <a:r>
              <a:rPr lang="fi-FI" sz="2400" b="1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rPr>
              <a:t>Kristillinen yhtenäiskulttuuri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title"/>
          </p:nvPr>
        </p:nvSpPr>
        <p:spPr>
          <a:xfrm>
            <a:off x="685800" y="304800"/>
            <a:ext cx="7772400" cy="10440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/>
            <a:r>
              <a:rPr lang="fi-FI" dirty="0"/>
              <a:t>Vera Cruzin kirkko 1200-luvulta Segoviassa, Espanjassa. (s. 48)</a:t>
            </a:r>
          </a:p>
        </p:txBody>
      </p:sp>
      <p:pic>
        <p:nvPicPr>
          <p:cNvPr id="96" name="Shape 96"/>
          <p:cNvPicPr preferRelativeResize="0"/>
          <p:nvPr/>
        </p:nvPicPr>
        <p:blipFill rotWithShape="1">
          <a:blip r:embed="rId3">
            <a:alphaModFix/>
          </a:blip>
          <a:srcRect b="4287"/>
          <a:stretch/>
        </p:blipFill>
        <p:spPr>
          <a:xfrm>
            <a:off x="1400725" y="1499325"/>
            <a:ext cx="6525173" cy="4812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title"/>
          </p:nvPr>
        </p:nvSpPr>
        <p:spPr>
          <a:xfrm>
            <a:off x="685800" y="304800"/>
            <a:ext cx="7772400" cy="10440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fi-FI" sz="2000" dirty="0"/>
              <a:t>Mitä romaanisen tyylin piirteitä tunnistat rakennuksesta? </a:t>
            </a:r>
          </a:p>
        </p:txBody>
      </p:sp>
      <p:pic>
        <p:nvPicPr>
          <p:cNvPr id="96" name="Shape 96"/>
          <p:cNvPicPr preferRelativeResize="0"/>
          <p:nvPr/>
        </p:nvPicPr>
        <p:blipFill rotWithShape="1">
          <a:blip r:embed="rId3">
            <a:alphaModFix/>
          </a:blip>
          <a:srcRect b="4287"/>
          <a:stretch/>
        </p:blipFill>
        <p:spPr>
          <a:xfrm>
            <a:off x="1400725" y="1499325"/>
            <a:ext cx="6525173" cy="48122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049020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 txBox="1">
            <a:spLocks noGrp="1"/>
          </p:cNvSpPr>
          <p:nvPr>
            <p:ph type="title"/>
          </p:nvPr>
        </p:nvSpPr>
        <p:spPr>
          <a:xfrm>
            <a:off x="685800" y="304800"/>
            <a:ext cx="7772400" cy="10440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fi-FI" sz="2000" dirty="0"/>
              <a:t>Rakennus on linnamainen.</a:t>
            </a:r>
          </a:p>
        </p:txBody>
      </p:sp>
      <p:pic>
        <p:nvPicPr>
          <p:cNvPr id="103" name="Shape 103"/>
          <p:cNvPicPr preferRelativeResize="0"/>
          <p:nvPr/>
        </p:nvPicPr>
        <p:blipFill rotWithShape="1">
          <a:blip r:embed="rId3">
            <a:alphaModFix/>
          </a:blip>
          <a:srcRect b="4287"/>
          <a:stretch/>
        </p:blipFill>
        <p:spPr>
          <a:xfrm>
            <a:off x="1400725" y="1499325"/>
            <a:ext cx="6525173" cy="4812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 txBox="1">
            <a:spLocks noGrp="1"/>
          </p:cNvSpPr>
          <p:nvPr>
            <p:ph type="title"/>
          </p:nvPr>
        </p:nvSpPr>
        <p:spPr>
          <a:xfrm>
            <a:off x="685800" y="304800"/>
            <a:ext cx="7772400" cy="10440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fi-FI" sz="2000" dirty="0"/>
              <a:t>Seinät ovat jykevät.</a:t>
            </a:r>
          </a:p>
        </p:txBody>
      </p:sp>
      <p:pic>
        <p:nvPicPr>
          <p:cNvPr id="110" name="Shape 110"/>
          <p:cNvPicPr preferRelativeResize="0"/>
          <p:nvPr/>
        </p:nvPicPr>
        <p:blipFill rotWithShape="1">
          <a:blip r:embed="rId3">
            <a:alphaModFix/>
          </a:blip>
          <a:srcRect b="4287"/>
          <a:stretch/>
        </p:blipFill>
        <p:spPr>
          <a:xfrm>
            <a:off x="1400725" y="1499325"/>
            <a:ext cx="6525173" cy="4812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 txBox="1">
            <a:spLocks noGrp="1"/>
          </p:cNvSpPr>
          <p:nvPr>
            <p:ph type="title"/>
          </p:nvPr>
        </p:nvSpPr>
        <p:spPr>
          <a:xfrm>
            <a:off x="685800" y="304800"/>
            <a:ext cx="7772400" cy="10440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fi-FI" sz="2000" dirty="0"/>
              <a:t>Torni on nelikulmainen.</a:t>
            </a:r>
          </a:p>
        </p:txBody>
      </p:sp>
      <p:pic>
        <p:nvPicPr>
          <p:cNvPr id="117" name="Shape 117"/>
          <p:cNvPicPr preferRelativeResize="0"/>
          <p:nvPr/>
        </p:nvPicPr>
        <p:blipFill rotWithShape="1">
          <a:blip r:embed="rId3">
            <a:alphaModFix/>
          </a:blip>
          <a:srcRect b="4287"/>
          <a:stretch/>
        </p:blipFill>
        <p:spPr>
          <a:xfrm>
            <a:off x="1400725" y="1499325"/>
            <a:ext cx="6525173" cy="4812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 txBox="1">
            <a:spLocks noGrp="1"/>
          </p:cNvSpPr>
          <p:nvPr>
            <p:ph type="title"/>
          </p:nvPr>
        </p:nvSpPr>
        <p:spPr>
          <a:xfrm>
            <a:off x="685800" y="304800"/>
            <a:ext cx="7772400" cy="10440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fi-FI" sz="2000" dirty="0"/>
              <a:t>Ikkunoita on vähän ja ne ovat pieniä.</a:t>
            </a:r>
          </a:p>
        </p:txBody>
      </p:sp>
      <p:pic>
        <p:nvPicPr>
          <p:cNvPr id="131" name="Shape 131"/>
          <p:cNvPicPr preferRelativeResize="0"/>
          <p:nvPr/>
        </p:nvPicPr>
        <p:blipFill rotWithShape="1">
          <a:blip r:embed="rId3">
            <a:alphaModFix/>
          </a:blip>
          <a:srcRect b="4287"/>
          <a:stretch/>
        </p:blipFill>
        <p:spPr>
          <a:xfrm>
            <a:off x="1400725" y="1499325"/>
            <a:ext cx="6525173" cy="4812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 txBox="1">
            <a:spLocks noGrp="1"/>
          </p:cNvSpPr>
          <p:nvPr>
            <p:ph type="title"/>
          </p:nvPr>
        </p:nvSpPr>
        <p:spPr>
          <a:xfrm>
            <a:off x="685800" y="304800"/>
            <a:ext cx="7772400" cy="10440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fi-FI" sz="2000" dirty="0"/>
              <a:t>Ikkunat ovat pyörökaari-ikkunoita.</a:t>
            </a:r>
          </a:p>
        </p:txBody>
      </p:sp>
      <p:pic>
        <p:nvPicPr>
          <p:cNvPr id="138" name="Shape 138"/>
          <p:cNvPicPr preferRelativeResize="0"/>
          <p:nvPr/>
        </p:nvPicPr>
        <p:blipFill rotWithShape="1">
          <a:blip r:embed="rId3">
            <a:alphaModFix/>
          </a:blip>
          <a:srcRect l="24603" t="43852" r="40894" b="4288"/>
          <a:stretch/>
        </p:blipFill>
        <p:spPr>
          <a:xfrm>
            <a:off x="2494475" y="1460299"/>
            <a:ext cx="4155048" cy="4812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4">
      <a:dk1>
        <a:srgbClr val="000000"/>
      </a:dk1>
      <a:lt1>
        <a:srgbClr val="DEF6F1"/>
      </a:lt1>
      <a:dk2>
        <a:srgbClr val="000000"/>
      </a:dk2>
      <a:lt2>
        <a:srgbClr val="969696"/>
      </a:lt2>
      <a:accent1>
        <a:srgbClr val="FFFFFF"/>
      </a:accent1>
      <a:accent2>
        <a:srgbClr val="8DC6FF"/>
      </a:accent2>
      <a:accent3>
        <a:srgbClr val="ECFAF7"/>
      </a:accent3>
      <a:accent4>
        <a:srgbClr val="000000"/>
      </a:accent4>
      <a:accent5>
        <a:srgbClr val="FFFFFF"/>
      </a:accent5>
      <a:accent6>
        <a:srgbClr val="7FB3E7"/>
      </a:accent6>
      <a:hlink>
        <a:srgbClr val="0066CC"/>
      </a:hlink>
      <a:folHlink>
        <a:srgbClr val="00A8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56</Words>
  <Application>Microsoft Office PowerPoint</Application>
  <PresentationFormat>Näytössä katseltava diaesitys (4:3)</PresentationFormat>
  <Paragraphs>18</Paragraphs>
  <Slides>8</Slides>
  <Notes>8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8</vt:i4>
      </vt:variant>
    </vt:vector>
  </HeadingPairs>
  <TitlesOfParts>
    <vt:vector size="12" baseType="lpstr">
      <vt:lpstr>Arial</vt:lpstr>
      <vt:lpstr>Merriweather Sans</vt:lpstr>
      <vt:lpstr>Verdana</vt:lpstr>
      <vt:lpstr>Blank Presentation</vt:lpstr>
      <vt:lpstr>PowerPoint-esitys</vt:lpstr>
      <vt:lpstr>Vera Cruzin kirkko 1200-luvulta Segoviassa, Espanjassa. (s. 48)</vt:lpstr>
      <vt:lpstr>Mitä romaanisen tyylin piirteitä tunnistat rakennuksesta? </vt:lpstr>
      <vt:lpstr>Rakennus on linnamainen.</vt:lpstr>
      <vt:lpstr>Seinät ovat jykevät.</vt:lpstr>
      <vt:lpstr>Torni on nelikulmainen.</vt:lpstr>
      <vt:lpstr>Ikkunoita on vähän ja ne ovat pieniä.</vt:lpstr>
      <vt:lpstr>Ikkunat ovat pyörökaari-ikkunoita.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karri</dc:creator>
  <cp:lastModifiedBy>opiskelija</cp:lastModifiedBy>
  <cp:revision>4</cp:revision>
  <dcterms:modified xsi:type="dcterms:W3CDTF">2020-01-22T13:20:15Z</dcterms:modified>
</cp:coreProperties>
</file>