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7559675" cy="106918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02000"/>
              </a:lnSpc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Napsauta siirtääksesi diaa</a:t>
            </a: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lnSpc>
                <a:spcPct val="102000"/>
              </a:lnSpc>
              <a:buNone/>
            </a:pPr>
            <a:r>
              <a:rPr lang="fi-FI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Napsauta muokataksesi muistiinpanojen muotoilua</a:t>
            </a:r>
          </a:p>
        </p:txBody>
      </p:sp>
      <p:sp>
        <p:nvSpPr>
          <p:cNvPr id="6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lnSpc>
                <a:spcPct val="102000"/>
              </a:lnSpc>
              <a:buNone/>
            </a:pPr>
            <a:r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&lt;ylätunniste&gt;</a:t>
            </a:r>
          </a:p>
        </p:txBody>
      </p:sp>
      <p:sp>
        <p:nvSpPr>
          <p:cNvPr id="64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2000"/>
              </a:lnSpc>
              <a:buNone/>
              <a:def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lnSpc>
                <a:spcPct val="102000"/>
              </a:lnSpc>
              <a:buNone/>
            </a:pPr>
            <a:r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&lt;päivämäärä/kellonaika&gt;</a:t>
            </a:r>
          </a:p>
        </p:txBody>
      </p:sp>
      <p:sp>
        <p:nvSpPr>
          <p:cNvPr id="65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lnSpc>
                <a:spcPct val="102000"/>
              </a:lnSpc>
              <a:buNone/>
              <a:def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lnSpc>
                <a:spcPct val="102000"/>
              </a:lnSpc>
              <a:buNone/>
            </a:pPr>
            <a:r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&lt;alatunniste&gt;</a:t>
            </a:r>
          </a:p>
        </p:txBody>
      </p:sp>
      <p:sp>
        <p:nvSpPr>
          <p:cNvPr id="66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2000"/>
              </a:lnSpc>
              <a:buNone/>
              <a:def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lnSpc>
                <a:spcPct val="102000"/>
              </a:lnSpc>
              <a:buNone/>
            </a:pPr>
            <a:fld id="{720F4FBE-2857-4D00-9E20-71D3C641E48C}" type="slidenum"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‹#›</a:t>
            </a:fld>
            <a:endParaRPr lang="fi-FI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sldNum" idx="37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defRPr lang="fi-FI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8318054-25CF-4E9D-B06B-819E4DFB3E49}" type="slidenum"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1</a:t>
            </a:fld>
            <a:endParaRPr lang="fi-FI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3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ln w="0">
            <a:noFill/>
          </a:ln>
        </p:spPr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endParaRPr lang="fi-FI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ldNum" idx="38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defRPr lang="fi-FI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E62D143-A869-484D-A1ED-B1D8D15D547E}" type="slidenum"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4</a:t>
            </a:fld>
            <a:endParaRPr lang="fi-FI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6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ln w="0">
            <a:noFill/>
          </a:ln>
        </p:spPr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endParaRPr lang="fi-FI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sldNum" idx="39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defRPr lang="fi-FI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564DF56-4491-4A3F-A5F7-F48D129EC42B}" type="slidenum"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5</a:t>
            </a:fld>
            <a:endParaRPr lang="fi-FI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9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ln w="0">
            <a:noFill/>
          </a:ln>
        </p:spPr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endParaRPr lang="fi-FI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sldNum" idx="40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defRPr lang="fi-FI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A7E3939-FA06-49E5-AB75-BDFF6D8843FC}" type="slidenum"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6</a:t>
            </a:fld>
            <a:endParaRPr lang="fi-FI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2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ln w="0">
            <a:noFill/>
          </a:ln>
        </p:spPr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endParaRPr lang="fi-FI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sldNum" idx="41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defRPr lang="fi-FI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0DB0650-7A39-4023-B7CA-B377E31324C7}" type="slidenum"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7</a:t>
            </a:fld>
            <a:endParaRPr lang="fi-FI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5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ln w="0">
            <a:noFill/>
          </a:ln>
        </p:spPr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endParaRPr lang="fi-FI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lnSpc>
                <a:spcPct val="90000"/>
              </a:lnSpc>
              <a:buNone/>
              <a:defRPr lang="fi-FI" sz="60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defRPr>
            </a:lvl1pPr>
          </a:lstStyle>
          <a:p>
            <a:pPr indent="0" algn="ctr">
              <a:lnSpc>
                <a:spcPct val="90000"/>
              </a:lnSpc>
              <a:buNone/>
            </a:pPr>
            <a:r>
              <a:rPr lang="fi-FI" sz="60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rPr>
              <a:t>Muokkaa ots. perustyyl. napsautt.</a:t>
            </a:r>
            <a:endParaRPr lang="en-US" sz="6000" b="0" u="none" strike="noStrike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 </a:t>
            </a:r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CD5B933-BD94-45D5-BA51-B18A67FBC6E9}" type="slidenum"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‹#›</a:t>
            </a:fld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uvatekstillinen sisältö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buNone/>
              <a:defRPr lang="fi-FI" sz="32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fi-FI" sz="32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rPr>
              <a:t>Muokkaa ots. perustyyl. napsautt.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fi-FI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1pPr>
            <a:lvl2pPr lvl="1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fi-FI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2pPr>
            <a:lvl3pPr lvl="2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fi-FI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3pPr>
            <a:lvl4pPr lvl="3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fi-FI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4pPr>
            <a:lvl5pPr lvl="4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fi-FI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5pPr>
          </a:lstStyle>
          <a:p>
            <a: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i-FI" sz="3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Muokkaa tekstin perustyylejä napsauttamalla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1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i-FI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toinen taso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2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i-FI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kolmas taso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3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i-FI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neljäs taso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4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i-FI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viides taso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fi-FI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i-FI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Muokkaa tekstin perustyylejä napsauttamalla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&lt;päivämäärä/kellonaika&gt;</a:t>
            </a:r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&lt;alatunniste&gt;</a:t>
            </a:r>
          </a:p>
        </p:txBody>
      </p:sp>
      <p:sp>
        <p:nvSpPr>
          <p:cNvPr id="54" name="PlaceHolder 6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371B6E4-6F47-4030-A4F4-E3F73E6C3892}" type="slidenum"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‹#›</a:t>
            </a:fld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uvatekstillinen kuv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buNone/>
              <a:defRPr lang="fi-FI" sz="32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fi-FI" sz="32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rPr>
              <a:t>Muokkaa ots. perustyyl. napsautt.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pic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l">
              <a:buNone/>
            </a:pPr>
            <a:r>
              <a:rPr lang="fi-FI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Kaksoisnapsauta lisätäksesi kuvan</a:t>
            </a: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fi-FI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i-FI" sz="16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Muokkaa tekstin perustyylejä napsauttamalla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&lt;päivämäärä/kellonaika&gt;</a:t>
            </a:r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&lt;alatunniste&gt;</a:t>
            </a:r>
          </a:p>
        </p:txBody>
      </p:sp>
      <p:sp>
        <p:nvSpPr>
          <p:cNvPr id="60" name="PlaceHolder 6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D4880F5-85A6-4649-B172-75ED58F28840}" type="slidenum"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‹#›</a:t>
            </a:fld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lang="fi-FI" sz="44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fi-FI" sz="44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rPr>
              <a:t>Muokkaa ots. perustyyl. napsautt.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0760" cy="435060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>
            <a:lvl1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fi-FI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1pPr>
            <a:lvl2pPr lvl="1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2pPr>
            <a:lvl3pPr lvl="2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3pPr>
            <a:lvl4pPr lvl="3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4pPr>
            <a:lvl5pPr lvl="4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5pPr>
          </a:lstStyle>
          <a:p>
            <a: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i-FI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Muokkaa tekstin perustyylejä napsauttamalla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1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toinen taso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2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kolmas taso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3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neljäs taso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4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viides taso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 </a:t>
            </a:r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18EB794-CA78-48E3-8CAF-EDB01CD6DAC2}" type="slidenum"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‹#›</a:t>
            </a:fld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lang="fi-FI" sz="44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fi-FI" sz="44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rPr>
              <a:t>Muokkaa ots. perustyyl. napsautt.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>
            <a:lvl1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fi-FI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1pPr>
            <a:lvl2pPr lvl="1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2pPr>
            <a:lvl3pPr lvl="2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3pPr>
            <a:lvl4pPr lvl="3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4pPr>
            <a:lvl5pPr lvl="4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5pPr>
          </a:lstStyle>
          <a:p>
            <a: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i-FI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Muokkaa tekstin perustyylejä napsauttamalla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1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toinen taso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2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kolmas taso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3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neljäs taso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4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viides taso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 </a:t>
            </a:r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93ADF22-0531-4673-86EE-3EF65E6078E1}" type="slidenum"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‹#›</a:t>
            </a:fld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lang="fi-FI" sz="44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fi-FI" sz="44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rPr>
              <a:t>Muokkaa ots. perustyyl. napsautt.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0760" cy="435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fi-FI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1pPr>
            <a:lvl2pPr lvl="1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2pPr>
            <a:lvl3pPr lvl="2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3pPr>
            <a:lvl4pPr lvl="3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4pPr>
            <a:lvl5pPr lvl="4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5pPr>
          </a:lstStyle>
          <a:p>
            <a: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i-FI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Muokkaa tekstin perustyylejä napsauttamalla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1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toinen taso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2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kolmas taso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3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neljäs taso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4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viides taso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 </a:t>
            </a:r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0E2B47D-5751-41B6-8438-70735B9EBE08}" type="slidenum"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‹#›</a:t>
            </a:fld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san ylätunnis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buNone/>
              <a:defRPr lang="fi-FI" sz="60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fi-FI" sz="60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rPr>
              <a:t>Muokkaa ots. perustyyl. napsautt.</a:t>
            </a:r>
            <a:endParaRPr lang="en-US" sz="6000" b="0" u="none" strike="noStrike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fi-FI" sz="24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Calibri"/>
                <a:ea typeface="Noto Sans CJK SC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i-FI" sz="2400" b="0" u="none" strike="noStrike">
                <a:solidFill>
                  <a:schemeClr val="dk1">
                    <a:tint val="82000"/>
                  </a:schemeClr>
                </a:solidFill>
                <a:effectLst/>
                <a:uFillTx/>
                <a:latin typeface="Calibri"/>
                <a:ea typeface="Noto Sans CJK SC"/>
              </a:rPr>
              <a:t>Muokkaa tekstin perustyylejä napsauttamalla</a:t>
            </a:r>
            <a:endParaRPr lang="en-US" sz="2400" b="0" u="none" strike="noStrike">
              <a:solidFill>
                <a:schemeClr val="dk1">
                  <a:tint val="82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 </a:t>
            </a:r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</a:p>
        </p:txBody>
      </p:sp>
      <p:sp>
        <p:nvSpPr>
          <p:cNvPr id="25" name="PlaceHolder 5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DD87BF6-0B4F-457D-94A5-AC221C4516F2}" type="slidenum"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‹#›</a:t>
            </a:fld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lang="fi-FI" sz="44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fi-FI" sz="44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rPr>
              <a:t>Muokkaa ots. perustyyl. napsautt.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2514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fi-FI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1pPr>
            <a:lvl2pPr lvl="1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2pPr>
            <a:lvl3pPr lvl="2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3pPr>
            <a:lvl4pPr lvl="3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4pPr>
            <a:lvl5pPr lvl="4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5pPr>
          </a:lstStyle>
          <a:p>
            <a: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i-FI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Muokkaa tekstin perustyylejä napsauttamalla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1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toinen taso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2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kolmas taso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3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neljäs taso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4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viides taso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505320" y="1825560"/>
            <a:ext cx="2514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fi-FI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1pPr>
            <a:lvl2pPr lvl="1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2pPr>
            <a:lvl3pPr lvl="2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3pPr>
            <a:lvl4pPr lvl="3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4pPr>
            <a:lvl5pPr lvl="4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5pPr>
          </a:lstStyle>
          <a:p>
            <a: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i-FI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Muokkaa tekstin perustyylejä napsauttamalla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1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toinen taso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2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kolmas taso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3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neljäs taso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4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viides taso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 </a:t>
            </a:r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</a:p>
        </p:txBody>
      </p:sp>
      <p:sp>
        <p:nvSpPr>
          <p:cNvPr id="31" name="PlaceHolder 6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F71AB1A-6A1B-4B09-A63D-4F76097B47A4}" type="slidenum"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‹#›</a:t>
            </a:fld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ertail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lang="fi-FI" sz="44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fi-FI" sz="44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rPr>
              <a:t>Muokkaa ots. perustyyl. napsautt.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fi-FI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i-FI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Muokkaa tekstin perustyylejä napsauttamalla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fi-FI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1pPr>
            <a:lvl2pPr lvl="1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fi-FI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2pPr>
            <a:lvl3pPr lvl="2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fi-FI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3pPr>
            <a:lvl4pPr lvl="3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4pPr>
            <a:lvl5pPr lvl="4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5pPr>
          </a:lstStyle>
          <a:p>
            <a: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i-FI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Muokkaa tekstin perustyylejä napsauttamalla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1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i-FI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toinen taso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2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i-FI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kolmas taso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3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neljäs taso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4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viides taso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fi-FI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i-FI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Muokkaa tekstin perustyylejä napsauttamalla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fi-FI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1pPr>
            <a:lvl2pPr lvl="1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fi-FI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2pPr>
            <a:lvl3pPr lvl="2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fi-FI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3pPr>
            <a:lvl4pPr lvl="3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4pPr>
            <a:lvl5pPr lvl="4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defRPr>
            </a:lvl5pPr>
          </a:lstStyle>
          <a:p>
            <a: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i-FI" sz="2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Muokkaa tekstin perustyylejä napsauttamalla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1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i-FI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toinen taso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2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i-FI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kolmas taso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3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neljäs taso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4" algn="l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fi-FI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Noto Sans CJK SC"/>
              </a:rPr>
              <a:t>viides taso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 </a:t>
            </a:r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</a:p>
        </p:txBody>
      </p:sp>
      <p:sp>
        <p:nvSpPr>
          <p:cNvPr id="39" name="PlaceHolder 8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EBB2F0B-F9D0-4BE2-91A7-CC1EB4D218DF}" type="slidenum"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‹#›</a:t>
            </a:fld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lang="fi-FI" sz="44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fi-FI" sz="44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Noto Sans CJK SC"/>
              </a:rPr>
              <a:t>Muokkaa ots. perustyyl. napsautt.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 </a:t>
            </a:r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4DAF7EF-44F5-496D-913B-BB58275F8197}" type="slidenum"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‹#›</a:t>
            </a:fld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 </a:t>
            </a:r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fi-FI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</a:p>
        </p:txBody>
      </p:sp>
      <p:sp>
        <p:nvSpPr>
          <p:cNvPr id="46" name="PlaceHolder 3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67C26CB-5420-4F6B-BBCB-68A3EDE4CFF4}" type="slidenum">
              <a:rPr lang="fi-FI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‹#›</a:t>
            </a:fld>
            <a:endParaRPr lang="fi-FI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2000"/>
              </a:lnSpc>
              <a:buNone/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Calibri Light"/>
              </a:defRPr>
            </a:lvl1pPr>
          </a:lstStyle>
          <a:p>
            <a:pPr indent="0" algn="l">
              <a:lnSpc>
                <a:spcPct val="102000"/>
              </a:lnSpc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 Light"/>
              </a:rPr>
              <a:t>Click to edit the title text format</a:t>
            </a:r>
          </a:p>
        </p:txBody>
      </p:sp>
      <p:sp>
        <p:nvSpPr>
          <p:cNvPr id="4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2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lnSpc>
                <a:spcPct val="102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lnSpc>
                <a:spcPct val="102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lnSpc>
                <a:spcPct val="102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lnSpc>
                <a:spcPct val="102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lnSpc>
                <a:spcPct val="102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lnSpc>
                <a:spcPct val="102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algn="l">
              <a:lnSpc>
                <a:spcPct val="102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864000" lvl="1" indent="-324000" algn="l">
              <a:lnSpc>
                <a:spcPct val="102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Toinen jäsennystaso</a:t>
            </a:r>
          </a:p>
          <a:p>
            <a:pPr marL="1296000" lvl="2" indent="-288000" algn="l">
              <a:lnSpc>
                <a:spcPct val="102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Kolmas jäsennystaso</a:t>
            </a:r>
          </a:p>
          <a:p>
            <a:pPr marL="1728000" lvl="3" indent="-216000" algn="l">
              <a:lnSpc>
                <a:spcPct val="102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Neljäs jäsennystaso</a:t>
            </a:r>
          </a:p>
          <a:p>
            <a:pPr marL="2160000" lvl="4" indent="-216000" algn="l">
              <a:lnSpc>
                <a:spcPct val="102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Viides jäsennystaso</a:t>
            </a:r>
          </a:p>
          <a:p>
            <a:pPr marL="2592000" lvl="5" indent="-216000" algn="l">
              <a:lnSpc>
                <a:spcPct val="102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Kuudes jäsennystaso</a:t>
            </a:r>
          </a:p>
          <a:p>
            <a:pPr marL="3024000" lvl="6" indent="-216000" algn="l">
              <a:lnSpc>
                <a:spcPct val="102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Seitsemäs jäsennystaso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31080" y="640080"/>
            <a:ext cx="4818600" cy="1481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algn="l">
              <a:lnSpc>
                <a:spcPct val="90000"/>
              </a:lnSpc>
              <a:buClr>
                <a:srgbClr val="000000"/>
              </a:buClr>
            </a:pPr>
            <a:r>
              <a:rPr lang="en-US" sz="5000" b="0" u="sng" strike="noStrike" dirty="0">
                <a:solidFill>
                  <a:schemeClr val="dk1"/>
                </a:solidFill>
                <a:effectLst/>
                <a:uFillTx/>
                <a:latin typeface="Aptos Display"/>
              </a:rPr>
              <a:t>Historian </a:t>
            </a:r>
            <a:r>
              <a:rPr lang="en-US" sz="5000" b="0" u="sng" strike="noStrike" dirty="0" err="1">
                <a:solidFill>
                  <a:schemeClr val="dk1"/>
                </a:solidFill>
                <a:effectLst/>
                <a:uFillTx/>
                <a:latin typeface="Aptos Display"/>
              </a:rPr>
              <a:t>kertaus</a:t>
            </a:r>
            <a:r>
              <a:rPr lang="en-US" sz="5000" b="0" u="sng" strike="noStrike" dirty="0">
                <a:solidFill>
                  <a:schemeClr val="dk1"/>
                </a:solidFill>
                <a:effectLst/>
                <a:uFillTx/>
                <a:latin typeface="Aptos Display"/>
              </a:rPr>
              <a:t> HI07</a:t>
            </a:r>
            <a:endParaRPr lang="en-US" sz="5000" b="0" u="none" strike="noStrike" dirty="0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sp>
        <p:nvSpPr>
          <p:cNvPr id="69" name="sketch 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3320" y="2372760"/>
            <a:ext cx="3254760" cy="18000"/>
          </a:xfrm>
          <a:custGeom>
            <a:avLst/>
            <a:gdLst>
              <a:gd name="textAreaLeft" fmla="*/ 0 w 3254760"/>
              <a:gd name="textAreaRight" fmla="*/ 3255120 w 3254760"/>
              <a:gd name="textAreaTop" fmla="*/ 0 h 18000"/>
              <a:gd name="textAreaBottom" fmla="*/ 18360 h 18000"/>
              <a:gd name="GluePoint1X" fmla="*/ 0 w 3255095"/>
              <a:gd name="GluePoint1Y" fmla="*/ 0 h 18288"/>
              <a:gd name="GluePoint2X" fmla="*/ 618468 w 3255095"/>
              <a:gd name="GluePoint2Y" fmla="*/ 0 h 18288"/>
              <a:gd name="GluePoint3X" fmla="*/ 1269487 w 3255095"/>
              <a:gd name="GluePoint3Y" fmla="*/ 0 h 18288"/>
              <a:gd name="GluePoint4X" fmla="*/ 1953057 w 3255095"/>
              <a:gd name="GluePoint4Y" fmla="*/ 0 h 18288"/>
              <a:gd name="GluePoint5X" fmla="*/ 2636627 w 3255095"/>
              <a:gd name="GluePoint5Y" fmla="*/ 0 h 18288"/>
              <a:gd name="GluePoint6X" fmla="*/ 3255095 w 3255095"/>
              <a:gd name="GluePoint6Y" fmla="*/ 0 h 18288"/>
              <a:gd name="GluePoint7X" fmla="*/ 3255095 w 3255095"/>
              <a:gd name="GluePoint7Y" fmla="*/ 18288 h 18288"/>
              <a:gd name="GluePoint8X" fmla="*/ 2538974 w 3255095"/>
              <a:gd name="GluePoint8Y" fmla="*/ 18288 h 18288"/>
              <a:gd name="GluePoint9X" fmla="*/ 1822853 w 3255095"/>
              <a:gd name="GluePoint9Y" fmla="*/ 18288 h 18288"/>
              <a:gd name="GluePoint10X" fmla="*/ 1171834 w 3255095"/>
              <a:gd name="GluePoint10Y" fmla="*/ 18288 h 18288"/>
              <a:gd name="GluePoint11X" fmla="*/ 0 w 3255095"/>
              <a:gd name="GluePoint11Y" fmla="*/ 18288 h 18288"/>
              <a:gd name="GluePoint12X" fmla="*/ 0 w 3255095"/>
              <a:gd name="GluePoint12Y" fmla="*/ 0 h 18288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3255095" h="18288" fill="none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rgbClr val="E9713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6640" rIns="90000" bIns="-26640" anchor="ctr">
            <a:noAutofit/>
          </a:bodyPr>
          <a:lstStyle/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31080" y="2660760"/>
            <a:ext cx="4818600" cy="3547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lnSpcReduction="10000"/>
          </a:bodyPr>
          <a:lstStyle/>
          <a:p>
            <a:pPr marL="228600" indent="-2286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200" b="0" u="sng" strike="noStrike">
                <a:solidFill>
                  <a:schemeClr val="dk1"/>
                </a:solidFill>
                <a:effectLst/>
                <a:uFillTx/>
                <a:latin typeface="Aptos"/>
              </a:rPr>
              <a:t>Kurssin tavoite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Tavoitteena on kerrata historian lukiokurssit ja valmentaa sinua historian yo-kokeeseen. Pyrimme luomaan yleiskuvaa kurssien sisällöistä ja kertaamme erilaisiin historian tehtävätyyppeihin vastaamista. Lisäksi harjoittelemme erilaisten historian lähteiden kriittistä arviointia. Opitaan ymmärtämään historian tulkinnanvaraisuutta. 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71" name="Picture 2" descr="Kuvahaun tulos haulle suomi 100 vuotta sitten"/>
          <p:cNvPicPr/>
          <p:nvPr/>
        </p:nvPicPr>
        <p:blipFill>
          <a:blip r:embed="rId3"/>
          <a:stretch/>
        </p:blipFill>
        <p:spPr>
          <a:xfrm>
            <a:off x="6099120" y="1019160"/>
            <a:ext cx="5458680" cy="48189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520" cy="6857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40080" y="325440"/>
            <a:ext cx="4368240" cy="1956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>
              <a:lnSpc>
                <a:spcPct val="90000"/>
              </a:lnSpc>
              <a:buNone/>
            </a:pPr>
            <a:r>
              <a:rPr lang="en-US" sz="5400" b="0" u="sng" strike="noStrike">
                <a:solidFill>
                  <a:schemeClr val="dk1"/>
                </a:solidFill>
                <a:effectLst/>
                <a:uFillTx/>
                <a:latin typeface="Aptos Display"/>
              </a:rPr>
              <a:t>Historian kertaus HI07</a:t>
            </a:r>
            <a:endParaRPr lang="en-US" sz="5400" b="0" u="none" strike="noStrike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sp>
        <p:nvSpPr>
          <p:cNvPr id="74" name="sketchy 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586960"/>
            <a:ext cx="3474360" cy="18000"/>
          </a:xfrm>
          <a:custGeom>
            <a:avLst/>
            <a:gdLst>
              <a:gd name="textAreaLeft" fmla="*/ 0 w 3474360"/>
              <a:gd name="textAreaRight" fmla="*/ 3474720 w 3474360"/>
              <a:gd name="textAreaTop" fmla="*/ 0 h 18000"/>
              <a:gd name="textAreaBottom" fmla="*/ 18360 h 18000"/>
              <a:gd name="GluePoint1X" fmla="*/ 0 w 3474720"/>
              <a:gd name="GluePoint1Y" fmla="*/ 0 h 18288"/>
              <a:gd name="GluePoint2X" fmla="*/ 694944 w 3474720"/>
              <a:gd name="GluePoint2Y" fmla="*/ 0 h 18288"/>
              <a:gd name="GluePoint3X" fmla="*/ 1355141 w 3474720"/>
              <a:gd name="GluePoint3Y" fmla="*/ 0 h 18288"/>
              <a:gd name="GluePoint4X" fmla="*/ 2015338 w 3474720"/>
              <a:gd name="GluePoint4Y" fmla="*/ 0 h 18288"/>
              <a:gd name="GluePoint5X" fmla="*/ 2779776 w 3474720"/>
              <a:gd name="GluePoint5Y" fmla="*/ 0 h 18288"/>
              <a:gd name="GluePoint6X" fmla="*/ 3474720 w 3474720"/>
              <a:gd name="GluePoint6Y" fmla="*/ 0 h 18288"/>
              <a:gd name="GluePoint7X" fmla="*/ 3474720 w 3474720"/>
              <a:gd name="GluePoint7Y" fmla="*/ 18288 h 18288"/>
              <a:gd name="GluePoint8X" fmla="*/ 2779776 w 3474720"/>
              <a:gd name="GluePoint8Y" fmla="*/ 18288 h 18288"/>
              <a:gd name="GluePoint9X" fmla="*/ 2189074 w 3474720"/>
              <a:gd name="GluePoint9Y" fmla="*/ 18288 h 18288"/>
              <a:gd name="GluePoint10X" fmla="*/ 1528877 w 3474720"/>
              <a:gd name="GluePoint10Y" fmla="*/ 18288 h 18288"/>
              <a:gd name="GluePoint11X" fmla="*/ 868680 w 3474720"/>
              <a:gd name="GluePoint11Y" fmla="*/ 18288 h 18288"/>
              <a:gd name="GluePoint12X" fmla="*/ 0 w 3474720"/>
              <a:gd name="GluePoint12Y" fmla="*/ 18288 h 18288"/>
              <a:gd name="GluePoint13X" fmla="*/ 0 w 3474720"/>
              <a:gd name="GluePoint13Y" fmla="*/ 0 h 18288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w="3474720" h="18288" fill="none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rgbClr val="E9713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6640" rIns="90000" bIns="-26640" anchor="ctr">
            <a:noAutofit/>
          </a:bodyPr>
          <a:lstStyle/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640080" y="2872800"/>
            <a:ext cx="4243320" cy="3320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lnSpcReduction="10000"/>
          </a:bodyPr>
          <a:lstStyle/>
          <a:p>
            <a:pPr marL="228600" indent="-2286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Historian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tapahtumista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voidaan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tehdä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erilaisia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tulkintoja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riippuen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siitä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,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mitä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lähteitä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johtopäätöksiä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tehdessä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painotetaan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tai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mihin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tavoitteisiin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menneistä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tapahtumista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tehtyjä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tulkintoja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halutaan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käyttää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.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Kurssilla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voi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myös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olla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joitakin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ajankohtaisia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painotuksia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.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Ajattelin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,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että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kirjoituksissa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voisi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tulla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kysymyksiä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liittyen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seuraaviin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0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aiheisiin</a:t>
            </a:r>
            <a:r>
              <a:rPr lang="en-US" sz="20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.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6" name="Kuvan paikkamerkki 6" descr="Kuva, joka sisältää kohteen vaate, henkilö, Ihmisen kasvot, pöytä&#10;&#10;Tekoälyllä luotu sisältö voi olla virheellistä."/>
          <p:cNvSpPr/>
          <p:nvPr/>
        </p:nvSpPr>
        <p:spPr>
          <a:xfrm>
            <a:off x="5311800" y="0"/>
            <a:ext cx="6878520" cy="6857640"/>
          </a:xfrm>
          <a:custGeom>
            <a:avLst/>
            <a:gdLst>
              <a:gd name="textAreaLeft" fmla="*/ 0 w 6878520"/>
              <a:gd name="textAreaRight" fmla="*/ 6878880 w 687852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i-FI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520" cy="6857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40080" y="325440"/>
            <a:ext cx="4368240" cy="1956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>
              <a:lnSpc>
                <a:spcPct val="90000"/>
              </a:lnSpc>
              <a:buNone/>
            </a:pPr>
            <a:r>
              <a:rPr lang="en-US" sz="5400" b="0" u="sng" strike="noStrike">
                <a:solidFill>
                  <a:schemeClr val="dk1"/>
                </a:solidFill>
                <a:effectLst/>
                <a:uFillTx/>
                <a:latin typeface="Aptos Display"/>
              </a:rPr>
              <a:t>Historian kertaus HI07</a:t>
            </a:r>
            <a:endParaRPr lang="en-US" sz="5400" b="0" u="none" strike="noStrike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sp>
        <p:nvSpPr>
          <p:cNvPr id="79" name="sketchy 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586960"/>
            <a:ext cx="3474360" cy="18000"/>
          </a:xfrm>
          <a:custGeom>
            <a:avLst/>
            <a:gdLst>
              <a:gd name="textAreaLeft" fmla="*/ 0 w 3474360"/>
              <a:gd name="textAreaRight" fmla="*/ 3474720 w 3474360"/>
              <a:gd name="textAreaTop" fmla="*/ 0 h 18000"/>
              <a:gd name="textAreaBottom" fmla="*/ 18360 h 18000"/>
              <a:gd name="GluePoint1X" fmla="*/ 0 w 3474720"/>
              <a:gd name="GluePoint1Y" fmla="*/ 0 h 18288"/>
              <a:gd name="GluePoint2X" fmla="*/ 694944 w 3474720"/>
              <a:gd name="GluePoint2Y" fmla="*/ 0 h 18288"/>
              <a:gd name="GluePoint3X" fmla="*/ 1355141 w 3474720"/>
              <a:gd name="GluePoint3Y" fmla="*/ 0 h 18288"/>
              <a:gd name="GluePoint4X" fmla="*/ 2015338 w 3474720"/>
              <a:gd name="GluePoint4Y" fmla="*/ 0 h 18288"/>
              <a:gd name="GluePoint5X" fmla="*/ 2779776 w 3474720"/>
              <a:gd name="GluePoint5Y" fmla="*/ 0 h 18288"/>
              <a:gd name="GluePoint6X" fmla="*/ 3474720 w 3474720"/>
              <a:gd name="GluePoint6Y" fmla="*/ 0 h 18288"/>
              <a:gd name="GluePoint7X" fmla="*/ 3474720 w 3474720"/>
              <a:gd name="GluePoint7Y" fmla="*/ 18288 h 18288"/>
              <a:gd name="GluePoint8X" fmla="*/ 2779776 w 3474720"/>
              <a:gd name="GluePoint8Y" fmla="*/ 18288 h 18288"/>
              <a:gd name="GluePoint9X" fmla="*/ 2189074 w 3474720"/>
              <a:gd name="GluePoint9Y" fmla="*/ 18288 h 18288"/>
              <a:gd name="GluePoint10X" fmla="*/ 1528877 w 3474720"/>
              <a:gd name="GluePoint10Y" fmla="*/ 18288 h 18288"/>
              <a:gd name="GluePoint11X" fmla="*/ 868680 w 3474720"/>
              <a:gd name="GluePoint11Y" fmla="*/ 18288 h 18288"/>
              <a:gd name="GluePoint12X" fmla="*/ 0 w 3474720"/>
              <a:gd name="GluePoint12Y" fmla="*/ 18288 h 18288"/>
              <a:gd name="GluePoint13X" fmla="*/ 0 w 3474720"/>
              <a:gd name="GluePoint13Y" fmla="*/ 0 h 18288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w="3474720" h="18288" fill="none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rgbClr val="E9713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6640" rIns="90000" bIns="-26640" anchor="ctr">
            <a:noAutofit/>
          </a:bodyPr>
          <a:lstStyle/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40080" y="2715192"/>
            <a:ext cx="4243320" cy="3969648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/>
          </a:bodyPr>
          <a:lstStyle/>
          <a:p>
            <a:pPr marL="228600" indent="-2286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Neuvostoliiton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/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Venäjän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sodat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tai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toiminta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reuna-alueillaan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meneillään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olevan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Ukrainan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sodan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takia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. NATO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kokonaisuudessaan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on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nyt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hyvin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ajankohtainen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aihe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,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samoin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Suomen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ulkopoliittiset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valinnat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itsenäisyyden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aikana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.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Toisen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maailmansodan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dirty="0">
                <a:solidFill>
                  <a:schemeClr val="dk1"/>
                </a:solidFill>
                <a:latin typeface="Aptos"/>
              </a:rPr>
              <a:t>ja </a:t>
            </a:r>
            <a:r>
              <a:rPr lang="en-US" sz="2200" dirty="0" err="1">
                <a:solidFill>
                  <a:schemeClr val="dk1"/>
                </a:solidFill>
                <a:latin typeface="Aptos"/>
              </a:rPr>
              <a:t>jatkosodan</a:t>
            </a:r>
            <a:r>
              <a:rPr lang="en-US" sz="2200" dirty="0">
                <a:solidFill>
                  <a:schemeClr val="dk1"/>
                </a:solidFill>
                <a:latin typeface="Aptos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ptos"/>
              </a:rPr>
              <a:t>päättyminen</a:t>
            </a:r>
            <a:r>
              <a:rPr lang="en-US" sz="2200" dirty="0">
                <a:solidFill>
                  <a:schemeClr val="dk1"/>
                </a:solidFill>
                <a:latin typeface="Aptos"/>
              </a:rPr>
              <a:t> ja </a:t>
            </a:r>
            <a:r>
              <a:rPr lang="en-US" sz="2200" dirty="0" err="1">
                <a:solidFill>
                  <a:schemeClr val="dk1"/>
                </a:solidFill>
                <a:latin typeface="Aptos"/>
              </a:rPr>
              <a:t>sotien</a:t>
            </a:r>
            <a:r>
              <a:rPr lang="en-US" sz="2200" dirty="0">
                <a:solidFill>
                  <a:schemeClr val="dk1"/>
                </a:solidFill>
                <a:latin typeface="Aptos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ptos"/>
              </a:rPr>
              <a:t>jälkeiset</a:t>
            </a:r>
            <a:r>
              <a:rPr lang="en-US" sz="2200" dirty="0">
                <a:solidFill>
                  <a:schemeClr val="dk1"/>
                </a:solidFill>
                <a:latin typeface="Aptos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ptos"/>
              </a:rPr>
              <a:t>poliittiset</a:t>
            </a:r>
            <a:r>
              <a:rPr lang="en-US" sz="2200" dirty="0">
                <a:solidFill>
                  <a:schemeClr val="dk1"/>
                </a:solidFill>
                <a:latin typeface="Aptos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ptos"/>
              </a:rPr>
              <a:t>järjestelyt</a:t>
            </a:r>
            <a:r>
              <a:rPr lang="en-US" sz="2200" dirty="0">
                <a:solidFill>
                  <a:schemeClr val="dk1"/>
                </a:solidFill>
                <a:latin typeface="Aptos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ptos"/>
              </a:rPr>
              <a:t>Euroopassa</a:t>
            </a:r>
            <a:r>
              <a:rPr lang="en-US" sz="2200" dirty="0">
                <a:solidFill>
                  <a:schemeClr val="dk1"/>
                </a:solidFill>
                <a:latin typeface="Aptos"/>
              </a:rPr>
              <a:t>. </a:t>
            </a:r>
            <a:r>
              <a:rPr lang="en-US" sz="2200" dirty="0" err="1">
                <a:solidFill>
                  <a:schemeClr val="dk1"/>
                </a:solidFill>
                <a:latin typeface="Aptos"/>
              </a:rPr>
              <a:t>Yhdysvaltojen</a:t>
            </a:r>
            <a:r>
              <a:rPr lang="en-US" sz="2200" dirty="0">
                <a:solidFill>
                  <a:schemeClr val="dk1"/>
                </a:solidFill>
                <a:latin typeface="Aptos"/>
              </a:rPr>
              <a:t> ja </a:t>
            </a:r>
            <a:r>
              <a:rPr lang="en-US" sz="2200" dirty="0" err="1">
                <a:solidFill>
                  <a:schemeClr val="dk1"/>
                </a:solidFill>
                <a:latin typeface="Aptos"/>
              </a:rPr>
              <a:t>Euroopan</a:t>
            </a:r>
            <a:r>
              <a:rPr lang="en-US" sz="2200" dirty="0">
                <a:solidFill>
                  <a:schemeClr val="dk1"/>
                </a:solidFill>
                <a:latin typeface="Aptos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ptos"/>
              </a:rPr>
              <a:t>väliset</a:t>
            </a:r>
            <a:r>
              <a:rPr lang="en-US" sz="2200" dirty="0">
                <a:solidFill>
                  <a:schemeClr val="dk1"/>
                </a:solidFill>
                <a:latin typeface="Aptos"/>
              </a:rPr>
              <a:t> </a:t>
            </a:r>
            <a:r>
              <a:rPr lang="en-US" sz="2200" dirty="0" err="1">
                <a:solidFill>
                  <a:schemeClr val="dk1"/>
                </a:solidFill>
                <a:latin typeface="Aptos"/>
              </a:rPr>
              <a:t>suhteet</a:t>
            </a:r>
            <a:r>
              <a:rPr lang="en-US" sz="2200" dirty="0">
                <a:solidFill>
                  <a:schemeClr val="dk1"/>
                </a:solidFill>
                <a:latin typeface="Aptos"/>
              </a:rPr>
              <a:t> 1900- ja 2000-luvulla.</a:t>
            </a:r>
            <a:endParaRPr lang="en-US" sz="2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1" name="Kuvan paikkamerkki 5" descr="Kuva, joka sisältää kohteen vaate, mies, henkilö, Ihmisen kasvot&#10;&#10;Tekoälyllä luotu sisältö voi olla virheellistä."/>
          <p:cNvSpPr/>
          <p:nvPr/>
        </p:nvSpPr>
        <p:spPr>
          <a:xfrm>
            <a:off x="5311800" y="0"/>
            <a:ext cx="6878520" cy="6857640"/>
          </a:xfrm>
          <a:custGeom>
            <a:avLst/>
            <a:gdLst>
              <a:gd name="textAreaLeft" fmla="*/ 0 w 6878520"/>
              <a:gd name="textAreaRight" fmla="*/ 6878880 w 687852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i-FI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520" cy="6857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72400" y="238680"/>
            <a:ext cx="11018160" cy="143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algn="l">
              <a:lnSpc>
                <a:spcPct val="90000"/>
              </a:lnSpc>
              <a:buClr>
                <a:srgbClr val="000000"/>
              </a:buClr>
            </a:pPr>
            <a:r>
              <a:rPr lang="en-US" sz="5400" b="0" u="none" strike="noStrike" dirty="0">
                <a:solidFill>
                  <a:schemeClr val="dk1"/>
                </a:solidFill>
                <a:effectLst/>
                <a:uFillTx/>
                <a:latin typeface="Aptos Display"/>
              </a:rPr>
              <a:t> H</a:t>
            </a:r>
            <a:r>
              <a:rPr lang="en-US" sz="5400" b="0" u="sng" strike="noStrike" dirty="0">
                <a:solidFill>
                  <a:schemeClr val="dk1"/>
                </a:solidFill>
                <a:effectLst/>
                <a:uFillTx/>
                <a:latin typeface="Aptos Display"/>
              </a:rPr>
              <a:t>istorian </a:t>
            </a:r>
            <a:r>
              <a:rPr lang="en-US" sz="5400" b="0" u="sng" strike="noStrike" dirty="0" err="1">
                <a:solidFill>
                  <a:schemeClr val="dk1"/>
                </a:solidFill>
                <a:effectLst/>
                <a:uFillTx/>
                <a:latin typeface="Aptos Display"/>
              </a:rPr>
              <a:t>kertaus</a:t>
            </a:r>
            <a:r>
              <a:rPr lang="en-US" sz="5400" b="0" u="sng" strike="noStrike" dirty="0">
                <a:solidFill>
                  <a:schemeClr val="dk1"/>
                </a:solidFill>
                <a:effectLst/>
                <a:uFillTx/>
                <a:latin typeface="Aptos Display"/>
              </a:rPr>
              <a:t> HI07</a:t>
            </a:r>
            <a:endParaRPr lang="en-US" sz="5400" b="0" u="none" strike="noStrike" dirty="0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sp>
        <p:nvSpPr>
          <p:cNvPr id="84" name="sketchy 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2400" y="1681560"/>
            <a:ext cx="10972440" cy="18000"/>
          </a:xfrm>
          <a:custGeom>
            <a:avLst/>
            <a:gdLst>
              <a:gd name="textAreaLeft" fmla="*/ 0 w 10972440"/>
              <a:gd name="textAreaRight" fmla="*/ 10972800 w 10972440"/>
              <a:gd name="textAreaTop" fmla="*/ 0 h 18000"/>
              <a:gd name="textAreaBottom" fmla="*/ 18360 h 18000"/>
              <a:gd name="GluePoint1X" fmla="*/ 0 w 10972800"/>
              <a:gd name="GluePoint1Y" fmla="*/ 0 h 18288"/>
              <a:gd name="GluePoint2X" fmla="*/ 356616 w 10972800"/>
              <a:gd name="GluePoint2Y" fmla="*/ 0 h 18288"/>
              <a:gd name="GluePoint3X" fmla="*/ 1042416 w 10972800"/>
              <a:gd name="GluePoint3Y" fmla="*/ 0 h 18288"/>
              <a:gd name="GluePoint4X" fmla="*/ 1947672 w 10972800"/>
              <a:gd name="GluePoint4Y" fmla="*/ 0 h 18288"/>
              <a:gd name="GluePoint5X" fmla="*/ 2633472 w 10972800"/>
              <a:gd name="GluePoint5Y" fmla="*/ 0 h 18288"/>
              <a:gd name="GluePoint6X" fmla="*/ 2990088 w 10972800"/>
              <a:gd name="GluePoint6Y" fmla="*/ 0 h 18288"/>
              <a:gd name="GluePoint7X" fmla="*/ 3456432 w 10972800"/>
              <a:gd name="GluePoint7Y" fmla="*/ 0 h 18288"/>
              <a:gd name="GluePoint8X" fmla="*/ 4361688 w 10972800"/>
              <a:gd name="GluePoint8Y" fmla="*/ 0 h 18288"/>
              <a:gd name="GluePoint9X" fmla="*/ 5266944 w 10972800"/>
              <a:gd name="GluePoint9Y" fmla="*/ 0 h 18288"/>
              <a:gd name="GluePoint10X" fmla="*/ 6172200 w 10972800"/>
              <a:gd name="GluePoint10Y" fmla="*/ 0 h 18288"/>
              <a:gd name="GluePoint11X" fmla="*/ 6528816 w 10972800"/>
              <a:gd name="GluePoint11Y" fmla="*/ 0 h 18288"/>
              <a:gd name="GluePoint12X" fmla="*/ 7214616 w 10972800"/>
              <a:gd name="GluePoint12Y" fmla="*/ 0 h 18288"/>
              <a:gd name="GluePoint13X" fmla="*/ 7790688 w 10972800"/>
              <a:gd name="GluePoint13Y" fmla="*/ 0 h 18288"/>
              <a:gd name="GluePoint14X" fmla="*/ 8147304 w 10972800"/>
              <a:gd name="GluePoint14Y" fmla="*/ 0 h 18288"/>
              <a:gd name="GluePoint15X" fmla="*/ 9052560 w 10972800"/>
              <a:gd name="GluePoint15Y" fmla="*/ 0 h 18288"/>
              <a:gd name="GluePoint16X" fmla="*/ 9409176 w 10972800"/>
              <a:gd name="GluePoint16Y" fmla="*/ 0 h 18288"/>
              <a:gd name="GluePoint17X" fmla="*/ 9765792 w 10972800"/>
              <a:gd name="GluePoint17Y" fmla="*/ 0 h 18288"/>
              <a:gd name="GluePoint18X" fmla="*/ 10341864 w 10972800"/>
              <a:gd name="GluePoint18Y" fmla="*/ 0 h 18288"/>
              <a:gd name="GluePoint19X" fmla="*/ 10972800 w 10972800"/>
              <a:gd name="GluePoint19Y" fmla="*/ 0 h 18288"/>
              <a:gd name="GluePoint20X" fmla="*/ 10972800 w 10972800"/>
              <a:gd name="GluePoint20Y" fmla="*/ 18288 h 18288"/>
              <a:gd name="GluePoint21X" fmla="*/ 10177272 w 10972800"/>
              <a:gd name="GluePoint21Y" fmla="*/ 18288 h 18288"/>
              <a:gd name="GluePoint22X" fmla="*/ 9820656 w 10972800"/>
              <a:gd name="GluePoint22Y" fmla="*/ 18288 h 18288"/>
              <a:gd name="GluePoint23X" fmla="*/ 9464040 w 10972800"/>
              <a:gd name="GluePoint23Y" fmla="*/ 18288 h 18288"/>
              <a:gd name="GluePoint24X" fmla="*/ 8778240 w 10972800"/>
              <a:gd name="GluePoint24Y" fmla="*/ 18288 h 18288"/>
              <a:gd name="GluePoint25X" fmla="*/ 8421624 w 10972800"/>
              <a:gd name="GluePoint25Y" fmla="*/ 18288 h 18288"/>
              <a:gd name="GluePoint26X" fmla="*/ 7735824 w 10972800"/>
              <a:gd name="GluePoint26Y" fmla="*/ 18288 h 18288"/>
              <a:gd name="GluePoint27X" fmla="*/ 6940296 w 10972800"/>
              <a:gd name="GluePoint27Y" fmla="*/ 18288 h 18288"/>
              <a:gd name="GluePoint28X" fmla="*/ 6254496 w 10972800"/>
              <a:gd name="GluePoint28Y" fmla="*/ 18288 h 18288"/>
              <a:gd name="GluePoint29X" fmla="*/ 5458968 w 10972800"/>
              <a:gd name="GluePoint29Y" fmla="*/ 18288 h 18288"/>
              <a:gd name="GluePoint30X" fmla="*/ 4663440 w 10972800"/>
              <a:gd name="GluePoint30Y" fmla="*/ 18288 h 18288"/>
              <a:gd name="GluePoint31X" fmla="*/ 4306824 w 10972800"/>
              <a:gd name="GluePoint31Y" fmla="*/ 18288 h 18288"/>
              <a:gd name="GluePoint32X" fmla="*/ 3840480 w 10972800"/>
              <a:gd name="GluePoint32Y" fmla="*/ 18288 h 18288"/>
              <a:gd name="GluePoint33X" fmla="*/ 3264408 w 10972800"/>
              <a:gd name="GluePoint33Y" fmla="*/ 18288 h 18288"/>
              <a:gd name="GluePoint34X" fmla="*/ 2578608 w 10972800"/>
              <a:gd name="GluePoint34Y" fmla="*/ 18288 h 18288"/>
              <a:gd name="GluePoint35X" fmla="*/ 1673352 w 10972800"/>
              <a:gd name="GluePoint35Y" fmla="*/ 18288 h 18288"/>
              <a:gd name="GluePoint36X" fmla="*/ 877824 w 10972800"/>
              <a:gd name="GluePoint36Y" fmla="*/ 18288 h 18288"/>
              <a:gd name="GluePoint37X" fmla="*/ 0 w 10972800"/>
              <a:gd name="GluePoint37Y" fmla="*/ 18288 h 18288"/>
              <a:gd name="GluePoint38X" fmla="*/ 0 w 10972800"/>
              <a:gd name="GluePoint38Y" fmla="*/ 0 h 18288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  <a:cxn ang="0">
                <a:pos x="GluePoint14X" y="GluePoint14Y"/>
              </a:cxn>
              <a:cxn ang="0">
                <a:pos x="GluePoint15X" y="GluePoint15Y"/>
              </a:cxn>
              <a:cxn ang="0">
                <a:pos x="GluePoint16X" y="GluePoint16Y"/>
              </a:cxn>
              <a:cxn ang="0">
                <a:pos x="GluePoint17X" y="GluePoint17Y"/>
              </a:cxn>
              <a:cxn ang="0">
                <a:pos x="GluePoint18X" y="GluePoint18Y"/>
              </a:cxn>
              <a:cxn ang="0">
                <a:pos x="GluePoint19X" y="GluePoint19Y"/>
              </a:cxn>
              <a:cxn ang="0">
                <a:pos x="GluePoint20X" y="GluePoint20Y"/>
              </a:cxn>
              <a:cxn ang="0">
                <a:pos x="GluePoint21X" y="GluePoint21Y"/>
              </a:cxn>
              <a:cxn ang="0">
                <a:pos x="GluePoint22X" y="GluePoint22Y"/>
              </a:cxn>
              <a:cxn ang="0">
                <a:pos x="GluePoint23X" y="GluePoint23Y"/>
              </a:cxn>
              <a:cxn ang="0">
                <a:pos x="GluePoint24X" y="GluePoint24Y"/>
              </a:cxn>
              <a:cxn ang="0">
                <a:pos x="GluePoint25X" y="GluePoint25Y"/>
              </a:cxn>
              <a:cxn ang="0">
                <a:pos x="GluePoint26X" y="GluePoint26Y"/>
              </a:cxn>
              <a:cxn ang="0">
                <a:pos x="GluePoint27X" y="GluePoint27Y"/>
              </a:cxn>
              <a:cxn ang="0">
                <a:pos x="GluePoint28X" y="GluePoint28Y"/>
              </a:cxn>
              <a:cxn ang="0">
                <a:pos x="GluePoint29X" y="GluePoint29Y"/>
              </a:cxn>
              <a:cxn ang="0">
                <a:pos x="GluePoint30X" y="GluePoint30Y"/>
              </a:cxn>
              <a:cxn ang="0">
                <a:pos x="GluePoint31X" y="GluePoint31Y"/>
              </a:cxn>
              <a:cxn ang="0">
                <a:pos x="GluePoint32X" y="GluePoint32Y"/>
              </a:cxn>
              <a:cxn ang="0">
                <a:pos x="GluePoint33X" y="GluePoint33Y"/>
              </a:cxn>
              <a:cxn ang="0">
                <a:pos x="GluePoint34X" y="GluePoint34Y"/>
              </a:cxn>
              <a:cxn ang="0">
                <a:pos x="GluePoint35X" y="GluePoint35Y"/>
              </a:cxn>
              <a:cxn ang="0">
                <a:pos x="GluePoint36X" y="GluePoint36Y"/>
              </a:cxn>
              <a:cxn ang="0">
                <a:pos x="GluePoint37X" y="GluePoint37Y"/>
              </a:cxn>
              <a:cxn ang="0">
                <a:pos x="GluePoint38X" y="GluePoint38Y"/>
              </a:cxn>
            </a:cxnLst>
            <a:rect l="textAreaLeft" t="textAreaTop" r="textAreaRight" b="textAreaBottom"/>
            <a:pathLst>
              <a:path w="10972800" h="18288" fill="none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6640" rIns="90000" bIns="-26640" anchor="ctr">
            <a:noAutofit/>
          </a:bodyPr>
          <a:lstStyle/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572400" y="2071440"/>
            <a:ext cx="6713280" cy="4118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200" b="0" u="sng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Työsuunnitelma</a:t>
            </a:r>
            <a:endParaRPr lang="en-US" sz="2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Kurssin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oppimateriaalina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on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Studeon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digitaalinen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kertauskurssi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nimeltään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HI07 Historian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kertaus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.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Kertausmateriaalissa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tutustutaan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jokaisen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historian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kurssin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keskeisiin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asioihin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ja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tehdään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aiheeseen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liittyviä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harjoituksia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.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Lisäksi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kertaamme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perusteellisesti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erilaisiin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historian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tehtävätyyppeihin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vastaamisen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. Emme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pysty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käymään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tarkasti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läpi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oppikirjan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kaikkia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faktoja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,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vaan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otamme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kurssien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aiheisiin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näkökulmia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ja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teemme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laajoja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yhteenvetoja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kunkin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käsiteltävissä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olevan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aiheen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tiimoilta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.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Tavoitteena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on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kokonaiskuvan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saaminen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asioista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.</a:t>
            </a:r>
            <a:endParaRPr lang="en-US" sz="2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86" name="Content Placeholder 6"/>
          <p:cNvPicPr/>
          <p:nvPr/>
        </p:nvPicPr>
        <p:blipFill>
          <a:blip r:embed="rId3"/>
          <a:srcRect l="11164" r="17430"/>
          <a:stretch/>
        </p:blipFill>
        <p:spPr>
          <a:xfrm>
            <a:off x="7675560" y="2094120"/>
            <a:ext cx="3940560" cy="4096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7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520" cy="6857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72400" y="238680"/>
            <a:ext cx="11018160" cy="143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algn="l">
              <a:lnSpc>
                <a:spcPct val="90000"/>
              </a:lnSpc>
              <a:buClr>
                <a:srgbClr val="000000"/>
              </a:buClr>
            </a:pPr>
            <a:r>
              <a:rPr lang="en-US" sz="5400" b="0" u="sng" strike="noStrike" dirty="0">
                <a:solidFill>
                  <a:schemeClr val="dk1"/>
                </a:solidFill>
                <a:effectLst/>
                <a:uFillTx/>
                <a:latin typeface="Aptos Display"/>
              </a:rPr>
              <a:t>Historian </a:t>
            </a:r>
            <a:r>
              <a:rPr lang="en-US" sz="5400" b="0" u="sng" strike="noStrike" dirty="0" err="1">
                <a:solidFill>
                  <a:schemeClr val="dk1"/>
                </a:solidFill>
                <a:effectLst/>
                <a:uFillTx/>
                <a:latin typeface="Aptos Display"/>
              </a:rPr>
              <a:t>kertaus</a:t>
            </a:r>
            <a:r>
              <a:rPr lang="en-US" sz="5400" b="0" u="sng" strike="noStrike" dirty="0">
                <a:solidFill>
                  <a:schemeClr val="dk1"/>
                </a:solidFill>
                <a:effectLst/>
                <a:uFillTx/>
                <a:latin typeface="Aptos Display"/>
              </a:rPr>
              <a:t> HI07</a:t>
            </a:r>
            <a:endParaRPr lang="en-US" sz="5400" b="0" u="none" strike="noStrike" dirty="0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sp>
        <p:nvSpPr>
          <p:cNvPr id="89" name="sketchy 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2400" y="1681560"/>
            <a:ext cx="10972440" cy="18000"/>
          </a:xfrm>
          <a:custGeom>
            <a:avLst/>
            <a:gdLst>
              <a:gd name="textAreaLeft" fmla="*/ 0 w 10972440"/>
              <a:gd name="textAreaRight" fmla="*/ 10972800 w 10972440"/>
              <a:gd name="textAreaTop" fmla="*/ 0 h 18000"/>
              <a:gd name="textAreaBottom" fmla="*/ 18360 h 18000"/>
              <a:gd name="GluePoint1X" fmla="*/ 0 w 10972800"/>
              <a:gd name="GluePoint1Y" fmla="*/ 0 h 18288"/>
              <a:gd name="GluePoint2X" fmla="*/ 356616 w 10972800"/>
              <a:gd name="GluePoint2Y" fmla="*/ 0 h 18288"/>
              <a:gd name="GluePoint3X" fmla="*/ 1042416 w 10972800"/>
              <a:gd name="GluePoint3Y" fmla="*/ 0 h 18288"/>
              <a:gd name="GluePoint4X" fmla="*/ 1947672 w 10972800"/>
              <a:gd name="GluePoint4Y" fmla="*/ 0 h 18288"/>
              <a:gd name="GluePoint5X" fmla="*/ 2633472 w 10972800"/>
              <a:gd name="GluePoint5Y" fmla="*/ 0 h 18288"/>
              <a:gd name="GluePoint6X" fmla="*/ 2990088 w 10972800"/>
              <a:gd name="GluePoint6Y" fmla="*/ 0 h 18288"/>
              <a:gd name="GluePoint7X" fmla="*/ 3456432 w 10972800"/>
              <a:gd name="GluePoint7Y" fmla="*/ 0 h 18288"/>
              <a:gd name="GluePoint8X" fmla="*/ 4361688 w 10972800"/>
              <a:gd name="GluePoint8Y" fmla="*/ 0 h 18288"/>
              <a:gd name="GluePoint9X" fmla="*/ 5266944 w 10972800"/>
              <a:gd name="GluePoint9Y" fmla="*/ 0 h 18288"/>
              <a:gd name="GluePoint10X" fmla="*/ 6172200 w 10972800"/>
              <a:gd name="GluePoint10Y" fmla="*/ 0 h 18288"/>
              <a:gd name="GluePoint11X" fmla="*/ 6528816 w 10972800"/>
              <a:gd name="GluePoint11Y" fmla="*/ 0 h 18288"/>
              <a:gd name="GluePoint12X" fmla="*/ 7214616 w 10972800"/>
              <a:gd name="GluePoint12Y" fmla="*/ 0 h 18288"/>
              <a:gd name="GluePoint13X" fmla="*/ 7790688 w 10972800"/>
              <a:gd name="GluePoint13Y" fmla="*/ 0 h 18288"/>
              <a:gd name="GluePoint14X" fmla="*/ 8147304 w 10972800"/>
              <a:gd name="GluePoint14Y" fmla="*/ 0 h 18288"/>
              <a:gd name="GluePoint15X" fmla="*/ 9052560 w 10972800"/>
              <a:gd name="GluePoint15Y" fmla="*/ 0 h 18288"/>
              <a:gd name="GluePoint16X" fmla="*/ 9409176 w 10972800"/>
              <a:gd name="GluePoint16Y" fmla="*/ 0 h 18288"/>
              <a:gd name="GluePoint17X" fmla="*/ 9765792 w 10972800"/>
              <a:gd name="GluePoint17Y" fmla="*/ 0 h 18288"/>
              <a:gd name="GluePoint18X" fmla="*/ 10341864 w 10972800"/>
              <a:gd name="GluePoint18Y" fmla="*/ 0 h 18288"/>
              <a:gd name="GluePoint19X" fmla="*/ 10972800 w 10972800"/>
              <a:gd name="GluePoint19Y" fmla="*/ 0 h 18288"/>
              <a:gd name="GluePoint20X" fmla="*/ 10972800 w 10972800"/>
              <a:gd name="GluePoint20Y" fmla="*/ 18288 h 18288"/>
              <a:gd name="GluePoint21X" fmla="*/ 10177272 w 10972800"/>
              <a:gd name="GluePoint21Y" fmla="*/ 18288 h 18288"/>
              <a:gd name="GluePoint22X" fmla="*/ 9820656 w 10972800"/>
              <a:gd name="GluePoint22Y" fmla="*/ 18288 h 18288"/>
              <a:gd name="GluePoint23X" fmla="*/ 9464040 w 10972800"/>
              <a:gd name="GluePoint23Y" fmla="*/ 18288 h 18288"/>
              <a:gd name="GluePoint24X" fmla="*/ 8778240 w 10972800"/>
              <a:gd name="GluePoint24Y" fmla="*/ 18288 h 18288"/>
              <a:gd name="GluePoint25X" fmla="*/ 8421624 w 10972800"/>
              <a:gd name="GluePoint25Y" fmla="*/ 18288 h 18288"/>
              <a:gd name="GluePoint26X" fmla="*/ 7735824 w 10972800"/>
              <a:gd name="GluePoint26Y" fmla="*/ 18288 h 18288"/>
              <a:gd name="GluePoint27X" fmla="*/ 6940296 w 10972800"/>
              <a:gd name="GluePoint27Y" fmla="*/ 18288 h 18288"/>
              <a:gd name="GluePoint28X" fmla="*/ 6254496 w 10972800"/>
              <a:gd name="GluePoint28Y" fmla="*/ 18288 h 18288"/>
              <a:gd name="GluePoint29X" fmla="*/ 5458968 w 10972800"/>
              <a:gd name="GluePoint29Y" fmla="*/ 18288 h 18288"/>
              <a:gd name="GluePoint30X" fmla="*/ 4663440 w 10972800"/>
              <a:gd name="GluePoint30Y" fmla="*/ 18288 h 18288"/>
              <a:gd name="GluePoint31X" fmla="*/ 4306824 w 10972800"/>
              <a:gd name="GluePoint31Y" fmla="*/ 18288 h 18288"/>
              <a:gd name="GluePoint32X" fmla="*/ 3840480 w 10972800"/>
              <a:gd name="GluePoint32Y" fmla="*/ 18288 h 18288"/>
              <a:gd name="GluePoint33X" fmla="*/ 3264408 w 10972800"/>
              <a:gd name="GluePoint33Y" fmla="*/ 18288 h 18288"/>
              <a:gd name="GluePoint34X" fmla="*/ 2578608 w 10972800"/>
              <a:gd name="GluePoint34Y" fmla="*/ 18288 h 18288"/>
              <a:gd name="GluePoint35X" fmla="*/ 1673352 w 10972800"/>
              <a:gd name="GluePoint35Y" fmla="*/ 18288 h 18288"/>
              <a:gd name="GluePoint36X" fmla="*/ 877824 w 10972800"/>
              <a:gd name="GluePoint36Y" fmla="*/ 18288 h 18288"/>
              <a:gd name="GluePoint37X" fmla="*/ 0 w 10972800"/>
              <a:gd name="GluePoint37Y" fmla="*/ 18288 h 18288"/>
              <a:gd name="GluePoint38X" fmla="*/ 0 w 10972800"/>
              <a:gd name="GluePoint38Y" fmla="*/ 0 h 18288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  <a:cxn ang="0">
                <a:pos x="GluePoint14X" y="GluePoint14Y"/>
              </a:cxn>
              <a:cxn ang="0">
                <a:pos x="GluePoint15X" y="GluePoint15Y"/>
              </a:cxn>
              <a:cxn ang="0">
                <a:pos x="GluePoint16X" y="GluePoint16Y"/>
              </a:cxn>
              <a:cxn ang="0">
                <a:pos x="GluePoint17X" y="GluePoint17Y"/>
              </a:cxn>
              <a:cxn ang="0">
                <a:pos x="GluePoint18X" y="GluePoint18Y"/>
              </a:cxn>
              <a:cxn ang="0">
                <a:pos x="GluePoint19X" y="GluePoint19Y"/>
              </a:cxn>
              <a:cxn ang="0">
                <a:pos x="GluePoint20X" y="GluePoint20Y"/>
              </a:cxn>
              <a:cxn ang="0">
                <a:pos x="GluePoint21X" y="GluePoint21Y"/>
              </a:cxn>
              <a:cxn ang="0">
                <a:pos x="GluePoint22X" y="GluePoint22Y"/>
              </a:cxn>
              <a:cxn ang="0">
                <a:pos x="GluePoint23X" y="GluePoint23Y"/>
              </a:cxn>
              <a:cxn ang="0">
                <a:pos x="GluePoint24X" y="GluePoint24Y"/>
              </a:cxn>
              <a:cxn ang="0">
                <a:pos x="GluePoint25X" y="GluePoint25Y"/>
              </a:cxn>
              <a:cxn ang="0">
                <a:pos x="GluePoint26X" y="GluePoint26Y"/>
              </a:cxn>
              <a:cxn ang="0">
                <a:pos x="GluePoint27X" y="GluePoint27Y"/>
              </a:cxn>
              <a:cxn ang="0">
                <a:pos x="GluePoint28X" y="GluePoint28Y"/>
              </a:cxn>
              <a:cxn ang="0">
                <a:pos x="GluePoint29X" y="GluePoint29Y"/>
              </a:cxn>
              <a:cxn ang="0">
                <a:pos x="GluePoint30X" y="GluePoint30Y"/>
              </a:cxn>
              <a:cxn ang="0">
                <a:pos x="GluePoint31X" y="GluePoint31Y"/>
              </a:cxn>
              <a:cxn ang="0">
                <a:pos x="GluePoint32X" y="GluePoint32Y"/>
              </a:cxn>
              <a:cxn ang="0">
                <a:pos x="GluePoint33X" y="GluePoint33Y"/>
              </a:cxn>
              <a:cxn ang="0">
                <a:pos x="GluePoint34X" y="GluePoint34Y"/>
              </a:cxn>
              <a:cxn ang="0">
                <a:pos x="GluePoint35X" y="GluePoint35Y"/>
              </a:cxn>
              <a:cxn ang="0">
                <a:pos x="GluePoint36X" y="GluePoint36Y"/>
              </a:cxn>
              <a:cxn ang="0">
                <a:pos x="GluePoint37X" y="GluePoint37Y"/>
              </a:cxn>
              <a:cxn ang="0">
                <a:pos x="GluePoint38X" y="GluePoint38Y"/>
              </a:cxn>
            </a:cxnLst>
            <a:rect l="textAreaLeft" t="textAreaTop" r="textAreaRight" b="textAreaBottom"/>
            <a:pathLst>
              <a:path w="10972800" h="18288" fill="none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6640" rIns="90000" bIns="-26640" anchor="ctr">
            <a:noAutofit/>
          </a:bodyPr>
          <a:lstStyle/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572400" y="2071440"/>
            <a:ext cx="6713280" cy="4118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200" b="0" u="sng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Työsuunnitelma</a:t>
            </a:r>
            <a:endParaRPr lang="en-US" sz="2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Jokaisessa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Studeon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kertauskurssin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kappaleessa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on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tekstin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lisäksi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useita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tehtäviä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,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joita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tehdään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tunneilla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ja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kotona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.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Pidä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huoli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siitä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,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että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teet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aina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tehtäväksi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merkityt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harjoitukset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. Ne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auttavat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sinua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asioiden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haltuun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ottamisessa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ja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ovat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mielestäni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erinomaisia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.</a:t>
            </a:r>
            <a:endParaRPr lang="en-US" sz="2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Kurssin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kokeena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tehdään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HYOL:n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laatima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historian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preliminääri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.</a:t>
            </a:r>
            <a:endParaRPr lang="en-US" sz="2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91" name="Content Placeholder 4"/>
          <p:cNvPicPr/>
          <p:nvPr/>
        </p:nvPicPr>
        <p:blipFill>
          <a:blip r:embed="rId3"/>
          <a:srcRect l="10817" r="21689"/>
          <a:stretch/>
        </p:blipFill>
        <p:spPr>
          <a:xfrm>
            <a:off x="7675560" y="2094120"/>
            <a:ext cx="3940560" cy="4096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520" cy="6857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572400" y="238680"/>
            <a:ext cx="11018160" cy="143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algn="l">
              <a:lnSpc>
                <a:spcPct val="90000"/>
              </a:lnSpc>
              <a:buClr>
                <a:srgbClr val="000000"/>
              </a:buClr>
            </a:pPr>
            <a:r>
              <a:rPr lang="en-US" sz="5400" b="0" u="sng" strike="noStrike" dirty="0">
                <a:solidFill>
                  <a:schemeClr val="dk1"/>
                </a:solidFill>
                <a:effectLst/>
                <a:uFillTx/>
                <a:latin typeface="Aptos Display"/>
              </a:rPr>
              <a:t>Historian </a:t>
            </a:r>
            <a:r>
              <a:rPr lang="en-US" sz="5400" b="0" u="sng" strike="noStrike" dirty="0" err="1">
                <a:solidFill>
                  <a:schemeClr val="dk1"/>
                </a:solidFill>
                <a:effectLst/>
                <a:uFillTx/>
                <a:latin typeface="Aptos Display"/>
              </a:rPr>
              <a:t>kertaus</a:t>
            </a:r>
            <a:r>
              <a:rPr lang="en-US" sz="5400" b="0" u="sng" strike="noStrike" dirty="0">
                <a:solidFill>
                  <a:schemeClr val="dk1"/>
                </a:solidFill>
                <a:effectLst/>
                <a:uFillTx/>
                <a:latin typeface="Aptos Display"/>
              </a:rPr>
              <a:t> HI07</a:t>
            </a:r>
            <a:endParaRPr lang="en-US" sz="5400" b="0" u="none" strike="noStrike" dirty="0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sp>
        <p:nvSpPr>
          <p:cNvPr id="94" name="sketchy 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2400" y="1681560"/>
            <a:ext cx="10972440" cy="18000"/>
          </a:xfrm>
          <a:custGeom>
            <a:avLst/>
            <a:gdLst>
              <a:gd name="textAreaLeft" fmla="*/ 0 w 10972440"/>
              <a:gd name="textAreaRight" fmla="*/ 10972800 w 10972440"/>
              <a:gd name="textAreaTop" fmla="*/ 0 h 18000"/>
              <a:gd name="textAreaBottom" fmla="*/ 18360 h 18000"/>
              <a:gd name="GluePoint1X" fmla="*/ 0 w 10972800"/>
              <a:gd name="GluePoint1Y" fmla="*/ 0 h 18288"/>
              <a:gd name="GluePoint2X" fmla="*/ 356616 w 10972800"/>
              <a:gd name="GluePoint2Y" fmla="*/ 0 h 18288"/>
              <a:gd name="GluePoint3X" fmla="*/ 1042416 w 10972800"/>
              <a:gd name="GluePoint3Y" fmla="*/ 0 h 18288"/>
              <a:gd name="GluePoint4X" fmla="*/ 1947672 w 10972800"/>
              <a:gd name="GluePoint4Y" fmla="*/ 0 h 18288"/>
              <a:gd name="GluePoint5X" fmla="*/ 2633472 w 10972800"/>
              <a:gd name="GluePoint5Y" fmla="*/ 0 h 18288"/>
              <a:gd name="GluePoint6X" fmla="*/ 2990088 w 10972800"/>
              <a:gd name="GluePoint6Y" fmla="*/ 0 h 18288"/>
              <a:gd name="GluePoint7X" fmla="*/ 3456432 w 10972800"/>
              <a:gd name="GluePoint7Y" fmla="*/ 0 h 18288"/>
              <a:gd name="GluePoint8X" fmla="*/ 4361688 w 10972800"/>
              <a:gd name="GluePoint8Y" fmla="*/ 0 h 18288"/>
              <a:gd name="GluePoint9X" fmla="*/ 5266944 w 10972800"/>
              <a:gd name="GluePoint9Y" fmla="*/ 0 h 18288"/>
              <a:gd name="GluePoint10X" fmla="*/ 6172200 w 10972800"/>
              <a:gd name="GluePoint10Y" fmla="*/ 0 h 18288"/>
              <a:gd name="GluePoint11X" fmla="*/ 6528816 w 10972800"/>
              <a:gd name="GluePoint11Y" fmla="*/ 0 h 18288"/>
              <a:gd name="GluePoint12X" fmla="*/ 7214616 w 10972800"/>
              <a:gd name="GluePoint12Y" fmla="*/ 0 h 18288"/>
              <a:gd name="GluePoint13X" fmla="*/ 7790688 w 10972800"/>
              <a:gd name="GluePoint13Y" fmla="*/ 0 h 18288"/>
              <a:gd name="GluePoint14X" fmla="*/ 8147304 w 10972800"/>
              <a:gd name="GluePoint14Y" fmla="*/ 0 h 18288"/>
              <a:gd name="GluePoint15X" fmla="*/ 9052560 w 10972800"/>
              <a:gd name="GluePoint15Y" fmla="*/ 0 h 18288"/>
              <a:gd name="GluePoint16X" fmla="*/ 9409176 w 10972800"/>
              <a:gd name="GluePoint16Y" fmla="*/ 0 h 18288"/>
              <a:gd name="GluePoint17X" fmla="*/ 9765792 w 10972800"/>
              <a:gd name="GluePoint17Y" fmla="*/ 0 h 18288"/>
              <a:gd name="GluePoint18X" fmla="*/ 10341864 w 10972800"/>
              <a:gd name="GluePoint18Y" fmla="*/ 0 h 18288"/>
              <a:gd name="GluePoint19X" fmla="*/ 10972800 w 10972800"/>
              <a:gd name="GluePoint19Y" fmla="*/ 0 h 18288"/>
              <a:gd name="GluePoint20X" fmla="*/ 10972800 w 10972800"/>
              <a:gd name="GluePoint20Y" fmla="*/ 18288 h 18288"/>
              <a:gd name="GluePoint21X" fmla="*/ 10177272 w 10972800"/>
              <a:gd name="GluePoint21Y" fmla="*/ 18288 h 18288"/>
              <a:gd name="GluePoint22X" fmla="*/ 9820656 w 10972800"/>
              <a:gd name="GluePoint22Y" fmla="*/ 18288 h 18288"/>
              <a:gd name="GluePoint23X" fmla="*/ 9464040 w 10972800"/>
              <a:gd name="GluePoint23Y" fmla="*/ 18288 h 18288"/>
              <a:gd name="GluePoint24X" fmla="*/ 8778240 w 10972800"/>
              <a:gd name="GluePoint24Y" fmla="*/ 18288 h 18288"/>
              <a:gd name="GluePoint25X" fmla="*/ 8421624 w 10972800"/>
              <a:gd name="GluePoint25Y" fmla="*/ 18288 h 18288"/>
              <a:gd name="GluePoint26X" fmla="*/ 7735824 w 10972800"/>
              <a:gd name="GluePoint26Y" fmla="*/ 18288 h 18288"/>
              <a:gd name="GluePoint27X" fmla="*/ 6940296 w 10972800"/>
              <a:gd name="GluePoint27Y" fmla="*/ 18288 h 18288"/>
              <a:gd name="GluePoint28X" fmla="*/ 6254496 w 10972800"/>
              <a:gd name="GluePoint28Y" fmla="*/ 18288 h 18288"/>
              <a:gd name="GluePoint29X" fmla="*/ 5458968 w 10972800"/>
              <a:gd name="GluePoint29Y" fmla="*/ 18288 h 18288"/>
              <a:gd name="GluePoint30X" fmla="*/ 4663440 w 10972800"/>
              <a:gd name="GluePoint30Y" fmla="*/ 18288 h 18288"/>
              <a:gd name="GluePoint31X" fmla="*/ 4306824 w 10972800"/>
              <a:gd name="GluePoint31Y" fmla="*/ 18288 h 18288"/>
              <a:gd name="GluePoint32X" fmla="*/ 3840480 w 10972800"/>
              <a:gd name="GluePoint32Y" fmla="*/ 18288 h 18288"/>
              <a:gd name="GluePoint33X" fmla="*/ 3264408 w 10972800"/>
              <a:gd name="GluePoint33Y" fmla="*/ 18288 h 18288"/>
              <a:gd name="GluePoint34X" fmla="*/ 2578608 w 10972800"/>
              <a:gd name="GluePoint34Y" fmla="*/ 18288 h 18288"/>
              <a:gd name="GluePoint35X" fmla="*/ 1673352 w 10972800"/>
              <a:gd name="GluePoint35Y" fmla="*/ 18288 h 18288"/>
              <a:gd name="GluePoint36X" fmla="*/ 877824 w 10972800"/>
              <a:gd name="GluePoint36Y" fmla="*/ 18288 h 18288"/>
              <a:gd name="GluePoint37X" fmla="*/ 0 w 10972800"/>
              <a:gd name="GluePoint37Y" fmla="*/ 18288 h 18288"/>
              <a:gd name="GluePoint38X" fmla="*/ 0 w 10972800"/>
              <a:gd name="GluePoint38Y" fmla="*/ 0 h 18288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  <a:cxn ang="0">
                <a:pos x="GluePoint14X" y="GluePoint14Y"/>
              </a:cxn>
              <a:cxn ang="0">
                <a:pos x="GluePoint15X" y="GluePoint15Y"/>
              </a:cxn>
              <a:cxn ang="0">
                <a:pos x="GluePoint16X" y="GluePoint16Y"/>
              </a:cxn>
              <a:cxn ang="0">
                <a:pos x="GluePoint17X" y="GluePoint17Y"/>
              </a:cxn>
              <a:cxn ang="0">
                <a:pos x="GluePoint18X" y="GluePoint18Y"/>
              </a:cxn>
              <a:cxn ang="0">
                <a:pos x="GluePoint19X" y="GluePoint19Y"/>
              </a:cxn>
              <a:cxn ang="0">
                <a:pos x="GluePoint20X" y="GluePoint20Y"/>
              </a:cxn>
              <a:cxn ang="0">
                <a:pos x="GluePoint21X" y="GluePoint21Y"/>
              </a:cxn>
              <a:cxn ang="0">
                <a:pos x="GluePoint22X" y="GluePoint22Y"/>
              </a:cxn>
              <a:cxn ang="0">
                <a:pos x="GluePoint23X" y="GluePoint23Y"/>
              </a:cxn>
              <a:cxn ang="0">
                <a:pos x="GluePoint24X" y="GluePoint24Y"/>
              </a:cxn>
              <a:cxn ang="0">
                <a:pos x="GluePoint25X" y="GluePoint25Y"/>
              </a:cxn>
              <a:cxn ang="0">
                <a:pos x="GluePoint26X" y="GluePoint26Y"/>
              </a:cxn>
              <a:cxn ang="0">
                <a:pos x="GluePoint27X" y="GluePoint27Y"/>
              </a:cxn>
              <a:cxn ang="0">
                <a:pos x="GluePoint28X" y="GluePoint28Y"/>
              </a:cxn>
              <a:cxn ang="0">
                <a:pos x="GluePoint29X" y="GluePoint29Y"/>
              </a:cxn>
              <a:cxn ang="0">
                <a:pos x="GluePoint30X" y="GluePoint30Y"/>
              </a:cxn>
              <a:cxn ang="0">
                <a:pos x="GluePoint31X" y="GluePoint31Y"/>
              </a:cxn>
              <a:cxn ang="0">
                <a:pos x="GluePoint32X" y="GluePoint32Y"/>
              </a:cxn>
              <a:cxn ang="0">
                <a:pos x="GluePoint33X" y="GluePoint33Y"/>
              </a:cxn>
              <a:cxn ang="0">
                <a:pos x="GluePoint34X" y="GluePoint34Y"/>
              </a:cxn>
              <a:cxn ang="0">
                <a:pos x="GluePoint35X" y="GluePoint35Y"/>
              </a:cxn>
              <a:cxn ang="0">
                <a:pos x="GluePoint36X" y="GluePoint36Y"/>
              </a:cxn>
              <a:cxn ang="0">
                <a:pos x="GluePoint37X" y="GluePoint37Y"/>
              </a:cxn>
              <a:cxn ang="0">
                <a:pos x="GluePoint38X" y="GluePoint38Y"/>
              </a:cxn>
            </a:cxnLst>
            <a:rect l="textAreaLeft" t="textAreaTop" r="textAreaRight" b="textAreaBottom"/>
            <a:pathLst>
              <a:path w="10972800" h="18288" fill="none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6640" rIns="90000" bIns="-26640" anchor="ctr">
            <a:noAutofit/>
          </a:bodyPr>
          <a:lstStyle/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572400" y="2071440"/>
            <a:ext cx="6713280" cy="4118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200" b="0" u="sng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Kurssin</a:t>
            </a:r>
            <a:r>
              <a:rPr lang="en-US" sz="2200" b="0" u="sng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sng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arviointi</a:t>
            </a:r>
            <a:endParaRPr lang="en-US" sz="2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Kurssi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arvioidaan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arvosanoilla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hyväksytty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/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hylätty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.</a:t>
            </a:r>
            <a:endParaRPr lang="en-US" sz="2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Kurssin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hyväksytysti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suorittaminen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edellyttää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riittävää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läsnäoloa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,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poissaoloa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max. 6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kappaletta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,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harjoitusten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tekemistä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ja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palauttamista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ja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preliminäärikokeen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 </a:t>
            </a:r>
            <a:r>
              <a:rPr lang="en-US" sz="2200" b="0" u="none" strike="noStrike" dirty="0" err="1">
                <a:solidFill>
                  <a:schemeClr val="dk1"/>
                </a:solidFill>
                <a:effectLst/>
                <a:uFillTx/>
                <a:latin typeface="Aptos"/>
              </a:rPr>
              <a:t>tekemistä</a:t>
            </a:r>
            <a:r>
              <a:rPr lang="en-US" sz="2200" b="0" u="none" strike="noStrike" dirty="0">
                <a:solidFill>
                  <a:schemeClr val="dk1"/>
                </a:solidFill>
                <a:effectLst/>
                <a:uFillTx/>
                <a:latin typeface="Aptos"/>
              </a:rPr>
              <a:t>.</a:t>
            </a:r>
            <a:endParaRPr lang="en-US" sz="2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96" name="Content Placeholder 4"/>
          <p:cNvPicPr/>
          <p:nvPr/>
        </p:nvPicPr>
        <p:blipFill>
          <a:blip r:embed="rId3"/>
          <a:srcRect l="18396" r="27482"/>
          <a:stretch/>
        </p:blipFill>
        <p:spPr>
          <a:xfrm>
            <a:off x="7675560" y="2094120"/>
            <a:ext cx="3940560" cy="4096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7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520" cy="6857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39000" y="4501440"/>
            <a:ext cx="10909440" cy="1065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2500"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</a:pPr>
            <a:r>
              <a:rPr lang="en-US" sz="6600" b="0" u="none" strike="noStrike" dirty="0" err="1">
                <a:solidFill>
                  <a:schemeClr val="dk1"/>
                </a:solidFill>
                <a:effectLst/>
                <a:uFillTx/>
                <a:latin typeface="Aptos Display"/>
              </a:rPr>
              <a:t>Tervetuloa</a:t>
            </a:r>
            <a:r>
              <a:rPr lang="en-US" sz="6600" b="0" u="none" strike="noStrike" dirty="0">
                <a:solidFill>
                  <a:schemeClr val="dk1"/>
                </a:solidFill>
                <a:effectLst/>
                <a:uFillTx/>
                <a:latin typeface="Aptos Display"/>
              </a:rPr>
              <a:t> </a:t>
            </a:r>
            <a:r>
              <a:rPr lang="en-US" sz="6600" b="0" u="none" strike="noStrike" dirty="0" err="1">
                <a:solidFill>
                  <a:schemeClr val="dk1"/>
                </a:solidFill>
                <a:effectLst/>
                <a:uFillTx/>
                <a:latin typeface="Aptos Display"/>
              </a:rPr>
              <a:t>kertaamaan</a:t>
            </a:r>
            <a:r>
              <a:rPr lang="en-US" sz="6600" b="0" u="none" strike="noStrike" dirty="0">
                <a:solidFill>
                  <a:schemeClr val="dk1"/>
                </a:solidFill>
                <a:effectLst/>
                <a:uFillTx/>
                <a:latin typeface="Aptos Display"/>
              </a:rPr>
              <a:t>!</a:t>
            </a:r>
            <a:endParaRPr lang="en-US" sz="6600" b="0" u="none" strike="noStrike" dirty="0">
              <a:solidFill>
                <a:srgbClr val="000000"/>
              </a:solidFill>
              <a:effectLst/>
              <a:uFillTx/>
              <a:latin typeface="Calibri Light"/>
            </a:endParaRPr>
          </a:p>
        </p:txBody>
      </p:sp>
      <p:pic>
        <p:nvPicPr>
          <p:cNvPr id="99" name="Picture 2" descr="Kuvahaun tulos haulle punakaartilaiset"/>
          <p:cNvPicPr/>
          <p:nvPr/>
        </p:nvPicPr>
        <p:blipFill>
          <a:blip r:embed="rId3"/>
          <a:stretch/>
        </p:blipFill>
        <p:spPr>
          <a:xfrm>
            <a:off x="1642320" y="320040"/>
            <a:ext cx="2970000" cy="389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0" name="Picture 4" descr="Kuvahaun tulos haulle valkokaarti"/>
          <p:cNvPicPr/>
          <p:nvPr/>
        </p:nvPicPr>
        <p:blipFill>
          <a:blip r:embed="rId4"/>
          <a:stretch/>
        </p:blipFill>
        <p:spPr>
          <a:xfrm>
            <a:off x="7547400" y="320040"/>
            <a:ext cx="3028320" cy="389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" name="sketch 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49960" y="5594400"/>
            <a:ext cx="3291480" cy="18000"/>
          </a:xfrm>
          <a:custGeom>
            <a:avLst/>
            <a:gdLst>
              <a:gd name="textAreaLeft" fmla="*/ 0 w 3291480"/>
              <a:gd name="textAreaRight" fmla="*/ 3291840 w 3291480"/>
              <a:gd name="textAreaTop" fmla="*/ 0 h 18000"/>
              <a:gd name="textAreaBottom" fmla="*/ 18360 h 18000"/>
              <a:gd name="GluePoint1X" fmla="*/ 0 w 3291840"/>
              <a:gd name="GluePoint1Y" fmla="*/ 0 h 18288"/>
              <a:gd name="GluePoint2X" fmla="*/ 658368 w 3291840"/>
              <a:gd name="GluePoint2Y" fmla="*/ 0 h 18288"/>
              <a:gd name="GluePoint3X" fmla="*/ 1283818 w 3291840"/>
              <a:gd name="GluePoint3Y" fmla="*/ 0 h 18288"/>
              <a:gd name="GluePoint4X" fmla="*/ 1909267 w 3291840"/>
              <a:gd name="GluePoint4Y" fmla="*/ 0 h 18288"/>
              <a:gd name="GluePoint5X" fmla="*/ 2633472 w 3291840"/>
              <a:gd name="GluePoint5Y" fmla="*/ 0 h 18288"/>
              <a:gd name="GluePoint6X" fmla="*/ 3291840 w 3291840"/>
              <a:gd name="GluePoint6Y" fmla="*/ 0 h 18288"/>
              <a:gd name="GluePoint7X" fmla="*/ 3291840 w 3291840"/>
              <a:gd name="GluePoint7Y" fmla="*/ 18288 h 18288"/>
              <a:gd name="GluePoint8X" fmla="*/ 2633472 w 3291840"/>
              <a:gd name="GluePoint8Y" fmla="*/ 18288 h 18288"/>
              <a:gd name="GluePoint9X" fmla="*/ 2073859 w 3291840"/>
              <a:gd name="GluePoint9Y" fmla="*/ 18288 h 18288"/>
              <a:gd name="GluePoint10X" fmla="*/ 1448410 w 3291840"/>
              <a:gd name="GluePoint10Y" fmla="*/ 18288 h 18288"/>
              <a:gd name="GluePoint11X" fmla="*/ 822960 w 3291840"/>
              <a:gd name="GluePoint11Y" fmla="*/ 18288 h 18288"/>
              <a:gd name="GluePoint12X" fmla="*/ 0 w 3291840"/>
              <a:gd name="GluePoint12Y" fmla="*/ 18288 h 18288"/>
              <a:gd name="GluePoint13X" fmla="*/ 0 w 3291840"/>
              <a:gd name="GluePoint13Y" fmla="*/ 0 h 18288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w="3291840" h="18288" fill="none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rgbClr val="E9713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6640" rIns="90000" bIns="-26640" anchor="ctr">
            <a:noAutofit/>
          </a:bodyPr>
          <a:lstStyle/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</p:bldLst>
  </p:timing>
</p:sld>
</file>

<file path=ppt/theme/theme1.xml><?xml version="1.0" encoding="utf-8"?>
<a:theme xmlns:a="http://schemas.openxmlformats.org/drawingml/2006/main" name="Two Content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Classic">
      <a:dk1>
        <a:srgbClr val="000000"/>
      </a:dk1>
      <a:lt1>
        <a:srgbClr val="FFFFFF"/>
      </a:lt1>
      <a:dk2>
        <a:srgbClr val="2E2706"/>
      </a:dk2>
      <a:lt2>
        <a:srgbClr val="EEEEEE"/>
      </a:lt2>
      <a:accent1>
        <a:srgbClr val="3465A4"/>
      </a:accent1>
      <a:accent2>
        <a:srgbClr val="168253"/>
      </a:accent2>
      <a:accent3>
        <a:srgbClr val="D62E4E"/>
      </a:accent3>
      <a:accent4>
        <a:srgbClr val="729FCF"/>
      </a:accent4>
      <a:accent5>
        <a:srgbClr val="5EB91E"/>
      </a:accent5>
      <a:accent6>
        <a:srgbClr val="EA7500"/>
      </a:accent6>
      <a:hlink>
        <a:srgbClr val="0060FF"/>
      </a:hlink>
      <a:folHlink>
        <a:srgbClr val="8020D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</TotalTime>
  <Words>300</Words>
  <Application>Microsoft Office PowerPoint</Application>
  <PresentationFormat>Laajakuva</PresentationFormat>
  <Paragraphs>25</Paragraphs>
  <Slides>7</Slides>
  <Notes>5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Calibri Light</vt:lpstr>
      <vt:lpstr>Symbol</vt:lpstr>
      <vt:lpstr>Times New Roman</vt:lpstr>
      <vt:lpstr>Wingdings</vt:lpstr>
      <vt:lpstr>Two Content</vt:lpstr>
      <vt:lpstr>Historian kertaus HI07</vt:lpstr>
      <vt:lpstr>Historian kertaus HI07</vt:lpstr>
      <vt:lpstr>Historian kertaus HI07</vt:lpstr>
      <vt:lpstr> Historian kertaus HI07</vt:lpstr>
      <vt:lpstr>Historian kertaus HI07</vt:lpstr>
      <vt:lpstr>Historian kertaus HI07</vt:lpstr>
      <vt:lpstr>Tervetuloa kertaamaan!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Historian kertauskurssi HI8</dc:title>
  <dc:subject/>
  <dc:creator>Minna</dc:creator>
  <dc:description/>
  <cp:lastModifiedBy>Kaartinen Minna</cp:lastModifiedBy>
  <cp:revision>33</cp:revision>
  <dcterms:created xsi:type="dcterms:W3CDTF">2017-08-07T13:38:15Z</dcterms:created>
  <dcterms:modified xsi:type="dcterms:W3CDTF">2026-08-09T07:33:20Z</dcterms:modified>
  <dc:language>fi-FI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5</vt:i4>
  </property>
  <property fmtid="{D5CDD505-2E9C-101B-9397-08002B2CF9AE}" pid="3" name="PresentationFormat">
    <vt:lpwstr>Laajakuva</vt:lpwstr>
  </property>
  <property fmtid="{D5CDD505-2E9C-101B-9397-08002B2CF9AE}" pid="4" name="Slides">
    <vt:i4>7</vt:i4>
  </property>
</Properties>
</file>