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6" r:id="rId1"/>
  </p:sldMasterIdLst>
  <p:notesMasterIdLst>
    <p:notesMasterId r:id="rId11"/>
  </p:notesMasterIdLst>
  <p:sldIdLst>
    <p:sldId id="256" r:id="rId2"/>
    <p:sldId id="258" r:id="rId3"/>
    <p:sldId id="262" r:id="rId4"/>
    <p:sldId id="268" r:id="rId5"/>
    <p:sldId id="263" r:id="rId6"/>
    <p:sldId id="264" r:id="rId7"/>
    <p:sldId id="265" r:id="rId8"/>
    <p:sldId id="266" r:id="rId9"/>
    <p:sldId id="267" r:id="rId10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8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6113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5373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4618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2059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43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6890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26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839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>
            <a:spLocks noGrp="1"/>
          </p:cNvSpPr>
          <p:nvPr>
            <p:ph type="pic" idx="2"/>
          </p:nvPr>
        </p:nvSpPr>
        <p:spPr>
          <a:xfrm>
            <a:off x="13460186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1649187" y="730250"/>
            <a:ext cx="21463873" cy="162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8404703" y="4080086"/>
            <a:ext cx="3941487" cy="6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24"/>
              <a:buFont typeface="Arial"/>
              <a:buNone/>
            </a:pPr>
            <a:endParaRPr sz="3024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67640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1304115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9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9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9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 dirty="0"/>
              <a:t>Historian koe ja siinä menestyminen</a:t>
            </a:r>
            <a:br>
              <a:rPr lang="fi-FI" dirty="0"/>
            </a:br>
            <a:br>
              <a:rPr lang="fi-FI" dirty="0"/>
            </a:br>
            <a:r>
              <a:rPr lang="fi-FI" dirty="0"/>
              <a:t>Karttatehtävään vastaaminen</a:t>
            </a:r>
            <a:endParaRPr dirty="0"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Kertaus</a:t>
            </a:r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/>
              <a:t>Forum Historia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Karttatehtävään vastaaminen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84250" lvl="0" indent="-857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fi-FI" sz="6000" dirty="0">
                <a:solidFill>
                  <a:srgbClr val="000000"/>
                </a:solidFill>
              </a:rPr>
              <a:t>Katso ensin, esitetäänkö kartta historiallisena dokumenttina vai onko sen tarkoitus yksinomaan kuvata aihettaan.</a:t>
            </a:r>
          </a:p>
          <a:p>
            <a:pPr marL="984250" lvl="0" indent="-857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fi-FI" sz="6000" dirty="0">
                <a:solidFill>
                  <a:srgbClr val="000000"/>
                </a:solidFill>
              </a:rPr>
              <a:t>Tutki otsikot ja kartan selitteet.</a:t>
            </a:r>
          </a:p>
          <a:p>
            <a:pPr marL="984250" lvl="0" indent="-857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fi-FI" sz="6000" dirty="0">
                <a:solidFill>
                  <a:srgbClr val="000000"/>
                </a:solidFill>
              </a:rPr>
              <a:t>Poimi huolellisesti kartan esittämät tiedot.</a:t>
            </a:r>
          </a:p>
          <a:p>
            <a:pPr marL="984250" lvl="0" indent="-857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fi-FI" sz="6000" dirty="0">
                <a:solidFill>
                  <a:srgbClr val="000000"/>
                </a:solidFill>
              </a:rPr>
              <a:t>Järjestä havaintosi. Esitä ne vastauksessasi selkeästi ja riittävän yksityiskohtaisesti.</a:t>
            </a:r>
          </a:p>
          <a:p>
            <a:pPr marL="984250" lvl="0" indent="-857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fi-FI" sz="6000" dirty="0">
                <a:solidFill>
                  <a:srgbClr val="000000"/>
                </a:solidFill>
              </a:rPr>
              <a:t>Tarkista, että olet vastannut siihen, mitä kysytään.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90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00" lvl="0" indent="-1143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lphaLcParenR"/>
            </a:pPr>
            <a:r>
              <a:rPr lang="fi-FI" sz="6000" b="0" i="0" u="none" strike="noStrike" dirty="0">
                <a:solidFill>
                  <a:srgbClr val="000000"/>
                </a:solidFill>
              </a:rPr>
              <a:t>Mitä tietoja kartta antaa keskiajan Suomesta? (10 p.)</a:t>
            </a:r>
          </a:p>
          <a:p>
            <a:pPr marL="1270000" lvl="0" indent="-1143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lphaLcParenR"/>
            </a:pPr>
            <a:r>
              <a:rPr lang="fi-FI" sz="6000" b="0" i="0" u="none" strike="noStrike" dirty="0">
                <a:solidFill>
                  <a:srgbClr val="000000"/>
                </a:solidFill>
              </a:rPr>
              <a:t>Miten Ruotsi vahvisti otettaan Suomesta keskiajalla ristiretkien jälkeen? (10 p.)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Esimerkkitehtävä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  <p:pic>
        <p:nvPicPr>
          <p:cNvPr id="5" name="Kuvan paikkamerkki 4" descr="Kuva, joka sisältää kohteen teksti, kartta, atlas&#10;&#10;Kuvaus luotu automaattisesti">
            <a:extLst>
              <a:ext uri="{FF2B5EF4-FFF2-40B4-BE49-F238E27FC236}">
                <a16:creationId xmlns:a16="http://schemas.microsoft.com/office/drawing/2014/main" id="{778C81A2-2C04-6E65-C8D6-E2AC2C525B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8099" r="-20593" b="156"/>
          <a:stretch/>
        </p:blipFill>
        <p:spPr>
          <a:xfrm>
            <a:off x="13460186" y="0"/>
            <a:ext cx="10923814" cy="13716000"/>
          </a:xfrm>
        </p:spPr>
      </p:pic>
    </p:spTree>
    <p:extLst>
      <p:ext uri="{BB962C8B-B14F-4D97-AF65-F5344CB8AC3E}">
        <p14:creationId xmlns:p14="http://schemas.microsoft.com/office/powerpoint/2010/main" val="208839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 dirty="0"/>
              <a:t>Opettajalle</a:t>
            </a:r>
            <a:endParaRPr dirty="0"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Kertaus</a:t>
            </a:r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/>
              <a:t>Forum Historia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1900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90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fi-FI" sz="4800" b="0" i="0" u="none" strike="noStrike" dirty="0">
                <a:solidFill>
                  <a:srgbClr val="000000"/>
                </a:solidFill>
              </a:rPr>
              <a:t>a) Mitä tietoja kartta antaa keskiajan Suomesta? (10 p.)</a:t>
            </a:r>
          </a:p>
          <a:p>
            <a:pPr marL="1270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endParaRPr lang="fi-FI" sz="4800" b="0" i="0" u="none" strike="noStrike" dirty="0">
              <a:solidFill>
                <a:srgbClr val="000000"/>
              </a:solidFill>
            </a:endParaRP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Suuri osa alueesta on asuttamatonta. Asutus Suomessa on levinnyt keskiajan aikana, mutta suuressa osassa aluetta ei ollut kiinteää asutusta.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Asutus on levinnyt rannikkoalueita ja vesistöjä pitkin.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Etelässä asutus on jo irtaantunut vesireiteistä.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Näkökulmia tehtävään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  <p:pic>
        <p:nvPicPr>
          <p:cNvPr id="5" name="Kuvan paikkamerkki 4" descr="Kuva, joka sisältää kohteen teksti, kartta, atlas&#10;&#10;Kuvaus luotu automaattisesti">
            <a:extLst>
              <a:ext uri="{FF2B5EF4-FFF2-40B4-BE49-F238E27FC236}">
                <a16:creationId xmlns:a16="http://schemas.microsoft.com/office/drawing/2014/main" id="{778C81A2-2C04-6E65-C8D6-E2AC2C525B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8099" r="-20593" b="156"/>
          <a:stretch/>
        </p:blipFill>
        <p:spPr>
          <a:xfrm>
            <a:off x="13460186" y="0"/>
            <a:ext cx="10923814" cy="13716000"/>
          </a:xfrm>
        </p:spPr>
      </p:pic>
    </p:spTree>
    <p:extLst>
      <p:ext uri="{BB962C8B-B14F-4D97-AF65-F5344CB8AC3E}">
        <p14:creationId xmlns:p14="http://schemas.microsoft.com/office/powerpoint/2010/main" val="177218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90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Kaupunkeja on vähän, ja ne ovat keskittyneet Länsi-Suomeen.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Virallisia kauppapaikkoja on perustettu Pohjanlahden alueelle.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Kaupungit ja kauppapaikat sijaitsevat usein jokien suistoissa.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Näkökulmia tehtävään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  <p:pic>
        <p:nvPicPr>
          <p:cNvPr id="5" name="Kuvan paikkamerkki 4" descr="Kuva, joka sisältää kohteen teksti, kartta, atlas&#10;&#10;Kuvaus luotu automaattisesti">
            <a:extLst>
              <a:ext uri="{FF2B5EF4-FFF2-40B4-BE49-F238E27FC236}">
                <a16:creationId xmlns:a16="http://schemas.microsoft.com/office/drawing/2014/main" id="{778C81A2-2C04-6E65-C8D6-E2AC2C525B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8099" r="-20593" b="156"/>
          <a:stretch/>
        </p:blipFill>
        <p:spPr>
          <a:xfrm>
            <a:off x="13460186" y="0"/>
            <a:ext cx="10923814" cy="13716000"/>
          </a:xfrm>
        </p:spPr>
      </p:pic>
    </p:spTree>
    <p:extLst>
      <p:ext uri="{BB962C8B-B14F-4D97-AF65-F5344CB8AC3E}">
        <p14:creationId xmlns:p14="http://schemas.microsoft.com/office/powerpoint/2010/main" val="130119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90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indent="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fi-FI" sz="4800" b="0" i="0" u="none" strike="noStrike">
                <a:solidFill>
                  <a:srgbClr val="000000"/>
                </a:solidFill>
              </a:rPr>
              <a:t>b) Miten </a:t>
            </a:r>
            <a:r>
              <a:rPr lang="fi-FI" sz="4800" b="0" i="0" u="none" strike="noStrike" dirty="0">
                <a:solidFill>
                  <a:srgbClr val="000000"/>
                </a:solidFill>
              </a:rPr>
              <a:t>Ruotsi vahvisti otettaan Suomesta keskiajalla ristiretkien jälkeen? (10 p.)</a:t>
            </a:r>
            <a:endParaRPr lang="fi-FI" sz="4800" dirty="0">
              <a:solidFill>
                <a:srgbClr val="000000"/>
              </a:solidFill>
            </a:endParaRPr>
          </a:p>
          <a:p>
            <a:pPr marL="127000" indent="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endParaRPr lang="fi-FI" sz="4800" dirty="0">
              <a:solidFill>
                <a:srgbClr val="000000"/>
              </a:solidFill>
            </a:endParaRP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Suomeen rakennettiin linnoja ja sijoitettiin sotilaita.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Suomen asemaa osana Ruotsia korostettiin:</a:t>
            </a:r>
          </a:p>
          <a:p>
            <a:pPr marL="1441450" lvl="1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200" dirty="0">
                <a:solidFill>
                  <a:srgbClr val="000000"/>
                </a:solidFill>
              </a:rPr>
              <a:t>Suomalaiset saivat oikeuden osallistua kuninkaan vaaliin.</a:t>
            </a:r>
          </a:p>
          <a:p>
            <a:pPr marL="1441450" lvl="1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200" dirty="0">
                <a:solidFill>
                  <a:srgbClr val="000000"/>
                </a:solidFill>
              </a:rPr>
              <a:t>Hallitsijat käyttivät arvonimissään nimitystä </a:t>
            </a:r>
            <a:r>
              <a:rPr lang="fi-FI" sz="4200" i="1" dirty="0">
                <a:solidFill>
                  <a:srgbClr val="000000"/>
                </a:solidFill>
              </a:rPr>
              <a:t>Suomen herttua</a:t>
            </a:r>
            <a:r>
              <a:rPr lang="fi-FI" sz="42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Näkökulmia tehtävään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  <p:pic>
        <p:nvPicPr>
          <p:cNvPr id="5" name="Kuvan paikkamerkki 4" descr="Kuva, joka sisältää kohteen teksti, kartta, atlas&#10;&#10;Kuvaus luotu automaattisesti">
            <a:extLst>
              <a:ext uri="{FF2B5EF4-FFF2-40B4-BE49-F238E27FC236}">
                <a16:creationId xmlns:a16="http://schemas.microsoft.com/office/drawing/2014/main" id="{778C81A2-2C04-6E65-C8D6-E2AC2C525B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8099" r="-20593" b="156"/>
          <a:stretch/>
        </p:blipFill>
        <p:spPr>
          <a:xfrm>
            <a:off x="13460186" y="0"/>
            <a:ext cx="10923814" cy="13716000"/>
          </a:xfrm>
        </p:spPr>
      </p:pic>
    </p:spTree>
    <p:extLst>
      <p:ext uri="{BB962C8B-B14F-4D97-AF65-F5344CB8AC3E}">
        <p14:creationId xmlns:p14="http://schemas.microsoft.com/office/powerpoint/2010/main" val="127237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90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Suomeen perustettiin linnaläänit. Linnanherrat saivat veronkanto-oikeuden.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Maakuntalaitos ja muu hallinto kehittyivät ruotsalaisten esimerkkien mukaan.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Ruotsin lait tulivat voimaan myös Suomessa.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Kuningas sääteli kauppaa ja myönsi esimerkiksi kaupunkioikeudet.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Näkökulmia tehtävään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  <p:pic>
        <p:nvPicPr>
          <p:cNvPr id="5" name="Kuvan paikkamerkki 4" descr="Kuva, joka sisältää kohteen teksti, kartta, atlas&#10;&#10;Kuvaus luotu automaattisesti">
            <a:extLst>
              <a:ext uri="{FF2B5EF4-FFF2-40B4-BE49-F238E27FC236}">
                <a16:creationId xmlns:a16="http://schemas.microsoft.com/office/drawing/2014/main" id="{778C81A2-2C04-6E65-C8D6-E2AC2C525B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8099" r="-20593" b="156"/>
          <a:stretch/>
        </p:blipFill>
        <p:spPr>
          <a:xfrm>
            <a:off x="13460186" y="0"/>
            <a:ext cx="10923814" cy="13716000"/>
          </a:xfrm>
        </p:spPr>
      </p:pic>
    </p:spTree>
    <p:extLst>
      <p:ext uri="{BB962C8B-B14F-4D97-AF65-F5344CB8AC3E}">
        <p14:creationId xmlns:p14="http://schemas.microsoft.com/office/powerpoint/2010/main" val="162383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90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Suomeen tuli ruotsalaista aatelistoa ja papistoa.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Kristinuskon myötä syntyivät seurakunnat, joiden pohjalta kehittyi maallinen hallinnon rakenne (pitäjät).</a:t>
            </a:r>
          </a:p>
          <a:p>
            <a:pPr marL="984250" indent="-85725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4800" dirty="0">
                <a:solidFill>
                  <a:srgbClr val="000000"/>
                </a:solidFill>
              </a:rPr>
              <a:t>Pähkinäsaaren rauha vuonna 1323 liitti Suomen Ruotsiin. Ruotsalaiset vahvistivat otettaan Suomen alueista asuttamalla alueita rajan itäpuolelta.</a:t>
            </a:r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9</a:t>
            </a:fld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/>
              <a:t>Näkökulmia tehtävään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7" name="Google Shape;107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Historian koe ja siinä menestyminen</a:t>
            </a:r>
            <a:endParaRPr dirty="0"/>
          </a:p>
        </p:txBody>
      </p:sp>
      <p:pic>
        <p:nvPicPr>
          <p:cNvPr id="5" name="Kuvan paikkamerkki 4" descr="Kuva, joka sisältää kohteen teksti, kartta, atlas&#10;&#10;Kuvaus luotu automaattisesti">
            <a:extLst>
              <a:ext uri="{FF2B5EF4-FFF2-40B4-BE49-F238E27FC236}">
                <a16:creationId xmlns:a16="http://schemas.microsoft.com/office/drawing/2014/main" id="{778C81A2-2C04-6E65-C8D6-E2AC2C525B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8099" r="-20593" b="156"/>
          <a:stretch/>
        </p:blipFill>
        <p:spPr>
          <a:xfrm>
            <a:off x="13460186" y="0"/>
            <a:ext cx="10923814" cy="13716000"/>
          </a:xfrm>
        </p:spPr>
      </p:pic>
    </p:spTree>
    <p:extLst>
      <p:ext uri="{BB962C8B-B14F-4D97-AF65-F5344CB8AC3E}">
        <p14:creationId xmlns:p14="http://schemas.microsoft.com/office/powerpoint/2010/main" val="420271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359</Words>
  <Application>Microsoft Office PowerPoint</Application>
  <PresentationFormat>Mukautettu</PresentationFormat>
  <Paragraphs>55</Paragraphs>
  <Slides>9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Office-teema</vt:lpstr>
      <vt:lpstr>Historian koe ja siinä menestyminen  Karttatehtävään vastaaminen</vt:lpstr>
      <vt:lpstr>Karttatehtävään vastaaminen</vt:lpstr>
      <vt:lpstr>Esimerkkitehtävä</vt:lpstr>
      <vt:lpstr>Opettajalle</vt:lpstr>
      <vt:lpstr>Näkökulmia tehtävään</vt:lpstr>
      <vt:lpstr>Näkökulmia tehtävään</vt:lpstr>
      <vt:lpstr>Näkökulmia tehtävään</vt:lpstr>
      <vt:lpstr>Näkökulmia tehtävään</vt:lpstr>
      <vt:lpstr>Näkökulmia tehtävään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Historia Kertaus Karttatehtävään vastaaminen</dc:title>
  <dc:creator>Mika Kortelainen</dc:creator>
  <cp:lastModifiedBy>Kaartinen Minna</cp:lastModifiedBy>
  <cp:revision>7</cp:revision>
  <dcterms:modified xsi:type="dcterms:W3CDTF">2023-08-14T16:17:45Z</dcterms:modified>
</cp:coreProperties>
</file>