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10"/>
  </p:notesMasterIdLst>
  <p:sldIdLst>
    <p:sldId id="256" r:id="rId2"/>
    <p:sldId id="258" r:id="rId3"/>
    <p:sldId id="262" r:id="rId4"/>
    <p:sldId id="268" r:id="rId5"/>
    <p:sldId id="264" r:id="rId6"/>
    <p:sldId id="266" r:id="rId7"/>
    <p:sldId id="265" r:id="rId8"/>
    <p:sldId id="267" r:id="rId9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6113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5210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06109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99041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15581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904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Historian koe ja siinä menestyminen</a:t>
            </a:r>
            <a:br>
              <a:rPr lang="fi-FI" dirty="0"/>
            </a:br>
            <a:br>
              <a:rPr lang="fi-FI" dirty="0"/>
            </a:br>
            <a:r>
              <a:rPr lang="fi-FI" dirty="0"/>
              <a:t>Pilakuvatehtävään vastaaminen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Kertaus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Pilakuvatehtävään vastaaminen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Katso kuvan ajoitus ja mieti, mitä muistat kyseisestä aikakaudesta. Mihin tapahtumiin kuva liittyy?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Jos kuvassa ei ole ajoitusta, yritä ajoittaa se kuvassa olevien vihjeiden avulla.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Tutki kuvan yksityiskohtia. Mitä kuvan henkilöiden ilmeet, eleet, tekstit ja muut yksityiskohdat kertovat sinulle historiallisesta tapahtumasta?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000" dirty="0">
                <a:solidFill>
                  <a:srgbClr val="000000"/>
                </a:solidFill>
              </a:rPr>
              <a:t>Muista pohtiva lähdekritiikki. Pohdi esimerkiksi</a:t>
            </a: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kuka kuvan on tehnyt</a:t>
            </a: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miksi kuva on tehty</a:t>
            </a: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miten sen tekoaika näkyy kuvassa.</a:t>
            </a:r>
          </a:p>
          <a:p>
            <a:pPr marL="984250" lvl="0" indent="-8572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endParaRPr lang="fi-FI" sz="6000" dirty="0">
              <a:solidFill>
                <a:srgbClr val="000000"/>
              </a:solidFill>
            </a:endParaRP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Esimerkkitehtävä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Ohessa on saksalainen pilapiirros 1900-luvun vaihteesta. Kuvassa lukee saksaksi ”siirtolaisuus Amerikkaan”. Kuvaan liittyy myös teksti: ”Tuo kelmi litkii meidän hyvän keittomme kokonaan.”</a:t>
            </a: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fi-FI" sz="6000" b="0" i="0" u="none" strike="noStrike" dirty="0">
              <a:solidFill>
                <a:srgbClr val="000000"/>
              </a:solidFill>
            </a:endParaRPr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Millaisena Amerikan siirtolaisuus esitetään pilakuvassa? (6 p.)</a:t>
            </a:r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Pohdi, mikä sai ihmiset lähtemään siirtolaisiksi Euroopasta Amerikkaan. (14 p.)</a:t>
            </a:r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lphaLcParenR"/>
            </a:pPr>
            <a:endParaRPr lang="fi-FI" dirty="0">
              <a:solidFill>
                <a:srgbClr val="000000"/>
              </a:solidFill>
            </a:endParaRP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fi-FI" sz="2400" b="0" i="0" u="none" strike="noStrike" dirty="0">
              <a:solidFill>
                <a:srgbClr val="000000"/>
              </a:solidFill>
            </a:endParaRP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fi-FI" sz="2500" b="0" i="0" u="none" strike="noStrike" dirty="0">
                <a:solidFill>
                  <a:srgbClr val="000000"/>
                </a:solidFill>
              </a:rPr>
              <a:t>Kuva: </a:t>
            </a:r>
            <a:r>
              <a:rPr lang="en-US" sz="2500" b="0" i="0" u="none" strike="noStrike" dirty="0">
                <a:solidFill>
                  <a:srgbClr val="000000"/>
                </a:solidFill>
              </a:rPr>
              <a:t>Getty Images / </a:t>
            </a:r>
            <a:r>
              <a:rPr lang="en-US" sz="2500" b="0" i="0" u="none" strike="noStrike" dirty="0" err="1">
                <a:solidFill>
                  <a:srgbClr val="000000"/>
                </a:solidFill>
              </a:rPr>
              <a:t>Hulton</a:t>
            </a:r>
            <a:r>
              <a:rPr lang="en-US" sz="2500" b="0" i="0" u="none" strike="noStrike" dirty="0">
                <a:solidFill>
                  <a:srgbClr val="000000"/>
                </a:solidFill>
              </a:rPr>
              <a:t> Archive / Stringer</a:t>
            </a:r>
            <a:endParaRPr lang="fi-FI" sz="2500" b="0" i="0" u="none" strike="noStrike" dirty="0">
              <a:solidFill>
                <a:srgbClr val="000000"/>
              </a:solidFill>
            </a:endParaRP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0" name="Kuva 9" descr="Kuva, joka sisältää kohteen luonnos, piirros, kuvitus, Painanta&#10;&#10;Kuvaus luotu automaattisesti">
            <a:extLst>
              <a:ext uri="{FF2B5EF4-FFF2-40B4-BE49-F238E27FC236}">
                <a16:creationId xmlns:a16="http://schemas.microsoft.com/office/drawing/2014/main" id="{C9F9A1E9-CFC6-02CD-9BAF-E9948EEEC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5863" y="3061052"/>
            <a:ext cx="12050406" cy="639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9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Opettajalle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Kertaus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2119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27000" indent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a) Millaisena Amerikan siirtolaisuus esitetään pilakuvassa? (6 p.)</a:t>
            </a:r>
            <a:endParaRPr lang="fi-FI" dirty="0">
              <a:solidFill>
                <a:srgbClr val="000000"/>
              </a:solidFill>
            </a:endParaRPr>
          </a:p>
          <a:p>
            <a:pPr marL="127000" indent="0">
              <a:spcBef>
                <a:spcPts val="0"/>
              </a:spcBef>
              <a:buClr>
                <a:srgbClr val="000000"/>
              </a:buClr>
              <a:buSzPct val="100000"/>
            </a:pPr>
            <a:endParaRPr lang="fi-FI" sz="6000" b="0" i="0" u="none" strike="noStrike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Kuvassa on perinteinen Yhdysvaltojen symboli, silinterihattuinen setä Samuli, joka syö pillillä keittoa. Tämä kuvaa siirtolaisten suurta muuttoa Euroopasta Amerikkaan.</a:t>
            </a:r>
          </a:p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Setä Samuli kuvataan tyytyväisenä, mikä ilmentää siirtolaisuuden tuomia hyötyjä Yhdysvalloille. Hänet on kuvattu myös kooltaan isompana kuin muut hahmot.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0" name="Kuva 9" descr="Kuva, joka sisältää kohteen luonnos, piirros, kuvitus, Painanta&#10;&#10;Kuvaus luotu automaattisesti">
            <a:extLst>
              <a:ext uri="{FF2B5EF4-FFF2-40B4-BE49-F238E27FC236}">
                <a16:creationId xmlns:a16="http://schemas.microsoft.com/office/drawing/2014/main" id="{C9F9A1E9-CFC6-02CD-9BAF-E9948EEEC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5863" y="3061052"/>
            <a:ext cx="12050406" cy="639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1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Eurooppalaiset katsovat huolestuneina lusikat kädessä, kun ihmiset lähtevät Amerikkaan. Pilakuvasta voi tunnistaa eri eurooppalaisia kansoja, kuten saksalaiset, venäläiset ja ranskalaiset.</a:t>
            </a:r>
          </a:p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Atlantti kuvataan mantereiden välissä pienenä helposti ylitettävänä valtamerenä.</a:t>
            </a:r>
          </a:p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Kuvan tekijä on saksalainen, joka selkeästi näkee siirtolaisuuden huonona ilmiönä.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0" name="Kuva 9" descr="Kuva, joka sisältää kohteen luonnos, piirros, kuvitus, Painanta&#10;&#10;Kuvaus luotu automaattisesti">
            <a:extLst>
              <a:ext uri="{FF2B5EF4-FFF2-40B4-BE49-F238E27FC236}">
                <a16:creationId xmlns:a16="http://schemas.microsoft.com/office/drawing/2014/main" id="{C9F9A1E9-CFC6-02CD-9BAF-E9948EEEC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5863" y="3061052"/>
            <a:ext cx="12050406" cy="639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5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27000" indent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b) Pohdi, mikä sai ihmiset lähtemään siirtolaisiksi Euroopasta Amerikkaan. (14 p.)</a:t>
            </a:r>
          </a:p>
          <a:p>
            <a:pPr marL="127000" indent="0">
              <a:spcBef>
                <a:spcPts val="0"/>
              </a:spcBef>
              <a:buClr>
                <a:srgbClr val="000000"/>
              </a:buClr>
              <a:buSzPct val="100000"/>
            </a:pPr>
            <a:endParaRPr lang="fi-FI" sz="6000" b="0" i="0" u="none" strike="noStrike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Teollistumisen myötä matkustaminen nopeutui. Purjelaivat vaihtuivat höyrylaivoihin, joissa kyettiin kuljettamaan ihmisiä enemmän kuin aikaisemmin.</a:t>
            </a:r>
          </a:p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Matkustuskustannukset alenivat ja ihmisillä oli varaa lähteä toiselle mantereelle.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0" name="Kuva 9" descr="Kuva, joka sisältää kohteen luonnos, piirros, kuvitus, Painanta&#10;&#10;Kuvaus luotu automaattisesti">
            <a:extLst>
              <a:ext uri="{FF2B5EF4-FFF2-40B4-BE49-F238E27FC236}">
                <a16:creationId xmlns:a16="http://schemas.microsoft.com/office/drawing/2014/main" id="{C9F9A1E9-CFC6-02CD-9BAF-E9948EEEC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5863" y="3061052"/>
            <a:ext cx="12050406" cy="639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/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Euroopasta ihmisiä Amerikkaan työnsivät muun muassa voimakas väestönkasvu, muuttoliike maalta kaupunkeihin, työttömyys, kaupunkien huonot asuinolot, epävakaat olot ja vainot.</a:t>
            </a:r>
          </a:p>
          <a:p>
            <a:pPr marL="984250" indent="-85725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6000" b="0" i="0" u="none" strike="noStrike" dirty="0">
                <a:solidFill>
                  <a:srgbClr val="000000"/>
                </a:solidFill>
              </a:rPr>
              <a:t>Amerikkaan houkuttelivat muun muassa lupaukset ilmaisesta maasta, teollistumisen aikaansaama voimakas työvoiman tarve, yrittämisen vapaus ja talouskasvu.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107" name="Google Shape;107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Kertaus, Historian koe ja siinä menestyminen</a:t>
            </a:r>
            <a:endParaRPr dirty="0"/>
          </a:p>
        </p:txBody>
      </p:sp>
      <p:pic>
        <p:nvPicPr>
          <p:cNvPr id="10" name="Kuva 9" descr="Kuva, joka sisältää kohteen luonnos, piirros, kuvitus, Painanta&#10;&#10;Kuvaus luotu automaattisesti">
            <a:extLst>
              <a:ext uri="{FF2B5EF4-FFF2-40B4-BE49-F238E27FC236}">
                <a16:creationId xmlns:a16="http://schemas.microsoft.com/office/drawing/2014/main" id="{C9F9A1E9-CFC6-02CD-9BAF-E9948EEEC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5863" y="3061052"/>
            <a:ext cx="12050406" cy="639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6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407</Words>
  <Application>Microsoft Office PowerPoint</Application>
  <PresentationFormat>Mukautettu</PresentationFormat>
  <Paragraphs>51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Historian koe ja siinä menestyminen  Pilakuvatehtävään vastaaminen</vt:lpstr>
      <vt:lpstr>Pilakuvatehtävään vastaaminen</vt:lpstr>
      <vt:lpstr>Esimerkkitehtävä</vt:lpstr>
      <vt:lpstr>Opettajalle</vt:lpstr>
      <vt:lpstr>Näkökulmia tehtävään</vt:lpstr>
      <vt:lpstr>Näkökulmia tehtävään</vt:lpstr>
      <vt:lpstr>Näkökulmia tehtävään</vt:lpstr>
      <vt:lpstr>Näkökulmia tehtävään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Historia Kertaus Pilakuvatehtävään vastaaminen</dc:title>
  <dc:creator>Mika Kortelainen</dc:creator>
  <cp:lastModifiedBy>Kaartinen Minna</cp:lastModifiedBy>
  <cp:revision>9</cp:revision>
  <dcterms:modified xsi:type="dcterms:W3CDTF">2023-08-14T16:21:03Z</dcterms:modified>
</cp:coreProperties>
</file>