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6" r:id="rId1"/>
  </p:sldMasterIdLst>
  <p:notesMasterIdLst>
    <p:notesMasterId r:id="rId11"/>
  </p:notesMasterIdLst>
  <p:sldIdLst>
    <p:sldId id="256" r:id="rId2"/>
    <p:sldId id="258" r:id="rId3"/>
    <p:sldId id="262" r:id="rId4"/>
    <p:sldId id="268" r:id="rId5"/>
    <p:sldId id="263" r:id="rId6"/>
    <p:sldId id="264" r:id="rId7"/>
    <p:sldId id="265" r:id="rId8"/>
    <p:sldId id="266" r:id="rId9"/>
    <p:sldId id="267" r:id="rId10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1" d="100"/>
          <a:sy n="31" d="100"/>
        </p:scale>
        <p:origin x="8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76113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235373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246189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520592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6224304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368909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9926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839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>
            <a:spLocks noGrp="1"/>
          </p:cNvSpPr>
          <p:nvPr>
            <p:ph type="pic" idx="2"/>
          </p:nvPr>
        </p:nvSpPr>
        <p:spPr>
          <a:xfrm>
            <a:off x="13460186" y="0"/>
            <a:ext cx="10923814" cy="13716000"/>
          </a:xfrm>
          <a:prstGeom prst="rect">
            <a:avLst/>
          </a:prstGeom>
          <a:noFill/>
          <a:ln>
            <a:noFill/>
          </a:ln>
        </p:spPr>
      </p:sp>
      <p:sp>
        <p:nvSpPr>
          <p:cNvPr id="34" name="Google Shape;34;p4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6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24"/>
              <a:buFont typeface="Arial"/>
              <a:buNone/>
            </a:pPr>
            <a:endParaRPr sz="3024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</p: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8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8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8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8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9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7" name="Google Shape;77;p9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" name="Google Shape;78;p9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9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fi-FI" dirty="0"/>
              <a:t>Historian koe ja siinä menestyminen</a:t>
            </a:r>
            <a:br>
              <a:rPr lang="fi-FI" dirty="0"/>
            </a:br>
            <a:br>
              <a:rPr lang="fi-FI" dirty="0"/>
            </a:br>
            <a:r>
              <a:rPr lang="fi-FI" dirty="0"/>
              <a:t>Karttatehtävään vastaaminen</a:t>
            </a:r>
            <a:endParaRPr dirty="0"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Kertaus</a:t>
            </a:r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/>
              <a:t>Forum Historia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-FI" dirty="0"/>
              <a:t>Karttatehtävään vastaaminen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103" name="Google Shape;103;p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984250" lvl="0" indent="-8572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sz="6000" dirty="0">
                <a:solidFill>
                  <a:srgbClr val="000000"/>
                </a:solidFill>
              </a:rPr>
              <a:t>Katso ensin, esitetäänkö kartta historiallisena dokumenttina vai onko sen tarkoitus yksinomaan kuvata aihettaan.</a:t>
            </a:r>
          </a:p>
          <a:p>
            <a:pPr marL="984250" lvl="0" indent="-8572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sz="6000" dirty="0">
                <a:solidFill>
                  <a:srgbClr val="000000"/>
                </a:solidFill>
              </a:rPr>
              <a:t>Tutki otsikot ja kartan selitteet.</a:t>
            </a:r>
          </a:p>
          <a:p>
            <a:pPr marL="984250" lvl="0" indent="-8572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sz="6000" dirty="0">
                <a:solidFill>
                  <a:srgbClr val="000000"/>
                </a:solidFill>
              </a:rPr>
              <a:t>Poimi huolellisesti kartan esittämät tiedot.</a:t>
            </a:r>
          </a:p>
          <a:p>
            <a:pPr marL="984250" lvl="0" indent="-8572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sz="6000" dirty="0">
                <a:solidFill>
                  <a:srgbClr val="000000"/>
                </a:solidFill>
              </a:rPr>
              <a:t>Järjestä havaintosi. Esitä ne vastauksessasi selkeästi ja riittävän yksityiskohtaisesti.</a:t>
            </a:r>
          </a:p>
          <a:p>
            <a:pPr marL="984250" lvl="0" indent="-8572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sz="6000" dirty="0">
                <a:solidFill>
                  <a:srgbClr val="000000"/>
                </a:solidFill>
              </a:rPr>
              <a:t>Tarkista, että olet vastannut siihen, mitä kysytään.</a:t>
            </a:r>
          </a:p>
        </p:txBody>
      </p:sp>
      <p:sp>
        <p:nvSpPr>
          <p:cNvPr id="104" name="Google Shape;104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  <p:sp>
        <p:nvSpPr>
          <p:cNvPr id="107" name="Google Shape;107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Historia Kertaus, Historian koe ja siinä menestyminen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2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9094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270000" lvl="0" indent="-1143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+mj-lt"/>
              <a:buAutoNum type="alphaLcParenR"/>
            </a:pPr>
            <a:r>
              <a:rPr lang="fi-FI" sz="6000" b="0" i="0" u="none" strike="noStrike" dirty="0">
                <a:solidFill>
                  <a:srgbClr val="000000"/>
                </a:solidFill>
              </a:rPr>
              <a:t>Mitä tietoja kartta antaa keskiajan Suomesta? (10 p.)</a:t>
            </a:r>
          </a:p>
          <a:p>
            <a:pPr marL="1270000" lvl="0" indent="-1143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+mj-lt"/>
              <a:buAutoNum type="alphaLcParenR"/>
            </a:pPr>
            <a:r>
              <a:rPr lang="fi-FI" sz="6000" b="0" i="0" u="none" strike="noStrike" dirty="0">
                <a:solidFill>
                  <a:srgbClr val="000000"/>
                </a:solidFill>
              </a:rPr>
              <a:t>Miten Ruotsi vahvisti otettaan Suomesta keskiajalla ristiretkien jälkeen? (10 p.)</a:t>
            </a:r>
          </a:p>
        </p:txBody>
      </p:sp>
      <p:sp>
        <p:nvSpPr>
          <p:cNvPr id="104" name="Google Shape;104;p12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  <p:sp>
        <p:nvSpPr>
          <p:cNvPr id="105" name="Google Shape;105;p12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-FI" dirty="0"/>
              <a:t>Esimerkkitehtävä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07" name="Google Shape;107;p12"/>
          <p:cNvSpPr txBox="1">
            <a:spLocks noGrp="1"/>
          </p:cNvSpPr>
          <p:nvPr>
            <p:ph type="ftr" idx="11"/>
          </p:nvPr>
        </p:nvSpPr>
        <p:spPr>
          <a:xfrm>
            <a:off x="832756" y="12293264"/>
            <a:ext cx="82296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Historia Kertaus, Historian koe ja siinä menestyminen</a:t>
            </a:r>
            <a:endParaRPr dirty="0"/>
          </a:p>
        </p:txBody>
      </p:sp>
      <p:pic>
        <p:nvPicPr>
          <p:cNvPr id="5" name="Kuvan paikkamerkki 4" descr="Kuva, joka sisältää kohteen teksti, kartta, atlas&#10;&#10;Kuvaus luotu automaattisesti">
            <a:extLst>
              <a:ext uri="{FF2B5EF4-FFF2-40B4-BE49-F238E27FC236}">
                <a16:creationId xmlns:a16="http://schemas.microsoft.com/office/drawing/2014/main" id="{778C81A2-2C04-6E65-C8D6-E2AC2C525B80}"/>
              </a:ext>
            </a:extLst>
          </p:cNvPr>
          <p:cNvPicPr>
            <a:picLocks noGrp="1" noChangeAspect="1"/>
          </p:cNvPicPr>
          <p:nvPr>
            <p:ph type="pic" idx="2"/>
          </p:nvPr>
        </p:nvPicPr>
        <p:blipFill rotWithShape="1">
          <a:blip r:embed="rId3"/>
          <a:srcRect l="-18099" r="-20593" b="156"/>
          <a:stretch/>
        </p:blipFill>
        <p:spPr>
          <a:xfrm>
            <a:off x="13460186" y="0"/>
            <a:ext cx="10923814" cy="13716000"/>
          </a:xfrm>
        </p:spPr>
      </p:pic>
    </p:spTree>
    <p:extLst>
      <p:ext uri="{BB962C8B-B14F-4D97-AF65-F5344CB8AC3E}">
        <p14:creationId xmlns:p14="http://schemas.microsoft.com/office/powerpoint/2010/main" val="208839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fi-FI" dirty="0"/>
              <a:t>Opettajalle</a:t>
            </a:r>
            <a:endParaRPr dirty="0"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Kertaus</a:t>
            </a:r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/>
              <a:t>Forum Historia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19002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2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9094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270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fi-FI" sz="4800" b="0" i="0" u="none" strike="noStrike" dirty="0">
                <a:solidFill>
                  <a:srgbClr val="000000"/>
                </a:solidFill>
              </a:rPr>
              <a:t>a) Mitä tietoja kartta antaa keskiajan Suomesta? (10 p.)</a:t>
            </a:r>
          </a:p>
          <a:p>
            <a:pPr marL="1270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endParaRPr lang="fi-FI" sz="4800" b="0" i="0" u="none" strike="noStrike" dirty="0">
              <a:solidFill>
                <a:srgbClr val="000000"/>
              </a:solidFill>
            </a:endParaRPr>
          </a:p>
          <a:p>
            <a:pPr marL="984250" indent="-857250">
              <a:lnSpc>
                <a:spcPct val="11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4800" dirty="0">
                <a:solidFill>
                  <a:srgbClr val="000000"/>
                </a:solidFill>
              </a:rPr>
              <a:t>Suuri osa alueesta on asuttamatonta. Asutus Suomessa on levinnyt keskiajan aikana, mutta suuressa osassa aluetta ei ollut kiinteää asutusta.</a:t>
            </a:r>
          </a:p>
          <a:p>
            <a:pPr marL="984250" indent="-857250">
              <a:lnSpc>
                <a:spcPct val="11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4800" dirty="0">
                <a:solidFill>
                  <a:srgbClr val="000000"/>
                </a:solidFill>
              </a:rPr>
              <a:t>Asutus on levinnyt rannikkoalueita ja vesistöjä pitkin.</a:t>
            </a:r>
          </a:p>
          <a:p>
            <a:pPr marL="984250" indent="-857250">
              <a:lnSpc>
                <a:spcPct val="11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4800" dirty="0">
                <a:solidFill>
                  <a:srgbClr val="000000"/>
                </a:solidFill>
              </a:rPr>
              <a:t>Etelässä asutus on jo irtaantunut vesireiteistä.</a:t>
            </a:r>
          </a:p>
        </p:txBody>
      </p:sp>
      <p:sp>
        <p:nvSpPr>
          <p:cNvPr id="104" name="Google Shape;104;p12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  <p:sp>
        <p:nvSpPr>
          <p:cNvPr id="105" name="Google Shape;105;p12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-FI" dirty="0"/>
              <a:t>Näkökulmia tehtävään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07" name="Google Shape;107;p12"/>
          <p:cNvSpPr txBox="1">
            <a:spLocks noGrp="1"/>
          </p:cNvSpPr>
          <p:nvPr>
            <p:ph type="ftr" idx="11"/>
          </p:nvPr>
        </p:nvSpPr>
        <p:spPr>
          <a:xfrm>
            <a:off x="832756" y="12293264"/>
            <a:ext cx="82296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Historia Kertaus, Historian koe ja siinä menestyminen</a:t>
            </a:r>
            <a:endParaRPr dirty="0"/>
          </a:p>
        </p:txBody>
      </p:sp>
      <p:pic>
        <p:nvPicPr>
          <p:cNvPr id="5" name="Kuvan paikkamerkki 4" descr="Kuva, joka sisältää kohteen teksti, kartta, atlas&#10;&#10;Kuvaus luotu automaattisesti">
            <a:extLst>
              <a:ext uri="{FF2B5EF4-FFF2-40B4-BE49-F238E27FC236}">
                <a16:creationId xmlns:a16="http://schemas.microsoft.com/office/drawing/2014/main" id="{778C81A2-2C04-6E65-C8D6-E2AC2C525B80}"/>
              </a:ext>
            </a:extLst>
          </p:cNvPr>
          <p:cNvPicPr>
            <a:picLocks noGrp="1" noChangeAspect="1"/>
          </p:cNvPicPr>
          <p:nvPr>
            <p:ph type="pic" idx="2"/>
          </p:nvPr>
        </p:nvPicPr>
        <p:blipFill rotWithShape="1">
          <a:blip r:embed="rId3"/>
          <a:srcRect l="-18099" r="-20593" b="156"/>
          <a:stretch/>
        </p:blipFill>
        <p:spPr>
          <a:xfrm>
            <a:off x="13460186" y="0"/>
            <a:ext cx="10923814" cy="13716000"/>
          </a:xfrm>
        </p:spPr>
      </p:pic>
    </p:spTree>
    <p:extLst>
      <p:ext uri="{BB962C8B-B14F-4D97-AF65-F5344CB8AC3E}">
        <p14:creationId xmlns:p14="http://schemas.microsoft.com/office/powerpoint/2010/main" val="1772188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2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9094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84250" indent="-857250">
              <a:lnSpc>
                <a:spcPct val="11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4800" dirty="0">
                <a:solidFill>
                  <a:srgbClr val="000000"/>
                </a:solidFill>
              </a:rPr>
              <a:t>Kaupunkeja on vähän, ja ne ovat keskittyneet Länsi-Suomeen.</a:t>
            </a:r>
          </a:p>
          <a:p>
            <a:pPr marL="984250" indent="-857250">
              <a:lnSpc>
                <a:spcPct val="11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4800" dirty="0">
                <a:solidFill>
                  <a:srgbClr val="000000"/>
                </a:solidFill>
              </a:rPr>
              <a:t>Virallisia kauppapaikkoja on perustettu Pohjanlahden alueelle.</a:t>
            </a:r>
          </a:p>
          <a:p>
            <a:pPr marL="984250" indent="-857250">
              <a:lnSpc>
                <a:spcPct val="11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4800" dirty="0">
                <a:solidFill>
                  <a:srgbClr val="000000"/>
                </a:solidFill>
              </a:rPr>
              <a:t>Kaupungit ja kauppapaikat sijaitsevat usein jokien suistoissa.</a:t>
            </a:r>
          </a:p>
        </p:txBody>
      </p:sp>
      <p:sp>
        <p:nvSpPr>
          <p:cNvPr id="104" name="Google Shape;104;p12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  <p:sp>
        <p:nvSpPr>
          <p:cNvPr id="105" name="Google Shape;105;p12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-FI" dirty="0"/>
              <a:t>Näkökulmia tehtävään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07" name="Google Shape;107;p12"/>
          <p:cNvSpPr txBox="1">
            <a:spLocks noGrp="1"/>
          </p:cNvSpPr>
          <p:nvPr>
            <p:ph type="ftr" idx="11"/>
          </p:nvPr>
        </p:nvSpPr>
        <p:spPr>
          <a:xfrm>
            <a:off x="832756" y="12293264"/>
            <a:ext cx="82296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Historia Kertaus, Historian koe ja siinä menestyminen</a:t>
            </a:r>
            <a:endParaRPr dirty="0"/>
          </a:p>
        </p:txBody>
      </p:sp>
      <p:pic>
        <p:nvPicPr>
          <p:cNvPr id="5" name="Kuvan paikkamerkki 4" descr="Kuva, joka sisältää kohteen teksti, kartta, atlas&#10;&#10;Kuvaus luotu automaattisesti">
            <a:extLst>
              <a:ext uri="{FF2B5EF4-FFF2-40B4-BE49-F238E27FC236}">
                <a16:creationId xmlns:a16="http://schemas.microsoft.com/office/drawing/2014/main" id="{778C81A2-2C04-6E65-C8D6-E2AC2C525B80}"/>
              </a:ext>
            </a:extLst>
          </p:cNvPr>
          <p:cNvPicPr>
            <a:picLocks noGrp="1" noChangeAspect="1"/>
          </p:cNvPicPr>
          <p:nvPr>
            <p:ph type="pic" idx="2"/>
          </p:nvPr>
        </p:nvPicPr>
        <p:blipFill rotWithShape="1">
          <a:blip r:embed="rId3"/>
          <a:srcRect l="-18099" r="-20593" b="156"/>
          <a:stretch/>
        </p:blipFill>
        <p:spPr>
          <a:xfrm>
            <a:off x="13460186" y="0"/>
            <a:ext cx="10923814" cy="13716000"/>
          </a:xfrm>
        </p:spPr>
      </p:pic>
    </p:spTree>
    <p:extLst>
      <p:ext uri="{BB962C8B-B14F-4D97-AF65-F5344CB8AC3E}">
        <p14:creationId xmlns:p14="http://schemas.microsoft.com/office/powerpoint/2010/main" val="130119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2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9094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27000" indent="0">
              <a:lnSpc>
                <a:spcPct val="11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fi-FI" sz="4800" b="0" i="0" u="none" strike="noStrike">
                <a:solidFill>
                  <a:srgbClr val="000000"/>
                </a:solidFill>
              </a:rPr>
              <a:t>b) Miten </a:t>
            </a:r>
            <a:r>
              <a:rPr lang="fi-FI" sz="4800" b="0" i="0" u="none" strike="noStrike" dirty="0">
                <a:solidFill>
                  <a:srgbClr val="000000"/>
                </a:solidFill>
              </a:rPr>
              <a:t>Ruotsi vahvisti otettaan Suomesta keskiajalla ristiretkien jälkeen? (10 p.)</a:t>
            </a:r>
            <a:endParaRPr lang="fi-FI" sz="4800" dirty="0">
              <a:solidFill>
                <a:srgbClr val="000000"/>
              </a:solidFill>
            </a:endParaRPr>
          </a:p>
          <a:p>
            <a:pPr marL="127000" indent="0">
              <a:lnSpc>
                <a:spcPct val="110000"/>
              </a:lnSpc>
              <a:spcBef>
                <a:spcPts val="0"/>
              </a:spcBef>
              <a:buClr>
                <a:srgbClr val="000000"/>
              </a:buClr>
              <a:buSzPct val="100000"/>
            </a:pPr>
            <a:endParaRPr lang="fi-FI" sz="4800" dirty="0">
              <a:solidFill>
                <a:srgbClr val="000000"/>
              </a:solidFill>
            </a:endParaRPr>
          </a:p>
          <a:p>
            <a:pPr marL="984250" indent="-857250">
              <a:lnSpc>
                <a:spcPct val="11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4800" dirty="0">
                <a:solidFill>
                  <a:srgbClr val="000000"/>
                </a:solidFill>
              </a:rPr>
              <a:t>Suomeen rakennettiin linnoja ja sijoitettiin sotilaita.</a:t>
            </a:r>
          </a:p>
          <a:p>
            <a:pPr marL="984250" indent="-857250">
              <a:lnSpc>
                <a:spcPct val="11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4800" dirty="0">
                <a:solidFill>
                  <a:srgbClr val="000000"/>
                </a:solidFill>
              </a:rPr>
              <a:t>Suomen asemaa osana Ruotsia korostettiin:</a:t>
            </a:r>
          </a:p>
          <a:p>
            <a:pPr marL="1441450" lvl="1" indent="-857250">
              <a:lnSpc>
                <a:spcPct val="11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4200" dirty="0">
                <a:solidFill>
                  <a:srgbClr val="000000"/>
                </a:solidFill>
              </a:rPr>
              <a:t>Suomalaiset saivat oikeuden osallistua kuninkaan vaaliin.</a:t>
            </a:r>
          </a:p>
          <a:p>
            <a:pPr marL="1441450" lvl="1" indent="-857250">
              <a:lnSpc>
                <a:spcPct val="11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4200" dirty="0">
                <a:solidFill>
                  <a:srgbClr val="000000"/>
                </a:solidFill>
              </a:rPr>
              <a:t>Hallitsijat käyttivät arvonimissään nimitystä </a:t>
            </a:r>
            <a:r>
              <a:rPr lang="fi-FI" sz="4200" i="1" dirty="0">
                <a:solidFill>
                  <a:srgbClr val="000000"/>
                </a:solidFill>
              </a:rPr>
              <a:t>Suomen herttua</a:t>
            </a:r>
            <a:r>
              <a:rPr lang="fi-FI" sz="42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04" name="Google Shape;104;p12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7</a:t>
            </a:fld>
            <a:endParaRPr/>
          </a:p>
        </p:txBody>
      </p:sp>
      <p:sp>
        <p:nvSpPr>
          <p:cNvPr id="105" name="Google Shape;105;p12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-FI" dirty="0"/>
              <a:t>Näkökulmia tehtävään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07" name="Google Shape;107;p12"/>
          <p:cNvSpPr txBox="1">
            <a:spLocks noGrp="1"/>
          </p:cNvSpPr>
          <p:nvPr>
            <p:ph type="ftr" idx="11"/>
          </p:nvPr>
        </p:nvSpPr>
        <p:spPr>
          <a:xfrm>
            <a:off x="832756" y="12293264"/>
            <a:ext cx="82296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Historia Kertaus, Historian koe ja siinä menestyminen</a:t>
            </a:r>
            <a:endParaRPr dirty="0"/>
          </a:p>
        </p:txBody>
      </p:sp>
      <p:pic>
        <p:nvPicPr>
          <p:cNvPr id="5" name="Kuvan paikkamerkki 4" descr="Kuva, joka sisältää kohteen teksti, kartta, atlas&#10;&#10;Kuvaus luotu automaattisesti">
            <a:extLst>
              <a:ext uri="{FF2B5EF4-FFF2-40B4-BE49-F238E27FC236}">
                <a16:creationId xmlns:a16="http://schemas.microsoft.com/office/drawing/2014/main" id="{778C81A2-2C04-6E65-C8D6-E2AC2C525B80}"/>
              </a:ext>
            </a:extLst>
          </p:cNvPr>
          <p:cNvPicPr>
            <a:picLocks noGrp="1" noChangeAspect="1"/>
          </p:cNvPicPr>
          <p:nvPr>
            <p:ph type="pic" idx="2"/>
          </p:nvPr>
        </p:nvPicPr>
        <p:blipFill rotWithShape="1">
          <a:blip r:embed="rId3"/>
          <a:srcRect l="-18099" r="-20593" b="156"/>
          <a:stretch/>
        </p:blipFill>
        <p:spPr>
          <a:xfrm>
            <a:off x="13460186" y="0"/>
            <a:ext cx="10923814" cy="13716000"/>
          </a:xfrm>
        </p:spPr>
      </p:pic>
    </p:spTree>
    <p:extLst>
      <p:ext uri="{BB962C8B-B14F-4D97-AF65-F5344CB8AC3E}">
        <p14:creationId xmlns:p14="http://schemas.microsoft.com/office/powerpoint/2010/main" val="127237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2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9094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84250" indent="-857250">
              <a:lnSpc>
                <a:spcPct val="11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4800" dirty="0">
                <a:solidFill>
                  <a:srgbClr val="000000"/>
                </a:solidFill>
              </a:rPr>
              <a:t>Suomeen perustettiin linnaläänit. Linnanherrat saivat veronkanto-oikeuden.</a:t>
            </a:r>
          </a:p>
          <a:p>
            <a:pPr marL="984250" indent="-857250">
              <a:lnSpc>
                <a:spcPct val="11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4800" dirty="0">
                <a:solidFill>
                  <a:srgbClr val="000000"/>
                </a:solidFill>
              </a:rPr>
              <a:t>Maakuntalaitos ja muu hallinto kehittyivät ruotsalaisten esimerkkien mukaan.</a:t>
            </a:r>
          </a:p>
          <a:p>
            <a:pPr marL="984250" indent="-857250">
              <a:lnSpc>
                <a:spcPct val="11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4800" dirty="0">
                <a:solidFill>
                  <a:srgbClr val="000000"/>
                </a:solidFill>
              </a:rPr>
              <a:t>Ruotsin lait tulivat voimaan myös Suomessa.</a:t>
            </a:r>
          </a:p>
          <a:p>
            <a:pPr marL="984250" indent="-857250">
              <a:lnSpc>
                <a:spcPct val="11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4800" dirty="0">
                <a:solidFill>
                  <a:srgbClr val="000000"/>
                </a:solidFill>
              </a:rPr>
              <a:t>Kuningas sääteli kauppaa ja myönsi esimerkiksi kaupunkioikeudet.</a:t>
            </a:r>
          </a:p>
        </p:txBody>
      </p:sp>
      <p:sp>
        <p:nvSpPr>
          <p:cNvPr id="104" name="Google Shape;104;p12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8</a:t>
            </a:fld>
            <a:endParaRPr/>
          </a:p>
        </p:txBody>
      </p:sp>
      <p:sp>
        <p:nvSpPr>
          <p:cNvPr id="105" name="Google Shape;105;p12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-FI" dirty="0"/>
              <a:t>Näkökulmia tehtävään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07" name="Google Shape;107;p12"/>
          <p:cNvSpPr txBox="1">
            <a:spLocks noGrp="1"/>
          </p:cNvSpPr>
          <p:nvPr>
            <p:ph type="ftr" idx="11"/>
          </p:nvPr>
        </p:nvSpPr>
        <p:spPr>
          <a:xfrm>
            <a:off x="832756" y="12293264"/>
            <a:ext cx="82296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Historia Kertaus, Historian koe ja siinä menestyminen</a:t>
            </a:r>
            <a:endParaRPr dirty="0"/>
          </a:p>
        </p:txBody>
      </p:sp>
      <p:pic>
        <p:nvPicPr>
          <p:cNvPr id="5" name="Kuvan paikkamerkki 4" descr="Kuva, joka sisältää kohteen teksti, kartta, atlas&#10;&#10;Kuvaus luotu automaattisesti">
            <a:extLst>
              <a:ext uri="{FF2B5EF4-FFF2-40B4-BE49-F238E27FC236}">
                <a16:creationId xmlns:a16="http://schemas.microsoft.com/office/drawing/2014/main" id="{778C81A2-2C04-6E65-C8D6-E2AC2C525B80}"/>
              </a:ext>
            </a:extLst>
          </p:cNvPr>
          <p:cNvPicPr>
            <a:picLocks noGrp="1" noChangeAspect="1"/>
          </p:cNvPicPr>
          <p:nvPr>
            <p:ph type="pic" idx="2"/>
          </p:nvPr>
        </p:nvPicPr>
        <p:blipFill rotWithShape="1">
          <a:blip r:embed="rId3"/>
          <a:srcRect l="-18099" r="-20593" b="156"/>
          <a:stretch/>
        </p:blipFill>
        <p:spPr>
          <a:xfrm>
            <a:off x="13460186" y="0"/>
            <a:ext cx="10923814" cy="13716000"/>
          </a:xfrm>
        </p:spPr>
      </p:pic>
    </p:spTree>
    <p:extLst>
      <p:ext uri="{BB962C8B-B14F-4D97-AF65-F5344CB8AC3E}">
        <p14:creationId xmlns:p14="http://schemas.microsoft.com/office/powerpoint/2010/main" val="162383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2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9094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84250" indent="-857250">
              <a:lnSpc>
                <a:spcPct val="11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4800" dirty="0">
                <a:solidFill>
                  <a:srgbClr val="000000"/>
                </a:solidFill>
              </a:rPr>
              <a:t>Suomeen tuli ruotsalaista aatelistoa ja papistoa.</a:t>
            </a:r>
          </a:p>
          <a:p>
            <a:pPr marL="984250" indent="-857250">
              <a:lnSpc>
                <a:spcPct val="11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4800" dirty="0">
                <a:solidFill>
                  <a:srgbClr val="000000"/>
                </a:solidFill>
              </a:rPr>
              <a:t>Kristinuskon myötä syntyivät seurakunnat, joiden pohjalta kehittyi maallinen hallinnon rakenne (pitäjät).</a:t>
            </a:r>
          </a:p>
          <a:p>
            <a:pPr marL="984250" indent="-857250">
              <a:lnSpc>
                <a:spcPct val="11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4800" dirty="0">
                <a:solidFill>
                  <a:srgbClr val="000000"/>
                </a:solidFill>
              </a:rPr>
              <a:t>Pähkinäsaaren rauha vuonna 1323 liitti Suomen Ruotsiin. Ruotsalaiset vahvistivat otettaan Suomen alueista asuttamalla alueita rajan itäpuolelta.</a:t>
            </a:r>
          </a:p>
        </p:txBody>
      </p:sp>
      <p:sp>
        <p:nvSpPr>
          <p:cNvPr id="104" name="Google Shape;104;p12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9</a:t>
            </a:fld>
            <a:endParaRPr/>
          </a:p>
        </p:txBody>
      </p:sp>
      <p:sp>
        <p:nvSpPr>
          <p:cNvPr id="105" name="Google Shape;105;p12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-FI"/>
              <a:t>Näkökulmia tehtävään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07" name="Google Shape;107;p12"/>
          <p:cNvSpPr txBox="1">
            <a:spLocks noGrp="1"/>
          </p:cNvSpPr>
          <p:nvPr>
            <p:ph type="ftr" idx="11"/>
          </p:nvPr>
        </p:nvSpPr>
        <p:spPr>
          <a:xfrm>
            <a:off x="832756" y="12293264"/>
            <a:ext cx="82296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Historia Kertaus, Historian koe ja siinä menestyminen</a:t>
            </a:r>
            <a:endParaRPr dirty="0"/>
          </a:p>
        </p:txBody>
      </p:sp>
      <p:pic>
        <p:nvPicPr>
          <p:cNvPr id="5" name="Kuvan paikkamerkki 4" descr="Kuva, joka sisältää kohteen teksti, kartta, atlas&#10;&#10;Kuvaus luotu automaattisesti">
            <a:extLst>
              <a:ext uri="{FF2B5EF4-FFF2-40B4-BE49-F238E27FC236}">
                <a16:creationId xmlns:a16="http://schemas.microsoft.com/office/drawing/2014/main" id="{778C81A2-2C04-6E65-C8D6-E2AC2C525B80}"/>
              </a:ext>
            </a:extLst>
          </p:cNvPr>
          <p:cNvPicPr>
            <a:picLocks noGrp="1" noChangeAspect="1"/>
          </p:cNvPicPr>
          <p:nvPr>
            <p:ph type="pic" idx="2"/>
          </p:nvPr>
        </p:nvPicPr>
        <p:blipFill rotWithShape="1">
          <a:blip r:embed="rId3"/>
          <a:srcRect l="-18099" r="-20593" b="156"/>
          <a:stretch/>
        </p:blipFill>
        <p:spPr>
          <a:xfrm>
            <a:off x="13460186" y="0"/>
            <a:ext cx="10923814" cy="13716000"/>
          </a:xfrm>
        </p:spPr>
      </p:pic>
    </p:spTree>
    <p:extLst>
      <p:ext uri="{BB962C8B-B14F-4D97-AF65-F5344CB8AC3E}">
        <p14:creationId xmlns:p14="http://schemas.microsoft.com/office/powerpoint/2010/main" val="4202715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359</Words>
  <Application>Microsoft Office PowerPoint</Application>
  <PresentationFormat>Mukautettu</PresentationFormat>
  <Paragraphs>55</Paragraphs>
  <Slides>9</Slides>
  <Notes>9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Office-teema</vt:lpstr>
      <vt:lpstr>Historian koe ja siinä menestyminen  Karttatehtävään vastaaminen</vt:lpstr>
      <vt:lpstr>Karttatehtävään vastaaminen</vt:lpstr>
      <vt:lpstr>Esimerkkitehtävä</vt:lpstr>
      <vt:lpstr>Opettajalle</vt:lpstr>
      <vt:lpstr>Näkökulmia tehtävään</vt:lpstr>
      <vt:lpstr>Näkökulmia tehtävään</vt:lpstr>
      <vt:lpstr>Näkökulmia tehtävään</vt:lpstr>
      <vt:lpstr>Näkökulmia tehtävään</vt:lpstr>
      <vt:lpstr>Näkökulmia tehtävään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Forum Historia Kertaus Karttatehtävään vastaaminen</dc:title>
  <dc:creator>Mika Kortelainen</dc:creator>
  <cp:lastModifiedBy>Kaartinen Minna</cp:lastModifiedBy>
  <cp:revision>7</cp:revision>
  <dcterms:modified xsi:type="dcterms:W3CDTF">2023-08-14T16:17:45Z</dcterms:modified>
</cp:coreProperties>
</file>