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77" r:id="rId4"/>
    <p:sldId id="278" r:id="rId5"/>
    <p:sldId id="294" r:id="rId6"/>
    <p:sldId id="295" r:id="rId7"/>
    <p:sldId id="296" r:id="rId8"/>
    <p:sldId id="298" r:id="rId9"/>
    <p:sldId id="299" r:id="rId10"/>
    <p:sldId id="300" r:id="rId11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IUMBOF0Oz037Mhzv/YcdjG7l2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lonen, Hilda M" initials="" lastIdx="2" clrIdx="0"/>
  <p:cmAuthor id="1" name="Karri Lehtinen" initials="" lastIdx="1" clrIdx="1"/>
  <p:cmAuthor id="2" name="Kimmo Päivärinta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58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01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96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52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37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00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29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4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8"/>
            <a:ext cx="21031199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IV Uusi aika koittaa - </a:t>
            </a:r>
            <a:br>
              <a:rPr lang="fi-FI" dirty="0"/>
            </a:br>
            <a:r>
              <a:rPr lang="fi-FI" dirty="0"/>
              <a:t>Eurooppa purjehtii johtoon</a:t>
            </a:r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Historia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sz="7000" dirty="0">
                <a:solidFill>
                  <a:schemeClr val="tx1"/>
                </a:solidFill>
              </a:rPr>
              <a:t>c) Millä tavalla löytöretket vaikuttivat Eurooppaan uuden ajan alkupuolella? (10 p)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CDD9AFA7-5ABE-4AE7-95FD-DEC01700A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500" dirty="0"/>
              <a:t>Yhteiskunnalliset vaikutukset:</a:t>
            </a:r>
          </a:p>
          <a:p>
            <a:pPr marL="856800" lvl="0" indent="-856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5500" dirty="0"/>
              <a:t>Kuninkaiden asema vahvistui ja seurauksena oli lopulta itsevaltius.</a:t>
            </a:r>
          </a:p>
          <a:p>
            <a:pPr marL="856800" lvl="0" indent="-856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5500" dirty="0"/>
              <a:t>Kansallisvaltiot voimistuivat.</a:t>
            </a:r>
          </a:p>
          <a:p>
            <a:pPr marL="856800" lvl="0" indent="-856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5500" dirty="0"/>
              <a:t>Porvariston asema vahvistui.</a:t>
            </a:r>
          </a:p>
          <a:p>
            <a:pPr marL="856800" lvl="0" indent="-856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5500" dirty="0"/>
              <a:t>Euroopan painopiste siirtyi Länsi-Euroopan ja Atlantin valtameren alueelle.</a:t>
            </a:r>
          </a:p>
        </p:txBody>
      </p:sp>
    </p:spTree>
    <p:extLst>
      <p:ext uri="{BB962C8B-B14F-4D97-AF65-F5344CB8AC3E}">
        <p14:creationId xmlns:p14="http://schemas.microsoft.com/office/powerpoint/2010/main" val="4982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Taitoaukeama: Kuvatehtävä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EAFCAE0-48E7-46A7-A648-6CC5CFD38E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tx1"/>
                </a:solidFill>
              </a:rPr>
              <a:t>Taitoaukeama</a:t>
            </a:r>
            <a:r>
              <a:rPr lang="fi-FI">
                <a:solidFill>
                  <a:schemeClr val="tx1"/>
                </a:solidFill>
              </a:rPr>
              <a:t>: Kuvatehtävä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37467D1-ABD0-41B5-95A6-AEE5C8BF3089}"/>
              </a:ext>
            </a:extLst>
          </p:cNvPr>
          <p:cNvSpPr txBox="1">
            <a:spLocks/>
          </p:cNvSpPr>
          <p:nvPr/>
        </p:nvSpPr>
        <p:spPr>
          <a:xfrm>
            <a:off x="1676400" y="3730513"/>
            <a:ext cx="210312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B55755-DC3E-421A-8D6E-6DA440618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fi-FI" dirty="0"/>
              <a:t>Ohessa on italialaisen </a:t>
            </a:r>
            <a:r>
              <a:rPr lang="fi-FI" dirty="0" err="1"/>
              <a:t>Cesare</a:t>
            </a:r>
            <a:r>
              <a:rPr lang="fi-FI" dirty="0"/>
              <a:t> </a:t>
            </a:r>
            <a:r>
              <a:rPr lang="fi-FI" dirty="0" err="1"/>
              <a:t>Ripan</a:t>
            </a:r>
            <a:r>
              <a:rPr lang="fi-FI" dirty="0"/>
              <a:t> kuvaus Euroopasta ja Amerikasta vuonna 1603.</a:t>
            </a:r>
          </a:p>
          <a:p>
            <a:pPr marL="1143000" lvl="0" indent="-11430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  <a:buFont typeface="+mj-lt"/>
              <a:buAutoNum type="alphaLcParenR"/>
            </a:pPr>
            <a:r>
              <a:rPr lang="fi-FI" dirty="0"/>
              <a:t>Miten Euroopan herruutta ja ylivoimaa yritetään kuvissa todistella? (5 p)</a:t>
            </a:r>
          </a:p>
          <a:p>
            <a:pPr marL="1143000" lvl="0" indent="-11430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  <a:buFont typeface="+mj-lt"/>
              <a:buAutoNum type="alphaLcParenR"/>
            </a:pPr>
            <a:r>
              <a:rPr lang="fi-FI" dirty="0"/>
              <a:t>Mitä lähdekriittisiä asioita kuvan tulkinnassa tulee huomioida? (5 p)</a:t>
            </a:r>
          </a:p>
          <a:p>
            <a:pPr marL="1143000" lvl="0" indent="-11430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  <a:buFont typeface="+mj-lt"/>
              <a:buAutoNum type="alphaLcParenR"/>
            </a:pPr>
            <a:r>
              <a:rPr lang="fi-FI" dirty="0"/>
              <a:t>Millä tavalla löytöretket vaikuttivat Eurooppaan uuden ajan alkupuolella? (10 p)</a:t>
            </a:r>
          </a:p>
          <a:p>
            <a:pPr marL="0" lvl="0" indent="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</a:pP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sz="7000" dirty="0">
                <a:solidFill>
                  <a:schemeClr val="tx1"/>
                </a:solidFill>
              </a:rPr>
              <a:t>a) Miten Euroopan herruutta ja ylivoimaa yritetään kuvissa todistella? (5 p)</a:t>
            </a:r>
            <a:endParaRPr sz="7000" dirty="0">
              <a:solidFill>
                <a:schemeClr val="tx1"/>
              </a:solidFill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pic>
        <p:nvPicPr>
          <p:cNvPr id="10" name="Google Shape;103;p15">
            <a:extLst>
              <a:ext uri="{FF2B5EF4-FFF2-40B4-BE49-F238E27FC236}">
                <a16:creationId xmlns:a16="http://schemas.microsoft.com/office/drawing/2014/main" id="{9470CE9F-2D72-4720-8556-AF2BE4638C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57" t="22000" r="7031" b="2264"/>
          <a:stretch/>
        </p:blipFill>
        <p:spPr>
          <a:xfrm>
            <a:off x="4816929" y="3381377"/>
            <a:ext cx="14750142" cy="9544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B55755-DC3E-421A-8D6E-6DA44061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265" y="1932193"/>
            <a:ext cx="12673176" cy="8145947"/>
          </a:xfrm>
        </p:spPr>
        <p:txBody>
          <a:bodyPr>
            <a:noAutofit/>
          </a:bodyPr>
          <a:lstStyle/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Eurooppa esitetään vauraana ja kehittyneenä, Amerikka köyhänä ja alkukantaisena.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Eurooppalaisen viisautta ja sivistystä symboloivat pöllö ja viivaimet hahmon jalkojen juuressa.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Vaurauden symboleina ovat runsaudensarvet sekä hieno vaatetus.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Voimaa ja hallitsemista ilmentävät aseet, ratsu sekä kruunu.</a:t>
            </a:r>
          </a:p>
        </p:txBody>
      </p:sp>
      <p:pic>
        <p:nvPicPr>
          <p:cNvPr id="4" name="Kuva 3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6C97EDF8-26E8-4B06-9122-337AF429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441" y="1604517"/>
            <a:ext cx="7263384" cy="98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B55755-DC3E-421A-8D6E-6DA44061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265" y="1932193"/>
            <a:ext cx="12673176" cy="8145947"/>
          </a:xfrm>
        </p:spPr>
        <p:txBody>
          <a:bodyPr>
            <a:noAutofit/>
          </a:bodyPr>
          <a:lstStyle/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Kulttuuria ja taiteita kuvastavat maassa olevat piirustus ja taulujen raamit.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Eurooppa-neidon kädessä olevan rakennuksen voi tulkita esimerkiksi kirkoksi, yliopistoksi tai arkkitehdin malliksi.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Kuvateksti Euroopan kuvassa korostaa, että Eurooppa on tärkeä alue maapallolla.</a:t>
            </a:r>
          </a:p>
        </p:txBody>
      </p:sp>
      <p:pic>
        <p:nvPicPr>
          <p:cNvPr id="4" name="Kuva 3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6C97EDF8-26E8-4B06-9122-337AF429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441" y="1604517"/>
            <a:ext cx="7263384" cy="98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B55755-DC3E-421A-8D6E-6DA44061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265" y="1932193"/>
            <a:ext cx="12673176" cy="8145947"/>
          </a:xfrm>
        </p:spPr>
        <p:txBody>
          <a:bodyPr>
            <a:noAutofit/>
          </a:bodyPr>
          <a:lstStyle/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Amerikka esitetään puolivillinä ja alkukantaisena.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Sen alkukantaisuutta lisää puolialastomuus.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Liskoeläin symboloi maanosan vaarallisuutta ja eläimellisyyttä.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Amerikan sotavarustus on vaatimatonta.</a:t>
            </a:r>
          </a:p>
          <a:p>
            <a:pPr marL="914400" lvl="0" indent="-9144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Hahmon jalkojen välissä oleva nuolen lävistämä ihmispää viittaa väkivaltaan ja kannibalismiin.</a:t>
            </a:r>
          </a:p>
        </p:txBody>
      </p:sp>
      <p:pic>
        <p:nvPicPr>
          <p:cNvPr id="8" name="Google Shape;124;p18">
            <a:extLst>
              <a:ext uri="{FF2B5EF4-FFF2-40B4-BE49-F238E27FC236}">
                <a16:creationId xmlns:a16="http://schemas.microsoft.com/office/drawing/2014/main" id="{90A36662-39F5-4639-90FF-183FE95300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20" t="24112" r="7032" b="2260"/>
          <a:stretch/>
        </p:blipFill>
        <p:spPr>
          <a:xfrm>
            <a:off x="14569441" y="1932193"/>
            <a:ext cx="7567431" cy="954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0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sz="7000" dirty="0">
                <a:solidFill>
                  <a:schemeClr val="tx1"/>
                </a:solidFill>
              </a:rPr>
              <a:t>b) Mitä lähdekriittisiä asioita kuvan tulkinnassa tulee huomioida? (5 p)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CDD9AFA7-5ABE-4AE7-95FD-DEC01700A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</p:spPr>
        <p:txBody>
          <a:bodyPr>
            <a:noAutofit/>
          </a:bodyPr>
          <a:lstStyle/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sz="5500" dirty="0"/>
              <a:t>Kuvat on tehty löytöretkien jälkeen vuonna 1603, jolloin tietoisuus muista kansoista lisääntyi.</a:t>
            </a:r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sz="5500" dirty="0"/>
              <a:t>Kuvat on tehnyt italialainen </a:t>
            </a:r>
            <a:r>
              <a:rPr lang="fi-FI" sz="5500" dirty="0" err="1"/>
              <a:t>Cesare</a:t>
            </a:r>
            <a:r>
              <a:rPr lang="fi-FI" sz="5500" dirty="0"/>
              <a:t> Ripa, ja hänen kuvauksensa on hyvin Eurooppa-keskeinen.</a:t>
            </a:r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sz="5500" dirty="0"/>
              <a:t>Kuvissa luodaan Euroopasta edullinen kuva.</a:t>
            </a:r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sz="5500" dirty="0"/>
              <a:t>Tekijä ei ole ilmeisesti itse käynyt Amerikassa, vaan kuvaus perustuu tarinoihin ja olettamuksiin.</a:t>
            </a:r>
          </a:p>
        </p:txBody>
      </p:sp>
    </p:spTree>
    <p:extLst>
      <p:ext uri="{BB962C8B-B14F-4D97-AF65-F5344CB8AC3E}">
        <p14:creationId xmlns:p14="http://schemas.microsoft.com/office/powerpoint/2010/main" val="37280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sz="7000" dirty="0">
                <a:solidFill>
                  <a:schemeClr val="tx1"/>
                </a:solidFill>
              </a:rPr>
              <a:t>c) Millä tavalla löytöretket vaikuttivat Eurooppaan uuden ajan alkupuolella? (10 p)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CDD9AFA7-5ABE-4AE7-95FD-DEC01700A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500" dirty="0"/>
              <a:t>Eurooppalaiset valtiot valloittivat uusia alueita ja maailmankauppa syntyi. Tällä oli taloudellisia ja yhteiskunnallisia vaikutuksia.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5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500" dirty="0"/>
              <a:t>Taloudelliset vaikutukset:</a:t>
            </a:r>
          </a:p>
          <a:p>
            <a:pPr marL="9715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Eurooppa vaurastui.</a:t>
            </a:r>
          </a:p>
          <a:p>
            <a:pPr marL="9715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Eurooppaan tuli paljon kultaa, minkä seurauksena hinnat nousivat.</a:t>
            </a:r>
          </a:p>
          <a:p>
            <a:pPr marL="9715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Eurooppaan tuli paljon uusia ruoka-aineita.</a:t>
            </a:r>
          </a:p>
          <a:p>
            <a:pPr marL="9715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Eurooppa siirtyi johtoasemaan maailmankaupassa.</a:t>
            </a:r>
          </a:p>
          <a:p>
            <a:pPr marL="9715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500" dirty="0"/>
              <a:t>Eurooppaan kerääntyi pääomia, jotka mahdollistivat teollistumisen.</a:t>
            </a:r>
          </a:p>
        </p:txBody>
      </p:sp>
    </p:spTree>
    <p:extLst>
      <p:ext uri="{BB962C8B-B14F-4D97-AF65-F5344CB8AC3E}">
        <p14:creationId xmlns:p14="http://schemas.microsoft.com/office/powerpoint/2010/main" val="17003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404</Words>
  <Application>Microsoft Office PowerPoint</Application>
  <PresentationFormat>Mukautettu</PresentationFormat>
  <Paragraphs>60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IV Uusi aika koittaa -  Eurooppa purjehtii johtoon</vt:lpstr>
      <vt:lpstr>Taitoaukeama: Kuvatehtävä</vt:lpstr>
      <vt:lpstr>Taitoaukeama: Kuvatehtävä</vt:lpstr>
      <vt:lpstr>a) Miten Euroopan herruutta ja ylivoimaa yritetään kuvissa todistella? (5 p)</vt:lpstr>
      <vt:lpstr>PowerPoint-esitys</vt:lpstr>
      <vt:lpstr>PowerPoint-esitys</vt:lpstr>
      <vt:lpstr>PowerPoint-esitys</vt:lpstr>
      <vt:lpstr>b) Mitä lähdekriittisiä asioita kuvan tulkinnassa tulee huomioida? (5 p)</vt:lpstr>
      <vt:lpstr>c) Millä tavalla löytöretket vaikuttivat Eurooppaan uuden ajan alkupuolella? (10 p)</vt:lpstr>
      <vt:lpstr>c) Millä tavalla löytöretket vaikuttivat Eurooppaan uuden ajan alkupuolella? (10 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Keräilijöiden ja metsästäjien elämäntapa</dc:title>
  <dc:creator>karri</dc:creator>
  <cp:lastModifiedBy>Kaartinen Minna</cp:lastModifiedBy>
  <cp:revision>29</cp:revision>
  <dcterms:created xsi:type="dcterms:W3CDTF">2020-11-30T15:53:58Z</dcterms:created>
  <dcterms:modified xsi:type="dcterms:W3CDTF">2023-08-22T08:06:08Z</dcterms:modified>
</cp:coreProperties>
</file>