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08ddeb9265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2" name="Google Shape;62;g208ddeb926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08ddeb9265_0_10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9" name="Google Shape;69;g208ddeb9265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08ddeb9265_0_19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7" name="Google Shape;77;g208ddeb9265_0_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08ddeb9265_0_19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g208ddeb9265_0_1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08ddeb9265_0_20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5" name="Google Shape;95;g208ddeb9265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08ddeb9265_0_2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g208ddeb9265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08ddeb9265_0_2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g208ddeb9265_0_2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162587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 b="1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664404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Calibri"/>
              <a:buNone/>
              <a:defRPr sz="2500" b="1">
                <a:solidFill>
                  <a:schemeClr val="lt1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2"/>
          </p:nvPr>
        </p:nvSpPr>
        <p:spPr>
          <a:xfrm>
            <a:off x="628650" y="1071242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  <a:defRPr sz="1800">
                <a:solidFill>
                  <a:schemeClr val="lt1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1670" y="4414529"/>
            <a:ext cx="676581" cy="3724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1"/>
          </p:nvPr>
        </p:nvSpPr>
        <p:spPr>
          <a:xfrm>
            <a:off x="628650" y="1398942"/>
            <a:ext cx="7886700" cy="30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/>
            </a:lvl1pPr>
            <a:lvl2pPr marL="91440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ldNum" idx="12"/>
          </p:nvPr>
        </p:nvSpPr>
        <p:spPr>
          <a:xfrm>
            <a:off x="6457950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 sz="500"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 sz="5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 sz="5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 sz="5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 sz="5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 sz="5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 sz="5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 sz="5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 sz="5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7CC3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title"/>
          </p:nvPr>
        </p:nvSpPr>
        <p:spPr>
          <a:xfrm>
            <a:off x="628650" y="2162587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" dirty="0"/>
              <a:t>HI1- ja HI4-opintojaksojen yhtymäkohtia</a:t>
            </a:r>
            <a:endParaRPr dirty="0"/>
          </a:p>
        </p:txBody>
      </p:sp>
      <p:sp>
        <p:nvSpPr>
          <p:cNvPr id="65" name="Google Shape;65;p15"/>
          <p:cNvSpPr txBox="1">
            <a:spLocks noGrp="1"/>
          </p:cNvSpPr>
          <p:nvPr>
            <p:ph type="body" idx="2"/>
          </p:nvPr>
        </p:nvSpPr>
        <p:spPr>
          <a:xfrm>
            <a:off x="628650" y="1071242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fi"/>
              <a:t>Kertaus</a:t>
            </a:r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628650" y="664404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Calibri"/>
              <a:buNone/>
            </a:pPr>
            <a:r>
              <a:rPr lang="fi"/>
              <a:t>Forum Historia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</a:pPr>
            <a:r>
              <a:rPr lang="fi-FI" sz="3600" dirty="0">
                <a:solidFill>
                  <a:srgbClr val="575757"/>
                </a:solidFill>
                <a:latin typeface="Calibri"/>
                <a:cs typeface="Calibri"/>
                <a:sym typeface="Calibri"/>
              </a:rPr>
              <a:t>HI1- ja HI4-opintojaksojen yhtymäkohtia</a:t>
            </a:r>
            <a:endParaRPr sz="3600" dirty="0">
              <a:solidFill>
                <a:srgbClr val="575757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628650" y="1398942"/>
            <a:ext cx="7886700" cy="30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/>
          <a:p>
            <a:pPr marL="469900" indent="-342900">
              <a:lnSpc>
                <a:spcPct val="7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Opintojaksoissa HI1 ja HI4 käsitellään pääosin sama ajanjakso, mutta kummassakin on omat teemat.</a:t>
            </a:r>
            <a:endParaRPr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69900" indent="-342900">
              <a:lnSpc>
                <a:spcPct val="7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Koska yo-kokeessa voi olla eri opintojaksoja yhdistäviä tehtäviä, on hyvä hahmottaa HI1- ja HI4-opintojaksojen yhtymäkohtia.</a:t>
            </a:r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457950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fi"/>
              <a:t>2</a:t>
            </a:fld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ftr" idx="11"/>
          </p:nvPr>
        </p:nvSpPr>
        <p:spPr>
          <a:xfrm>
            <a:off x="312283" y="460997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</a:pPr>
            <a:r>
              <a:rPr lang="fi" dirty="0"/>
              <a:t>Forum Historia Kertaus, HI1 ja HI4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algn="ctr">
              <a:lnSpc>
                <a:spcPct val="90000"/>
              </a:lnSpc>
              <a:buClr>
                <a:srgbClr val="575757"/>
              </a:buClr>
              <a:buSzPts val="3300"/>
            </a:pPr>
            <a:r>
              <a:rPr lang="fi" sz="3600" dirty="0">
                <a:solidFill>
                  <a:srgbClr val="575757"/>
                </a:solidFill>
                <a:latin typeface="Calibri"/>
                <a:cs typeface="Calibri"/>
              </a:rPr>
              <a:t>Antiikin aika: 3000/800 eaa. – 400</a:t>
            </a:r>
            <a:endParaRPr sz="3600" dirty="0">
              <a:solidFill>
                <a:srgbClr val="575757"/>
              </a:solidFill>
              <a:latin typeface="Calibri"/>
              <a:cs typeface="Calibri"/>
            </a:endParaRPr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" b="1" dirty="0">
                <a:solidFill>
                  <a:schemeClr val="tx1"/>
                </a:solidFill>
              </a:rPr>
              <a:t>HI1</a:t>
            </a:r>
            <a:endParaRPr b="1" dirty="0">
              <a:solidFill>
                <a:schemeClr val="tx1"/>
              </a:solidFill>
            </a:endParaRPr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fi" dirty="0">
                <a:solidFill>
                  <a:schemeClr val="tx1"/>
                </a:solidFill>
              </a:rPr>
              <a:t>jokilaaksojen korkeakulttuurit ja Välimeren korkeakulttuurit</a:t>
            </a:r>
            <a:endParaRPr dirty="0">
              <a:solidFill>
                <a:schemeClr val="tx1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tx1"/>
              </a:solidFill>
            </a:endParaRPr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fi" dirty="0">
                <a:solidFill>
                  <a:schemeClr val="tx1"/>
                </a:solidFill>
              </a:rPr>
              <a:t>antiikin Kreikan ja Rooman talouden kukoistus ja orjatalous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81" name="Google Shape;81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 sz="1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312283" y="460997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tabLst/>
              <a:defRPr/>
            </a:pPr>
            <a:r>
              <a:rPr kumimoji="0" lang="fi-FI" sz="500" b="0" i="0" u="none" strike="noStrike" kern="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Forum Historia Kertaus, HI1 ja HI4</a:t>
            </a:r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" b="1" dirty="0">
                <a:solidFill>
                  <a:schemeClr val="tx1"/>
                </a:solidFill>
              </a:rPr>
              <a:t>HI4</a:t>
            </a:r>
            <a:endParaRPr b="1" dirty="0">
              <a:solidFill>
                <a:schemeClr val="tx1"/>
              </a:solidFill>
            </a:endParaRPr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fi" dirty="0">
                <a:solidFill>
                  <a:schemeClr val="tx1"/>
                </a:solidFill>
              </a:rPr>
              <a:t>Kreikan kulttuurin itäiset juuret; lähellä Lähi-idän korkeakulttuureja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tx1"/>
              </a:solidFill>
            </a:endParaRPr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fi" dirty="0">
                <a:solidFill>
                  <a:schemeClr val="tx1"/>
                </a:solidFill>
              </a:rPr>
              <a:t>Tiede, taide ja demokratia kehittyivät; vapailla kansalaisilla oli aikaa kehittää kulttuuria.</a:t>
            </a:r>
            <a:endParaRPr dirty="0">
              <a:solidFill>
                <a:schemeClr val="tx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dirty="0">
                <a:solidFill>
                  <a:schemeClr val="tx1"/>
                </a:solidFill>
              </a:rPr>
              <a:t>Toisaalta taloutta hyödyntävää teknologiaa ei kehitetty.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>
              <a:lnSpc>
                <a:spcPct val="90000"/>
              </a:lnSpc>
              <a:buClr>
                <a:srgbClr val="575757"/>
              </a:buClr>
              <a:buSzPts val="3300"/>
            </a:pPr>
            <a:r>
              <a:rPr lang="fi" sz="3600" dirty="0">
                <a:solidFill>
                  <a:srgbClr val="575757"/>
                </a:solidFill>
                <a:latin typeface="Calibri"/>
                <a:cs typeface="Calibri"/>
              </a:rPr>
              <a:t>Keskiaika: n. 400–1500</a:t>
            </a:r>
            <a:endParaRPr sz="3600" dirty="0">
              <a:solidFill>
                <a:srgbClr val="575757"/>
              </a:solidFill>
              <a:latin typeface="Calibri"/>
              <a:cs typeface="Calibri"/>
            </a:endParaRPr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b="1" dirty="0">
                <a:solidFill>
                  <a:schemeClr val="tx1"/>
                </a:solidFill>
              </a:rPr>
              <a:t>HI1</a:t>
            </a:r>
            <a:endParaRPr b="1" dirty="0">
              <a:solidFill>
                <a:schemeClr val="tx1"/>
              </a:solidFill>
            </a:endParaRPr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fi" dirty="0">
                <a:solidFill>
                  <a:schemeClr val="tx1"/>
                </a:solidFill>
              </a:rPr>
              <a:t>Rooman tuho, rahatalouden romahdus ja talouden taantuma, kansainvaellukset ja  muuttoliike maalle</a:t>
            </a:r>
            <a:endParaRPr dirty="0">
              <a:solidFill>
                <a:schemeClr val="tx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dirty="0">
                <a:solidFill>
                  <a:schemeClr val="tx1"/>
                </a:solidFill>
              </a:rPr>
              <a:t>feodalismi ja ritariarmeijat</a:t>
            </a:r>
            <a:endParaRPr dirty="0">
              <a:solidFill>
                <a:schemeClr val="tx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dirty="0">
                <a:solidFill>
                  <a:schemeClr val="tx1"/>
                </a:solidFill>
              </a:rPr>
              <a:t>kuninkaan vallan lasku</a:t>
            </a:r>
            <a:endParaRPr dirty="0">
              <a:solidFill>
                <a:schemeClr val="tx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dirty="0">
                <a:solidFill>
                  <a:schemeClr val="tx1"/>
                </a:solidFill>
              </a:rPr>
              <a:t>rahatalouden ja kaupunkien elpyminen, kaukokaupan lisääntyminen</a:t>
            </a:r>
            <a:endParaRPr dirty="0">
              <a:solidFill>
                <a:schemeClr val="tx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dirty="0">
                <a:solidFill>
                  <a:schemeClr val="tx1"/>
                </a:solidFill>
              </a:rPr>
              <a:t>kaupankäynti Välimeren alueella</a:t>
            </a:r>
            <a:endParaRPr dirty="0">
              <a:solidFill>
                <a:schemeClr val="tx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dirty="0">
                <a:solidFill>
                  <a:schemeClr val="tx1"/>
                </a:solidFill>
              </a:rPr>
              <a:t>kaupan keskukset Euroopassa Pohjois-Italiassa ja Alankomaiden alueella</a:t>
            </a:r>
            <a:endParaRPr dirty="0">
              <a:solidFill>
                <a:schemeClr val="tx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dirty="0">
                <a:solidFill>
                  <a:schemeClr val="tx1"/>
                </a:solidFill>
              </a:rPr>
              <a:t>Kauppaporvarit vaurastuivat ja pankkitoiminta kehittyi.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90" name="Google Shape;90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 sz="1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8"/>
          <p:cNvSpPr txBox="1">
            <a:spLocks noGrp="1"/>
          </p:cNvSpPr>
          <p:nvPr>
            <p:ph type="ftr" idx="11"/>
          </p:nvPr>
        </p:nvSpPr>
        <p:spPr>
          <a:xfrm>
            <a:off x="312283" y="460997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tabLst/>
              <a:defRPr/>
            </a:pPr>
            <a:r>
              <a:rPr kumimoji="0" lang="fi-FI" sz="500" b="0" i="0" u="none" strike="noStrike" kern="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Forum Historia Kertaus, HI1 ja HI4</a:t>
            </a:r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b="1" dirty="0">
                <a:solidFill>
                  <a:schemeClr val="tx1"/>
                </a:solidFill>
              </a:rPr>
              <a:t>HI4</a:t>
            </a:r>
            <a:endParaRPr b="1" dirty="0">
              <a:solidFill>
                <a:schemeClr val="tx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fi" dirty="0">
                <a:solidFill>
                  <a:schemeClr val="tx1"/>
                </a:solidFill>
              </a:rPr>
              <a:t>Kulttuurin taantuminen: käsite ”pimeä keskiaika” kuvaa etenkin keskiajan alkupuolta.</a:t>
            </a:r>
            <a:endParaRPr dirty="0">
              <a:solidFill>
                <a:schemeClr val="tx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dirty="0">
                <a:solidFill>
                  <a:schemeClr val="tx1"/>
                </a:solidFill>
              </a:rPr>
              <a:t>ritarikulttuuri</a:t>
            </a:r>
            <a:endParaRPr dirty="0">
              <a:solidFill>
                <a:schemeClr val="tx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dirty="0">
                <a:solidFill>
                  <a:schemeClr val="tx1"/>
                </a:solidFill>
              </a:rPr>
              <a:t>kirkon vahva asema</a:t>
            </a:r>
            <a:endParaRPr dirty="0">
              <a:solidFill>
                <a:schemeClr val="tx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dirty="0">
                <a:solidFill>
                  <a:schemeClr val="tx1"/>
                </a:solidFill>
              </a:rPr>
              <a:t>kulttuurin kehitys: yliopistot, tiede ja renessanssi</a:t>
            </a:r>
            <a:endParaRPr dirty="0">
              <a:solidFill>
                <a:schemeClr val="tx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dirty="0">
                <a:solidFill>
                  <a:schemeClr val="tx1"/>
                </a:solidFill>
              </a:rPr>
              <a:t>Antiikin vaikutteet levisivät arabeilta.</a:t>
            </a:r>
            <a:endParaRPr dirty="0">
              <a:solidFill>
                <a:schemeClr val="tx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dirty="0">
                <a:solidFill>
                  <a:schemeClr val="tx1"/>
                </a:solidFill>
              </a:rPr>
              <a:t>Renessanssi kukoisti etenkin Pohjois-Italiassa ja Alankomaissa.</a:t>
            </a:r>
            <a:endParaRPr dirty="0">
              <a:solidFill>
                <a:schemeClr val="tx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dirty="0">
                <a:solidFill>
                  <a:schemeClr val="tx1"/>
                </a:solidFill>
              </a:rPr>
              <a:t>Kaupunkivaltioiden rikkaat mesenaatit tukivat taiteilijoita ja tietentekijöitä.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algn="ctr">
              <a:lnSpc>
                <a:spcPct val="90000"/>
              </a:lnSpc>
              <a:buClr>
                <a:srgbClr val="575757"/>
              </a:buClr>
              <a:buSzPts val="3300"/>
            </a:pPr>
            <a:r>
              <a:rPr lang="fi" sz="3600" dirty="0">
                <a:solidFill>
                  <a:srgbClr val="575757"/>
                </a:solidFill>
                <a:latin typeface="Calibri"/>
                <a:cs typeface="Calibri"/>
              </a:rPr>
              <a:t>Uuden ajan alku: 1500- ja 1600-luvut</a:t>
            </a:r>
            <a:endParaRPr sz="3600" dirty="0">
              <a:solidFill>
                <a:srgbClr val="575757"/>
              </a:solidFill>
              <a:latin typeface="Calibri"/>
              <a:cs typeface="Calibri"/>
            </a:endParaRPr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" b="1" dirty="0"/>
              <a:t>HI1</a:t>
            </a:r>
            <a:endParaRPr b="1" dirty="0"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fi" dirty="0"/>
              <a:t>löytöretket ja uusien alueiden etsintä ja valloittaminen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dirty="0"/>
              <a:t>feodalismin heikentyminen ja kuninkaan vallan kasvu</a:t>
            </a:r>
            <a:endParaRPr dirty="0"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99" name="Google Shape;99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 sz="1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9"/>
          <p:cNvSpPr txBox="1">
            <a:spLocks noGrp="1"/>
          </p:cNvSpPr>
          <p:nvPr>
            <p:ph type="ftr" idx="11"/>
          </p:nvPr>
        </p:nvSpPr>
        <p:spPr>
          <a:xfrm>
            <a:off x="312283" y="460997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tabLst/>
              <a:defRPr/>
            </a:pPr>
            <a:r>
              <a:rPr kumimoji="0" lang="fi-FI" sz="500" b="0" i="0" u="none" strike="noStrike" kern="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Forum Historia Kertaus, HI1 ja HI4</a:t>
            </a:r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" b="1" dirty="0"/>
              <a:t>HI4</a:t>
            </a:r>
            <a:endParaRPr b="1" dirty="0"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fi" dirty="0"/>
              <a:t>renessanssiajan ihmisen tiedonhalu ja uteliaisuus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dirty="0"/>
              <a:t>itsevaltius ja kuninkaiden hovikulttuurin voimistuminen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lvl="0" indent="0" algn="ctr">
              <a:lnSpc>
                <a:spcPct val="90000"/>
              </a:lnSpc>
              <a:buClr>
                <a:srgbClr val="575757"/>
              </a:buClr>
              <a:buSzPts val="3300"/>
            </a:pPr>
            <a:r>
              <a:rPr lang="fi" sz="3000" dirty="0">
                <a:solidFill>
                  <a:srgbClr val="575757"/>
                </a:solidFill>
                <a:latin typeface="Calibri"/>
                <a:cs typeface="Calibri"/>
              </a:rPr>
              <a:t>Valistuksen ja teollistumisen aika: 1700- ja 1800-luvut</a:t>
            </a:r>
            <a:endParaRPr sz="3000" dirty="0">
              <a:solidFill>
                <a:srgbClr val="575757"/>
              </a:solidFill>
              <a:latin typeface="Calibri"/>
              <a:cs typeface="Calibri"/>
            </a:endParaRPr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" b="1" dirty="0"/>
              <a:t>HI1</a:t>
            </a:r>
            <a:endParaRPr b="1" dirty="0"/>
          </a:p>
          <a:p>
            <a:pPr marL="457200" lvl="0" indent="-3175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fi" dirty="0"/>
              <a:t>teollisen kulttuurin synty, koneistuminen ja teknologian innovaatiot</a:t>
            </a:r>
            <a:endParaRPr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dirty="0"/>
              <a:t>siirtomaiden taloudellinen hyödyntäminen (kolonialismi) ja niiden yhteiskunnalliset epäkohdat</a:t>
            </a:r>
            <a:endParaRPr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dirty="0"/>
              <a:t>kaupankäynnin voimistuminen</a:t>
            </a:r>
            <a:endParaRPr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dirty="0"/>
              <a:t>teollistumisen epäkohdat</a:t>
            </a:r>
            <a:endParaRPr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dirty="0"/>
              <a:t>Yhdysvaltojen talouden voimakas kasvu</a:t>
            </a:r>
            <a:endParaRPr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dirty="0"/>
              <a:t>naisen aseman parantuminen</a:t>
            </a:r>
            <a:endParaRPr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dirty="0"/>
              <a:t>elintason nousu ja kaupungistuminen</a:t>
            </a:r>
            <a:endParaRPr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dirty="0"/>
              <a:t>tekniikan kehitys ja koneistuminen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8" name="Google Shape;108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 sz="1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0"/>
          <p:cNvSpPr txBox="1">
            <a:spLocks noGrp="1"/>
          </p:cNvSpPr>
          <p:nvPr>
            <p:ph type="ftr" idx="11"/>
          </p:nvPr>
        </p:nvSpPr>
        <p:spPr>
          <a:xfrm>
            <a:off x="312283" y="460997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tabLst/>
              <a:defRPr/>
            </a:pPr>
            <a:r>
              <a:rPr kumimoji="0" lang="fi-FI" sz="500" b="0" i="0" u="none" strike="noStrike" kern="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Forum Historia Kertaus, HI1 ja HI4</a:t>
            </a:r>
          </a:p>
        </p:txBody>
      </p:sp>
      <p:sp>
        <p:nvSpPr>
          <p:cNvPr id="110" name="Google Shape;110;p2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" b="1" dirty="0"/>
              <a:t>HI4</a:t>
            </a:r>
            <a:endParaRPr b="1" dirty="0"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fi" dirty="0"/>
              <a:t>valistuksen tiedon ja järjen korostus, tieteiden voittokulku, edistysusko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dirty="0"/>
              <a:t>valistuksen epäkohtien arvostelu, siirto- kuntien kapina ja USA:n itsenäistyminen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dirty="0"/>
              <a:t>porvariston aseman nousu ja liberalismi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dirty="0"/>
              <a:t>sosialismin synty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dirty="0"/>
              <a:t>vahva asema viihde- ja massakulttuurissa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dirty="0"/>
              <a:t>naisasialiike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dirty="0"/>
              <a:t>kaupunkien uudet palvelut, muoti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dirty="0"/>
              <a:t>konekulttuurin aika: autot ja lentokoneet, turismi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algn="ctr">
              <a:lnSpc>
                <a:spcPct val="90000"/>
              </a:lnSpc>
              <a:buClr>
                <a:srgbClr val="575757"/>
              </a:buClr>
              <a:buSzPts val="3300"/>
            </a:pPr>
            <a:r>
              <a:rPr lang="fi-FI" sz="3000" dirty="0">
                <a:solidFill>
                  <a:srgbClr val="575757"/>
                </a:solidFill>
                <a:latin typeface="Calibri"/>
                <a:cs typeface="Calibri"/>
              </a:rPr>
              <a:t>Nykyaika: 1914–</a:t>
            </a:r>
          </a:p>
        </p:txBody>
      </p:sp>
      <p:sp>
        <p:nvSpPr>
          <p:cNvPr id="116" name="Google Shape;116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b="1" dirty="0"/>
              <a:t>HI1</a:t>
            </a:r>
            <a:endParaRPr b="1" dirty="0"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fi" dirty="0"/>
              <a:t>massa- ja kulutusyhteiskuntien synty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dirty="0"/>
              <a:t>kehitys kohti tietoyhteiskuntaa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dirty="0"/>
              <a:t>tieteen ja teknologian voimakas kehitys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7" name="Google Shape;117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 sz="1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1"/>
          <p:cNvSpPr txBox="1">
            <a:spLocks noGrp="1"/>
          </p:cNvSpPr>
          <p:nvPr>
            <p:ph type="ftr" idx="11"/>
          </p:nvPr>
        </p:nvSpPr>
        <p:spPr>
          <a:xfrm>
            <a:off x="312283" y="460997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tabLst/>
              <a:defRPr/>
            </a:pPr>
            <a:r>
              <a:rPr kumimoji="0" lang="fi-FI" sz="500" b="0" i="0" u="none" strike="noStrike" kern="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Forum Historia Kertaus, HI1 ja HI4</a:t>
            </a:r>
          </a:p>
        </p:txBody>
      </p:sp>
      <p:sp>
        <p:nvSpPr>
          <p:cNvPr id="119" name="Google Shape;119;p2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b="1" dirty="0"/>
              <a:t>HI4</a:t>
            </a:r>
            <a:endParaRPr b="1" dirty="0"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fi" dirty="0"/>
              <a:t>populaarikulttuurin synty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dirty="0"/>
              <a:t>digitaalisen kulttuurin synty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dirty="0"/>
              <a:t>postmodernismi tieteessä ja taiteessa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391</Words>
  <Application>Microsoft Office PowerPoint</Application>
  <PresentationFormat>Näytössä katseltava esitys (16:9)</PresentationFormat>
  <Paragraphs>80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Calibri</vt:lpstr>
      <vt:lpstr>Simple Light</vt:lpstr>
      <vt:lpstr>HI1- ja HI4-opintojaksojen yhtymäkohtia</vt:lpstr>
      <vt:lpstr>HI1- ja HI4-opintojaksojen yhtymäkohtia</vt:lpstr>
      <vt:lpstr>Antiikin aika: 3000/800 eaa. – 400</vt:lpstr>
      <vt:lpstr>Keskiaika: n. 400–1500</vt:lpstr>
      <vt:lpstr>Uuden ajan alku: 1500- ja 1600-luvut</vt:lpstr>
      <vt:lpstr>Valistuksen ja teollistumisen aika: 1700- ja 1800-luvut</vt:lpstr>
      <vt:lpstr>Nykyaika: 1914–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HI1- ja HI4-opintojaksojen yhtymäkohtia</dc:title>
  <dc:creator>Mika Kortelainen</dc:creator>
  <cp:lastModifiedBy>Kaartinen Minna</cp:lastModifiedBy>
  <cp:revision>5</cp:revision>
  <dcterms:modified xsi:type="dcterms:W3CDTF">2023-08-15T08:21:16Z</dcterms:modified>
</cp:coreProperties>
</file>