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08ddeb926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g208ddeb92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08ddeb9265_0_1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9" name="Google Shape;69;g208ddeb9265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08ddeb9265_0_1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g208ddeb9265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08ddeb9265_0_19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g208ddeb9265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08ddeb9265_0_2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g208ddeb9265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8ddeb9265_0_2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g208ddeb9265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08ddeb9265_0_2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208ddeb9265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5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7CC3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 dirty="0"/>
              <a:t>HI1- ja HI4-opintojaksojen yhtymäkohtia</a:t>
            </a:r>
            <a:endParaRPr dirty="0"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Kertaus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</a:pPr>
            <a:r>
              <a:rPr lang="fi-FI" sz="3600" dirty="0">
                <a:solidFill>
                  <a:srgbClr val="575757"/>
                </a:solidFill>
                <a:latin typeface="Calibri"/>
                <a:cs typeface="Calibri"/>
                <a:sym typeface="Calibri"/>
              </a:rPr>
              <a:t>HI1- ja HI4-opintojaksojen yhtymäkohtia</a:t>
            </a:r>
            <a:endParaRPr sz="3600" dirty="0">
              <a:solidFill>
                <a:srgbClr val="575757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69900" indent="-342900">
              <a:lnSpc>
                <a:spcPct val="7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Opintojaksoissa HI1 ja HI4 käsitellään pääosin sama ajanjakso, mutta kummassakin on omat teemat.</a:t>
            </a: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69900" indent="-342900">
              <a:lnSpc>
                <a:spcPct val="7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Koska yo-kokeessa voi olla eri opintojaksoja yhdistäviä tehtäviä, on hyvä hahmottaa HI1- ja HI4-opintojaksojen yhtymäkohtia.</a:t>
            </a:r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fi"/>
              <a:t>2</a:t>
            </a:fld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fi" dirty="0"/>
              <a:t>Forum Historia Kertaus, HI1 ja HI4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rgbClr val="575757"/>
              </a:buClr>
              <a:buSzPts val="3300"/>
            </a:pPr>
            <a:r>
              <a:rPr lang="fi" sz="3600" dirty="0">
                <a:solidFill>
                  <a:srgbClr val="575757"/>
                </a:solidFill>
                <a:latin typeface="Calibri"/>
                <a:cs typeface="Calibri"/>
              </a:rPr>
              <a:t>Antiikin aika: 3000/800 eaa. – 400</a:t>
            </a:r>
            <a:endParaRPr sz="3600" dirty="0">
              <a:solidFill>
                <a:srgbClr val="575757"/>
              </a:solidFill>
              <a:latin typeface="Calibri"/>
              <a:cs typeface="Calibri"/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>
                <a:solidFill>
                  <a:schemeClr val="tx1"/>
                </a:solidFill>
              </a:rPr>
              <a:t>HI1</a:t>
            </a:r>
            <a:endParaRPr b="1"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jokilaaksojen korkeakulttuurit ja Välimeren korkeakulttuurit</a:t>
            </a:r>
            <a:endParaRPr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antiikin Kreikan ja Rooman talouden kukoistus ja orjatalous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tabLst/>
              <a:defRPr/>
            </a:pPr>
            <a:r>
              <a:rPr kumimoji="0" lang="fi-FI" sz="5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Forum Historia Kertaus, HI1 ja HI4</a:t>
            </a:r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>
                <a:solidFill>
                  <a:schemeClr val="tx1"/>
                </a:solidFill>
              </a:rPr>
              <a:t>HI4</a:t>
            </a:r>
            <a:endParaRPr b="1"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Kreikan kulttuurin itäiset juuret; lähellä Lähi-idän korkeakulttuureja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Tiede, taide ja demokratia kehittyivät; vapailla kansalaisilla oli aikaa kehittää kulttuuria.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Toisaalta taloutta hyödyntävää teknologiaa ei kehitetty.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>
              <a:lnSpc>
                <a:spcPct val="90000"/>
              </a:lnSpc>
              <a:buClr>
                <a:srgbClr val="575757"/>
              </a:buClr>
              <a:buSzPts val="3300"/>
            </a:pPr>
            <a:r>
              <a:rPr lang="fi" sz="3600" dirty="0">
                <a:solidFill>
                  <a:srgbClr val="575757"/>
                </a:solidFill>
                <a:latin typeface="Calibri"/>
                <a:cs typeface="Calibri"/>
              </a:rPr>
              <a:t>Keskiaika: n. 400–1500</a:t>
            </a:r>
            <a:endParaRPr sz="3600" dirty="0">
              <a:solidFill>
                <a:srgbClr val="575757"/>
              </a:solidFill>
              <a:latin typeface="Calibri"/>
              <a:cs typeface="Calibri"/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 dirty="0">
                <a:solidFill>
                  <a:schemeClr val="tx1"/>
                </a:solidFill>
              </a:rPr>
              <a:t>HI1</a:t>
            </a:r>
            <a:endParaRPr b="1"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Rooman tuho, rahatalouden romahdus ja talouden taantuma, kansainvaellukset ja  muuttoliike maalle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feodalismi ja ritariarmeijat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kuninkaan vallan lasku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rahatalouden ja kaupunkien elpyminen, kaukokaupan lisääntyminen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kaupankäynti Välimeren alueella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kaupan keskukset Euroopassa Pohjois-Italiassa ja Alankomaiden alueella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Kauppaporvarit vaurastuivat ja pankkitoiminta kehittyi.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tabLst/>
              <a:defRPr/>
            </a:pPr>
            <a:r>
              <a:rPr kumimoji="0" lang="fi-FI" sz="5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Forum Historia Kertaus, HI1 ja HI4</a:t>
            </a: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 dirty="0">
                <a:solidFill>
                  <a:schemeClr val="tx1"/>
                </a:solidFill>
              </a:rPr>
              <a:t>HI4</a:t>
            </a:r>
            <a:endParaRPr b="1"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Kulttuurin taantuminen: käsite ”pimeä keskiaika” kuvaa etenkin keskiajan alkupuolta.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ritarikulttuuri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kirkon vahva asema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kulttuurin kehitys: yliopistot, tiede ja renessanssi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Antiikin vaikutteet levisivät arabeilta.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Renessanssi kukoisti etenkin Pohjois-Italiassa ja Alankomaissa.</a:t>
            </a:r>
            <a:endParaRPr dirty="0">
              <a:solidFill>
                <a:schemeClr val="tx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>
                <a:solidFill>
                  <a:schemeClr val="tx1"/>
                </a:solidFill>
              </a:rPr>
              <a:t>Kaupunkivaltioiden rikkaat mesenaatit tukivat taiteilijoita ja tietentekijöitä.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rgbClr val="575757"/>
              </a:buClr>
              <a:buSzPts val="3300"/>
            </a:pPr>
            <a:r>
              <a:rPr lang="fi" sz="3600" dirty="0">
                <a:solidFill>
                  <a:srgbClr val="575757"/>
                </a:solidFill>
                <a:latin typeface="Calibri"/>
                <a:cs typeface="Calibri"/>
              </a:rPr>
              <a:t>Uuden ajan alku: 1500- ja 1600-luvut</a:t>
            </a:r>
            <a:endParaRPr sz="3600" dirty="0">
              <a:solidFill>
                <a:srgbClr val="575757"/>
              </a:solidFill>
              <a:latin typeface="Calibri"/>
              <a:cs typeface="Calibri"/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/>
              <a:t>HI1</a:t>
            </a:r>
            <a:endParaRPr b="1"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löytöretket ja uusien alueiden etsintä ja valloittaminen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feodalismin heikentyminen ja kuninkaan vallan kasvu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tabLst/>
              <a:defRPr/>
            </a:pPr>
            <a:r>
              <a:rPr kumimoji="0" lang="fi-FI" sz="5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Forum Historia Kertaus, HI1 ja HI4</a:t>
            </a:r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/>
              <a:t>HI4</a:t>
            </a:r>
            <a:endParaRPr b="1"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renessanssiajan ihmisen tiedonhalu ja uteliaisuus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itsevaltius ja kuninkaiden hovikulttuurin voimistuminen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lvl="0" indent="0" algn="ctr">
              <a:lnSpc>
                <a:spcPct val="90000"/>
              </a:lnSpc>
              <a:buClr>
                <a:srgbClr val="575757"/>
              </a:buClr>
              <a:buSzPts val="3300"/>
            </a:pPr>
            <a:r>
              <a:rPr lang="fi" sz="3000" dirty="0">
                <a:solidFill>
                  <a:srgbClr val="575757"/>
                </a:solidFill>
                <a:latin typeface="Calibri"/>
                <a:cs typeface="Calibri"/>
              </a:rPr>
              <a:t>Valistuksen ja teollistumisen aika: 1700- ja 1800-luvut</a:t>
            </a:r>
            <a:endParaRPr sz="3000" dirty="0">
              <a:solidFill>
                <a:srgbClr val="575757"/>
              </a:solidFill>
              <a:latin typeface="Calibri"/>
              <a:cs typeface="Calibri"/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/>
              <a:t>HI1</a:t>
            </a:r>
            <a:endParaRPr b="1" dirty="0"/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teollisen kulttuurin synty, koneistuminen ja teknologian innovaatiot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siirtomaiden taloudellinen hyödyntäminen (kolonialismi) ja niiden yhteiskunnalliset epäkohdat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kaupankäynnin voimistuminen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teollistumisen epäkohdat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Yhdysvaltojen talouden voimakas kasvu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naisen aseman parantuminen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elintason nousu ja kaupungistuminen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tekniikan kehitys ja koneistuminen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tabLst/>
              <a:defRPr/>
            </a:pPr>
            <a:r>
              <a:rPr kumimoji="0" lang="fi-FI" sz="5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Forum Historia Kertaus, HI1 ja HI4</a:t>
            </a: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b="1" dirty="0"/>
              <a:t>HI4</a:t>
            </a:r>
            <a:endParaRPr b="1"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valistuksen tiedon ja järjen korostus, tieteiden voittokulku, edistysusko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valistuksen epäkohtien arvostelu, siirto- kuntien kapina ja USA:n itsenäistyminen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porvariston aseman nousu ja liberalismi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sosialismin synty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vahva asema viihde- ja massakulttuurissa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naisasialiike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kaupunkien uudet palvelut, muoti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konekulttuurin aika: autot ja lentokoneet, turismi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rgbClr val="575757"/>
              </a:buClr>
              <a:buSzPts val="3300"/>
            </a:pPr>
            <a:r>
              <a:rPr lang="fi-FI" sz="3000" dirty="0">
                <a:solidFill>
                  <a:srgbClr val="575757"/>
                </a:solidFill>
                <a:latin typeface="Calibri"/>
                <a:cs typeface="Calibri"/>
              </a:rPr>
              <a:t>Nykyaika: 1914–</a:t>
            </a:r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 dirty="0"/>
              <a:t>HI1</a:t>
            </a:r>
            <a:endParaRPr b="1"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massa- ja kulutusyhteiskuntien synty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kehitys kohti tietoyhteiskuntaa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tieteen ja teknologian voimakas kehitys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tabLst/>
              <a:defRPr/>
            </a:pPr>
            <a:r>
              <a:rPr kumimoji="0" lang="fi-FI" sz="5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Forum Historia Kertaus, HI1 ja HI4</a:t>
            </a: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 dirty="0"/>
              <a:t>HI4</a:t>
            </a:r>
            <a:endParaRPr b="1" dirty="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populaarikulttuurin synty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digitaalisen kulttuurin synty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i" dirty="0"/>
              <a:t>postmodernismi tieteessä ja taiteessa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391</Words>
  <Application>Microsoft Office PowerPoint</Application>
  <PresentationFormat>Näytössä katseltava esitys (16:9)</PresentationFormat>
  <Paragraphs>80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HI1- ja HI4-opintojaksojen yhtymäkohtia</vt:lpstr>
      <vt:lpstr>HI1- ja HI4-opintojaksojen yhtymäkohtia</vt:lpstr>
      <vt:lpstr>Antiikin aika: 3000/800 eaa. – 400</vt:lpstr>
      <vt:lpstr>Keskiaika: n. 400–1500</vt:lpstr>
      <vt:lpstr>Uuden ajan alku: 1500- ja 1600-luvut</vt:lpstr>
      <vt:lpstr>Valistuksen ja teollistumisen aika: 1700- ja 1800-luvut</vt:lpstr>
      <vt:lpstr>Nykyaika: 1914–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HI1- ja HI4-opintojaksojen yhtymäkohtia</dc:title>
  <dc:creator>Mika Kortelainen</dc:creator>
  <cp:lastModifiedBy>Kaartinen Minna</cp:lastModifiedBy>
  <cp:revision>5</cp:revision>
  <dcterms:modified xsi:type="dcterms:W3CDTF">2023-08-15T08:21:16Z</dcterms:modified>
</cp:coreProperties>
</file>