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0" r:id="rId6"/>
    <p:sldId id="262" r:id="rId7"/>
    <p:sldId id="27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262"/>
            <p14:sldId id="27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75"/>
    <p:restoredTop sz="94531"/>
  </p:normalViewPr>
  <p:slideViewPr>
    <p:cSldViewPr snapToGrid="0">
      <p:cViewPr>
        <p:scale>
          <a:sx n="52" d="100"/>
          <a:sy n="52" d="100"/>
        </p:scale>
        <p:origin x="-7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2.8.2021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2.8.2021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17. </a:t>
            </a:r>
            <a:r>
              <a:rPr lang="en-GB" dirty="0" err="1"/>
              <a:t>Venäja</a:t>
            </a:r>
            <a:r>
              <a:rPr lang="en-GB" dirty="0"/>
              <a:t>̈ </a:t>
            </a:r>
            <a:r>
              <a:rPr lang="en-GB" dirty="0" err="1"/>
              <a:t>kylmän</a:t>
            </a:r>
            <a:r>
              <a:rPr lang="en-GB" dirty="0"/>
              <a:t> </a:t>
            </a:r>
            <a:r>
              <a:rPr lang="en-GB" dirty="0" err="1"/>
              <a:t>sodan</a:t>
            </a:r>
            <a:r>
              <a:rPr lang="en-GB" dirty="0"/>
              <a:t> </a:t>
            </a:r>
            <a:r>
              <a:rPr lang="en-GB" dirty="0" err="1"/>
              <a:t>jälkeen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statues&#10;&#10;Description automatically generated with medium confidence">
            <a:extLst>
              <a:ext uri="{FF2B5EF4-FFF2-40B4-BE49-F238E27FC236}">
                <a16:creationId xmlns:a16="http://schemas.microsoft.com/office/drawing/2014/main" id="{55C364B1-EBCB-A74D-BB49-B1B4D18BB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397" y="2209554"/>
            <a:ext cx="14807206" cy="1110540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Patsaassa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asetelma</a:t>
            </a:r>
            <a:r>
              <a:rPr lang="en-GB" dirty="0">
                <a:solidFill>
                  <a:schemeClr val="tx1"/>
                </a:solidFill>
              </a:rPr>
              <a:t> on </a:t>
            </a:r>
            <a:r>
              <a:rPr lang="en-GB" dirty="0" err="1">
                <a:solidFill>
                  <a:schemeClr val="tx1"/>
                </a:solidFill>
              </a:rPr>
              <a:t>aivan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erilainen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10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Historia 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452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statues&#10;&#10;Description automatically generated with medium confidence">
            <a:extLst>
              <a:ext uri="{FF2B5EF4-FFF2-40B4-BE49-F238E27FC236}">
                <a16:creationId xmlns:a16="http://schemas.microsoft.com/office/drawing/2014/main" id="{DC8E8B32-7B90-7A4D-A624-077697369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397" y="2209554"/>
            <a:ext cx="14807206" cy="1110540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Stalin on </a:t>
            </a:r>
            <a:r>
              <a:rPr lang="en-GB" dirty="0" err="1">
                <a:solidFill>
                  <a:schemeClr val="tx1"/>
                </a:solidFill>
              </a:rPr>
              <a:t>muuttunut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keskushenkilöksi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11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Historia 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346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statues&#10;&#10;Description automatically generated with medium confidence">
            <a:extLst>
              <a:ext uri="{FF2B5EF4-FFF2-40B4-BE49-F238E27FC236}">
                <a16:creationId xmlns:a16="http://schemas.microsoft.com/office/drawing/2014/main" id="{F9D4FA9B-7F4D-B045-827B-7823C3149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397" y="2209554"/>
            <a:ext cx="14807206" cy="1110540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en-GB" sz="8000" dirty="0">
                <a:solidFill>
                  <a:schemeClr val="tx1"/>
                </a:solidFill>
              </a:rPr>
              <a:t>Muut </a:t>
            </a:r>
            <a:r>
              <a:rPr lang="en-GB" sz="8000" dirty="0" err="1">
                <a:solidFill>
                  <a:schemeClr val="tx1"/>
                </a:solidFill>
              </a:rPr>
              <a:t>johtajat</a:t>
            </a:r>
            <a:r>
              <a:rPr lang="en-GB" sz="8000" dirty="0">
                <a:solidFill>
                  <a:schemeClr val="tx1"/>
                </a:solidFill>
              </a:rPr>
              <a:t> </a:t>
            </a:r>
            <a:r>
              <a:rPr lang="en-GB" sz="8000" dirty="0" err="1">
                <a:solidFill>
                  <a:schemeClr val="tx1"/>
                </a:solidFill>
              </a:rPr>
              <a:t>ovat</a:t>
            </a:r>
            <a:r>
              <a:rPr lang="en-GB" sz="8000" dirty="0">
                <a:solidFill>
                  <a:schemeClr val="tx1"/>
                </a:solidFill>
              </a:rPr>
              <a:t> </a:t>
            </a:r>
            <a:r>
              <a:rPr lang="en-GB" sz="8000" dirty="0" err="1">
                <a:solidFill>
                  <a:schemeClr val="tx1"/>
                </a:solidFill>
              </a:rPr>
              <a:t>kääntyneet</a:t>
            </a:r>
            <a:r>
              <a:rPr lang="en-GB" sz="8000" dirty="0">
                <a:solidFill>
                  <a:schemeClr val="tx1"/>
                </a:solidFill>
              </a:rPr>
              <a:t> </a:t>
            </a:r>
            <a:r>
              <a:rPr lang="en-GB" sz="8000" dirty="0" err="1">
                <a:solidFill>
                  <a:schemeClr val="tx1"/>
                </a:solidFill>
              </a:rPr>
              <a:t>hänen</a:t>
            </a:r>
            <a:r>
              <a:rPr lang="en-GB" sz="8000" dirty="0">
                <a:solidFill>
                  <a:schemeClr val="tx1"/>
                </a:solidFill>
              </a:rPr>
              <a:t> </a:t>
            </a:r>
            <a:r>
              <a:rPr lang="en-GB" sz="8000" dirty="0" err="1">
                <a:solidFill>
                  <a:schemeClr val="tx1"/>
                </a:solidFill>
              </a:rPr>
              <a:t>puoleensa</a:t>
            </a:r>
            <a:r>
              <a:rPr lang="en-GB" sz="8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12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Historia 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1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pPr lvl="0" algn="l">
              <a:spcBef>
                <a:spcPts val="0"/>
              </a:spcBef>
              <a:buClr>
                <a:schemeClr val="dk1"/>
              </a:buClr>
              <a:buSzPct val="39285"/>
            </a:pPr>
            <a:r>
              <a:rPr lang="en-GB" dirty="0" err="1">
                <a:solidFill>
                  <a:schemeClr val="tx1"/>
                </a:solidFill>
              </a:rPr>
              <a:t>Historiapolitiikka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Venäjällä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E3A503-D1DE-40A9-BA86-7ACA6E8250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49187" y="2510136"/>
            <a:ext cx="21461426" cy="3792589"/>
          </a:xfrm>
        </p:spPr>
        <p:txBody>
          <a:bodyPr>
            <a:no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Patsas</a:t>
            </a:r>
            <a:r>
              <a:rPr lang="en-GB" sz="5400" dirty="0"/>
              <a:t> </a:t>
            </a:r>
            <a:r>
              <a:rPr lang="en-GB" sz="5400" dirty="0" err="1"/>
              <a:t>korostaa</a:t>
            </a:r>
            <a:r>
              <a:rPr lang="en-GB" sz="5400" dirty="0"/>
              <a:t> </a:t>
            </a:r>
            <a:r>
              <a:rPr lang="en-GB" sz="5400" dirty="0" err="1"/>
              <a:t>siis</a:t>
            </a:r>
            <a:r>
              <a:rPr lang="en-GB" sz="5400" dirty="0"/>
              <a:t> </a:t>
            </a:r>
            <a:r>
              <a:rPr lang="en-GB" sz="5400" dirty="0" err="1"/>
              <a:t>Stalinin</a:t>
            </a:r>
            <a:r>
              <a:rPr lang="en-GB" sz="5400" dirty="0"/>
              <a:t> </a:t>
            </a:r>
            <a:r>
              <a:rPr lang="en-GB" sz="5400" dirty="0" err="1"/>
              <a:t>roolia</a:t>
            </a:r>
            <a:r>
              <a:rPr lang="en-GB" sz="5400" dirty="0"/>
              <a:t> </a:t>
            </a:r>
            <a:r>
              <a:rPr lang="en-GB" sz="5400" dirty="0" err="1"/>
              <a:t>kokouksessa</a:t>
            </a:r>
            <a:r>
              <a:rPr lang="en-GB" sz="5400" dirty="0"/>
              <a:t> </a:t>
            </a:r>
            <a:r>
              <a:rPr lang="en-GB" sz="5400" dirty="0" err="1"/>
              <a:t>ja</a:t>
            </a:r>
            <a:r>
              <a:rPr lang="en-GB" sz="5400" dirty="0"/>
              <a:t> </a:t>
            </a:r>
            <a:r>
              <a:rPr lang="en-GB" sz="5400" dirty="0" err="1"/>
              <a:t>maailmanpolitiikassa</a:t>
            </a:r>
            <a:r>
              <a:rPr lang="en-GB" sz="5400" dirty="0"/>
              <a:t>. 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Patsas</a:t>
            </a:r>
            <a:r>
              <a:rPr lang="en-GB" sz="5400" dirty="0"/>
              <a:t> </a:t>
            </a:r>
            <a:r>
              <a:rPr lang="en-GB" sz="5400" dirty="0" err="1"/>
              <a:t>tehtiin</a:t>
            </a:r>
            <a:r>
              <a:rPr lang="en-GB" sz="5400" dirty="0"/>
              <a:t> </a:t>
            </a:r>
            <a:r>
              <a:rPr lang="en-GB" sz="5400" dirty="0" err="1"/>
              <a:t>vuonna</a:t>
            </a:r>
            <a:r>
              <a:rPr lang="en-GB" sz="5400" dirty="0"/>
              <a:t> 2005, </a:t>
            </a:r>
            <a:r>
              <a:rPr lang="en-GB" sz="5400" dirty="0" err="1"/>
              <a:t>kun</a:t>
            </a:r>
            <a:r>
              <a:rPr lang="en-GB" sz="5400" dirty="0"/>
              <a:t> Venäjä </a:t>
            </a:r>
            <a:r>
              <a:rPr lang="en-GB" sz="5400" dirty="0" err="1"/>
              <a:t>juhli</a:t>
            </a:r>
            <a:r>
              <a:rPr lang="en-GB" sz="5400" dirty="0"/>
              <a:t> </a:t>
            </a:r>
            <a:r>
              <a:rPr lang="en-GB" sz="5400" dirty="0" err="1"/>
              <a:t>toisen</a:t>
            </a:r>
            <a:r>
              <a:rPr lang="en-GB" sz="5400" dirty="0"/>
              <a:t> </a:t>
            </a:r>
            <a:r>
              <a:rPr lang="en-GB" sz="5400" dirty="0" err="1"/>
              <a:t>maailmansodan</a:t>
            </a:r>
            <a:r>
              <a:rPr lang="en-GB" sz="5400" dirty="0"/>
              <a:t> </a:t>
            </a:r>
            <a:r>
              <a:rPr lang="en-GB" sz="5400" dirty="0" err="1"/>
              <a:t>päättymistä</a:t>
            </a:r>
            <a:r>
              <a:rPr lang="en-GB" sz="5400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Patsas</a:t>
            </a:r>
            <a:r>
              <a:rPr lang="en-GB" sz="5400" dirty="0"/>
              <a:t> on </a:t>
            </a:r>
            <a:r>
              <a:rPr lang="en-GB" sz="5400" dirty="0" err="1"/>
              <a:t>historiapolitiikkaa</a:t>
            </a:r>
            <a:r>
              <a:rPr lang="en-GB" sz="5400" dirty="0"/>
              <a:t>, </a:t>
            </a:r>
            <a:r>
              <a:rPr lang="en-GB" sz="5400" dirty="0" err="1"/>
              <a:t>koska</a:t>
            </a:r>
            <a:r>
              <a:rPr lang="en-GB" sz="5400" dirty="0"/>
              <a:t> </a:t>
            </a:r>
            <a:r>
              <a:rPr lang="en-GB" sz="5400" dirty="0" err="1"/>
              <a:t>siinä</a:t>
            </a:r>
            <a:r>
              <a:rPr lang="en-GB" sz="5400" dirty="0"/>
              <a:t> </a:t>
            </a:r>
            <a:r>
              <a:rPr lang="en-GB" sz="5400" dirty="0" err="1"/>
              <a:t>vääristellään</a:t>
            </a:r>
            <a:r>
              <a:rPr lang="en-GB" sz="5400" dirty="0"/>
              <a:t> historian </a:t>
            </a:r>
            <a:r>
              <a:rPr lang="en-GB" sz="5400" dirty="0" err="1"/>
              <a:t>tapahtumaa</a:t>
            </a:r>
            <a:r>
              <a:rPr lang="en-GB" sz="5400" dirty="0"/>
              <a:t> </a:t>
            </a:r>
            <a:r>
              <a:rPr lang="en-GB" sz="5400" dirty="0" err="1"/>
              <a:t>poliittisista</a:t>
            </a:r>
            <a:r>
              <a:rPr lang="en-GB" sz="5400" dirty="0"/>
              <a:t> </a:t>
            </a:r>
            <a:r>
              <a:rPr lang="en-GB" sz="5400" dirty="0" err="1"/>
              <a:t>syistä</a:t>
            </a:r>
            <a:r>
              <a:rPr lang="en-GB" sz="5400" dirty="0"/>
              <a:t>.</a:t>
            </a:r>
          </a:p>
        </p:txBody>
      </p:sp>
      <p:pic>
        <p:nvPicPr>
          <p:cNvPr id="1026" name="Picture 2" descr="A group of people sitting on a bench&#10;&#10;Description automatically generated with medium confidence">
            <a:extLst>
              <a:ext uri="{FF2B5EF4-FFF2-40B4-BE49-F238E27FC236}">
                <a16:creationId xmlns:a16="http://schemas.microsoft.com/office/drawing/2014/main" id="{F7264508-3C28-2D44-8BF8-82989AD0D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8765" y="7078703"/>
            <a:ext cx="16002269" cy="616087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13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Historia 2</a:t>
            </a:r>
            <a:endParaRPr lang="fi-FI"/>
          </a:p>
        </p:txBody>
      </p:sp>
      <p:pic>
        <p:nvPicPr>
          <p:cNvPr id="8" name="Picture 7" descr="A group of statues&#10;&#10;Description automatically generated with medium confidence">
            <a:extLst>
              <a:ext uri="{FF2B5EF4-FFF2-40B4-BE49-F238E27FC236}">
                <a16:creationId xmlns:a16="http://schemas.microsoft.com/office/drawing/2014/main" id="{D9C1227D-D195-0742-8E4A-BC429E7A0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999" y="7078703"/>
            <a:ext cx="8229599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10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Taitotehtävä</a:t>
            </a:r>
            <a:r>
              <a:rPr lang="en-GB" dirty="0">
                <a:solidFill>
                  <a:schemeClr val="tx1"/>
                </a:solidFill>
              </a:rPr>
              <a:t>: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err="1">
                <a:solidFill>
                  <a:schemeClr val="tx1"/>
                </a:solidFill>
              </a:rPr>
              <a:t>historiapolitiikka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Venäjällä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E3A503-D1DE-40A9-BA86-7ACA6E8250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3"/>
            <a:ext cx="21031200" cy="7333727"/>
          </a:xfrm>
        </p:spPr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kuvantulkinta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39285"/>
            </a:pPr>
            <a:r>
              <a:rPr lang="en-GB" dirty="0" err="1">
                <a:solidFill>
                  <a:schemeClr val="tx1"/>
                </a:solidFill>
              </a:rPr>
              <a:t>Tehtävässä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harjoiteltavat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taidot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14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pPr lvl="0" algn="l">
              <a:spcBef>
                <a:spcPts val="0"/>
              </a:spcBef>
              <a:buClr>
                <a:schemeClr val="dk1"/>
              </a:buClr>
              <a:buSzPct val="39285"/>
            </a:pPr>
            <a:r>
              <a:rPr lang="en-GB" dirty="0" err="1">
                <a:solidFill>
                  <a:schemeClr val="tx1"/>
                </a:solidFill>
              </a:rPr>
              <a:t>Historiapolitiikka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Venäjällä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E3A503-D1DE-40A9-BA86-7ACA6E8250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49187" y="2706182"/>
            <a:ext cx="9427029" cy="3033574"/>
          </a:xfrm>
        </p:spPr>
        <p:txBody>
          <a:bodyPr>
            <a:noAutofit/>
          </a:bodyPr>
          <a:lstStyle/>
          <a:p>
            <a:pPr indent="-69850">
              <a:spcBef>
                <a:spcPts val="0"/>
              </a:spcBef>
              <a:buClr>
                <a:schemeClr val="dk1"/>
              </a:buClr>
              <a:buSzPct val="45833"/>
            </a:pPr>
            <a:r>
              <a:rPr lang="en-GB" sz="5400" dirty="0" err="1"/>
              <a:t>Valokuva</a:t>
            </a:r>
            <a:r>
              <a:rPr lang="en-GB" sz="5400" dirty="0"/>
              <a:t> </a:t>
            </a:r>
            <a:r>
              <a:rPr lang="en-GB" sz="5400" dirty="0" err="1"/>
              <a:t>ja</a:t>
            </a:r>
            <a:r>
              <a:rPr lang="en-GB" sz="5400" dirty="0"/>
              <a:t> </a:t>
            </a:r>
            <a:r>
              <a:rPr lang="en-GB" sz="5400" dirty="0" err="1"/>
              <a:t>patsas</a:t>
            </a:r>
            <a:r>
              <a:rPr lang="en-GB" sz="5400" dirty="0"/>
              <a:t> </a:t>
            </a:r>
            <a:r>
              <a:rPr lang="en-GB" sz="5400" dirty="0" err="1"/>
              <a:t>kertovat</a:t>
            </a:r>
            <a:r>
              <a:rPr lang="en-GB" sz="5400" dirty="0"/>
              <a:t> </a:t>
            </a:r>
            <a:r>
              <a:rPr lang="en-GB" sz="5400" dirty="0" err="1"/>
              <a:t>helmikuussa</a:t>
            </a:r>
            <a:r>
              <a:rPr lang="en-GB" sz="5400" dirty="0"/>
              <a:t> 1945 </a:t>
            </a:r>
            <a:r>
              <a:rPr lang="en-GB" sz="5400" dirty="0" err="1"/>
              <a:t>pidetystä</a:t>
            </a:r>
            <a:r>
              <a:rPr lang="en-GB" sz="5400" dirty="0"/>
              <a:t> </a:t>
            </a:r>
            <a:r>
              <a:rPr lang="en-GB" sz="5400" dirty="0" err="1"/>
              <a:t>Jaltan</a:t>
            </a:r>
            <a:r>
              <a:rPr lang="en-GB" sz="5400" dirty="0"/>
              <a:t> </a:t>
            </a:r>
            <a:r>
              <a:rPr lang="en-GB" sz="5400" dirty="0" err="1"/>
              <a:t>kokouksesta</a:t>
            </a:r>
            <a:r>
              <a:rPr lang="en-GB" sz="5400" dirty="0"/>
              <a:t>. Kuvan </a:t>
            </a:r>
            <a:r>
              <a:rPr lang="en-GB" sz="5400" dirty="0" err="1"/>
              <a:t>henkilöt</a:t>
            </a:r>
            <a:r>
              <a:rPr lang="en-GB" sz="5400" dirty="0"/>
              <a:t> </a:t>
            </a:r>
            <a:r>
              <a:rPr lang="en-GB" sz="5400" dirty="0" err="1"/>
              <a:t>ovat</a:t>
            </a:r>
            <a:r>
              <a:rPr lang="en-GB" sz="5400" dirty="0"/>
              <a:t> </a:t>
            </a:r>
            <a:r>
              <a:rPr lang="en-GB" sz="5400" dirty="0" err="1"/>
              <a:t>suurvaltojen</a:t>
            </a:r>
            <a:r>
              <a:rPr lang="en-GB" sz="5400" dirty="0"/>
              <a:t> </a:t>
            </a:r>
            <a:r>
              <a:rPr lang="en-GB" sz="5400" dirty="0" err="1"/>
              <a:t>johtajat</a:t>
            </a:r>
            <a:r>
              <a:rPr lang="en-GB" sz="5400" dirty="0"/>
              <a:t> Churchill, Roosevelt </a:t>
            </a:r>
            <a:r>
              <a:rPr lang="en-GB" sz="5400" dirty="0" err="1"/>
              <a:t>ja</a:t>
            </a:r>
            <a:r>
              <a:rPr lang="en-GB" sz="5400" dirty="0"/>
              <a:t> Stalin.</a:t>
            </a:r>
          </a:p>
        </p:txBody>
      </p:sp>
      <p:pic>
        <p:nvPicPr>
          <p:cNvPr id="1026" name="Picture 2" descr="A group of people sitting on a bench&#10;&#10;Description automatically generated with medium confidence">
            <a:extLst>
              <a:ext uri="{FF2B5EF4-FFF2-40B4-BE49-F238E27FC236}">
                <a16:creationId xmlns:a16="http://schemas.microsoft.com/office/drawing/2014/main" id="{F7264508-3C28-2D44-8BF8-82989AD0D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5144" y="6858000"/>
            <a:ext cx="16002269" cy="616087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Historia 2</a:t>
            </a:r>
            <a:endParaRPr lang="fi-FI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CC1BAE25-DBC4-5F4F-9EA3-842F583475E1}"/>
              </a:ext>
            </a:extLst>
          </p:cNvPr>
          <p:cNvSpPr txBox="1">
            <a:spLocks/>
          </p:cNvSpPr>
          <p:nvPr/>
        </p:nvSpPr>
        <p:spPr>
          <a:xfrm>
            <a:off x="11462657" y="2314352"/>
            <a:ext cx="11647956" cy="3388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69850">
              <a:spcBef>
                <a:spcPts val="0"/>
              </a:spcBef>
              <a:buClr>
                <a:schemeClr val="dk1"/>
              </a:buClr>
              <a:buSzPct val="45833"/>
            </a:pPr>
            <a:r>
              <a:rPr lang="fi-FI" sz="4800" b="1" dirty="0"/>
              <a:t>Tehtävä</a:t>
            </a:r>
            <a:endParaRPr lang="fi-FI" sz="4800" dirty="0"/>
          </a:p>
          <a:p>
            <a:pPr fontAlgn="base"/>
            <a:r>
              <a:rPr lang="en-GB" sz="4800" dirty="0"/>
              <a:t>a) </a:t>
            </a:r>
            <a:r>
              <a:rPr lang="en-GB" sz="4800" dirty="0" err="1"/>
              <a:t>Vertaa</a:t>
            </a:r>
            <a:r>
              <a:rPr lang="en-GB" sz="4800" dirty="0"/>
              <a:t> </a:t>
            </a:r>
            <a:r>
              <a:rPr lang="en-GB" sz="4800" dirty="0" err="1"/>
              <a:t>valokuvaa</a:t>
            </a:r>
            <a:r>
              <a:rPr lang="en-GB" sz="4800" dirty="0"/>
              <a:t> </a:t>
            </a:r>
            <a:r>
              <a:rPr lang="en-GB" sz="4800" dirty="0" err="1"/>
              <a:t>ja</a:t>
            </a:r>
            <a:r>
              <a:rPr lang="en-GB" sz="4800" dirty="0"/>
              <a:t> </a:t>
            </a:r>
            <a:r>
              <a:rPr lang="en-GB" sz="4800" dirty="0" err="1"/>
              <a:t>patsasta</a:t>
            </a:r>
            <a:r>
              <a:rPr lang="en-GB" sz="4800" dirty="0"/>
              <a:t>: </a:t>
            </a:r>
            <a:r>
              <a:rPr lang="en-GB" sz="4800" dirty="0" err="1"/>
              <a:t>miten</a:t>
            </a:r>
            <a:r>
              <a:rPr lang="en-GB" sz="4800" dirty="0"/>
              <a:t> ne </a:t>
            </a:r>
            <a:r>
              <a:rPr lang="en-GB" sz="4800" dirty="0" err="1"/>
              <a:t>eroavat</a:t>
            </a:r>
            <a:r>
              <a:rPr lang="en-GB" sz="4800" dirty="0"/>
              <a:t>?</a:t>
            </a:r>
            <a:br>
              <a:rPr lang="en-GB" sz="4800" dirty="0"/>
            </a:br>
            <a:br>
              <a:rPr lang="en-GB" sz="4800" dirty="0"/>
            </a:br>
            <a:r>
              <a:rPr lang="en-GB" sz="4800" dirty="0"/>
              <a:t>b) </a:t>
            </a:r>
            <a:r>
              <a:rPr lang="en-GB" sz="4800" dirty="0" err="1"/>
              <a:t>Missä</a:t>
            </a:r>
            <a:r>
              <a:rPr lang="en-GB" sz="4800" dirty="0"/>
              <a:t> </a:t>
            </a:r>
            <a:r>
              <a:rPr lang="en-GB" sz="4800" dirty="0" err="1"/>
              <a:t>mielessä</a:t>
            </a:r>
            <a:r>
              <a:rPr lang="en-GB" sz="4800" dirty="0"/>
              <a:t> </a:t>
            </a:r>
            <a:r>
              <a:rPr lang="en-GB" sz="4800" dirty="0" err="1"/>
              <a:t>patsas</a:t>
            </a:r>
            <a:r>
              <a:rPr lang="en-GB" sz="4800" dirty="0"/>
              <a:t> on </a:t>
            </a:r>
            <a:r>
              <a:rPr lang="en-GB" sz="4800" dirty="0" err="1"/>
              <a:t>esimerkki</a:t>
            </a:r>
            <a:r>
              <a:rPr lang="en-GB" sz="4800" dirty="0"/>
              <a:t> </a:t>
            </a:r>
            <a:r>
              <a:rPr lang="en-GB" sz="4800" dirty="0" err="1"/>
              <a:t>historiapolitiikasta</a:t>
            </a:r>
            <a:r>
              <a:rPr lang="en-GB" sz="4800" dirty="0"/>
              <a:t>?</a:t>
            </a:r>
          </a:p>
        </p:txBody>
      </p:sp>
      <p:pic>
        <p:nvPicPr>
          <p:cNvPr id="8" name="Picture 7" descr="A group of statues&#10;&#10;Description automatically generated with medium confidence">
            <a:extLst>
              <a:ext uri="{FF2B5EF4-FFF2-40B4-BE49-F238E27FC236}">
                <a16:creationId xmlns:a16="http://schemas.microsoft.com/office/drawing/2014/main" id="{B23DDF99-BA83-5644-A9D5-D657147F4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0" y="6709956"/>
            <a:ext cx="8419070" cy="631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22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</a:pPr>
            <a:r>
              <a:rPr lang="en-GB" dirty="0" err="1">
                <a:solidFill>
                  <a:schemeClr val="tx1"/>
                </a:solidFill>
              </a:rPr>
              <a:t>Valokuva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vuodelta</a:t>
            </a:r>
            <a:r>
              <a:rPr lang="en-GB" dirty="0">
                <a:solidFill>
                  <a:schemeClr val="tx1"/>
                </a:solidFill>
              </a:rPr>
              <a:t> 1945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Historia 2</a:t>
            </a:r>
            <a:endParaRPr lang="fi-FI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27FF1A5-4477-F641-82D2-57B4C1892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88" y="2351313"/>
            <a:ext cx="13684624" cy="1063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25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statues&#10;&#10;Description automatically generated with medium confidence">
            <a:extLst>
              <a:ext uri="{FF2B5EF4-FFF2-40B4-BE49-F238E27FC236}">
                <a16:creationId xmlns:a16="http://schemas.microsoft.com/office/drawing/2014/main" id="{18BEE3F5-181F-1C4D-A05F-7200E91B9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397" y="2209554"/>
            <a:ext cx="14807206" cy="1110540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Venäjällä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vuonna</a:t>
            </a:r>
            <a:r>
              <a:rPr lang="en-GB" dirty="0">
                <a:solidFill>
                  <a:schemeClr val="tx1"/>
                </a:solidFill>
              </a:rPr>
              <a:t> 2005 </a:t>
            </a:r>
            <a:r>
              <a:rPr lang="en-GB" dirty="0" err="1">
                <a:solidFill>
                  <a:schemeClr val="tx1"/>
                </a:solidFill>
              </a:rPr>
              <a:t>tehty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patsas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Historia 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521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Suurvaltajajohtajat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ovat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valokuvassa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tasavertaisia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Historia 2</a:t>
            </a:r>
            <a:endParaRPr lang="fi-FI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27FF1A5-4477-F641-82D2-57B4C1892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032" y="3009681"/>
            <a:ext cx="13203936" cy="1026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23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</a:rPr>
              <a:t>Roosevelt </a:t>
            </a:r>
            <a:r>
              <a:rPr lang="en-GB" dirty="0" err="1">
                <a:solidFill>
                  <a:schemeClr val="tx1"/>
                </a:solidFill>
              </a:rPr>
              <a:t>näyttää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olevan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keskushenkilö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Historia 2</a:t>
            </a:r>
            <a:endParaRPr lang="fi-FI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27FF1A5-4477-F641-82D2-57B4C1892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032" y="3082833"/>
            <a:ext cx="13203936" cy="1026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27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en-GB" sz="8000" dirty="0">
                <a:solidFill>
                  <a:schemeClr val="tx1"/>
                </a:solidFill>
              </a:rPr>
              <a:t>Stalin on </a:t>
            </a:r>
            <a:r>
              <a:rPr lang="en-GB" sz="8000" dirty="0" err="1">
                <a:solidFill>
                  <a:schemeClr val="tx1"/>
                </a:solidFill>
              </a:rPr>
              <a:t>kumartunut</a:t>
            </a:r>
            <a:r>
              <a:rPr lang="en-GB" sz="8000" dirty="0">
                <a:solidFill>
                  <a:schemeClr val="tx1"/>
                </a:solidFill>
              </a:rPr>
              <a:t> </a:t>
            </a:r>
            <a:r>
              <a:rPr lang="en-GB" sz="8000" dirty="0" err="1">
                <a:solidFill>
                  <a:schemeClr val="tx1"/>
                </a:solidFill>
              </a:rPr>
              <a:t>muiden</a:t>
            </a:r>
            <a:r>
              <a:rPr lang="en-GB" sz="8000" dirty="0">
                <a:solidFill>
                  <a:schemeClr val="tx1"/>
                </a:solidFill>
              </a:rPr>
              <a:t> </a:t>
            </a:r>
            <a:r>
              <a:rPr lang="en-GB" sz="8000" dirty="0" err="1">
                <a:solidFill>
                  <a:schemeClr val="tx1"/>
                </a:solidFill>
              </a:rPr>
              <a:t>johtajien</a:t>
            </a:r>
            <a:r>
              <a:rPr lang="en-GB" sz="8000" dirty="0">
                <a:solidFill>
                  <a:schemeClr val="tx1"/>
                </a:solidFill>
              </a:rPr>
              <a:t> </a:t>
            </a:r>
            <a:r>
              <a:rPr lang="en-GB" sz="8000" dirty="0" err="1">
                <a:solidFill>
                  <a:schemeClr val="tx1"/>
                </a:solidFill>
              </a:rPr>
              <a:t>puoleen</a:t>
            </a:r>
            <a:r>
              <a:rPr lang="en-GB" sz="8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Historia 2</a:t>
            </a:r>
            <a:endParaRPr lang="fi-FI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27FF1A5-4477-F641-82D2-57B4C1892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032" y="2351313"/>
            <a:ext cx="13203936" cy="1026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68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197</Words>
  <Application>Microsoft Macintosh PowerPoint</Application>
  <PresentationFormat>Custom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Office-teema</vt:lpstr>
      <vt:lpstr>17. Venäjä kylmän sodan jälkeen</vt:lpstr>
      <vt:lpstr>Taitotehtävä:  historiapolitiikka Venäjällä</vt:lpstr>
      <vt:lpstr>Tehtävässä harjoiteltavat taidot</vt:lpstr>
      <vt:lpstr>Historiapolitiikka Venäjällä</vt:lpstr>
      <vt:lpstr>Valokuva vuodelta 1945</vt:lpstr>
      <vt:lpstr>Venäjällä vuonna 2005 tehty patsas</vt:lpstr>
      <vt:lpstr>Suurvaltajajohtajat ovat valokuvassa tasavertaisia.</vt:lpstr>
      <vt:lpstr>Roosevelt näyttää olevan keskushenkilö.</vt:lpstr>
      <vt:lpstr>Stalin on kumartunut muiden johtajien puoleen.</vt:lpstr>
      <vt:lpstr>Patsaassa asetelma on aivan erilainen.</vt:lpstr>
      <vt:lpstr>Stalin on muuttunut keskushenkilöksi.</vt:lpstr>
      <vt:lpstr>Muut johtajat ovat kääntyneet hänen puoleensa.</vt:lpstr>
      <vt:lpstr>Historiapolitiikka Venäjällä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Haapakangas, Sanna E</cp:lastModifiedBy>
  <cp:revision>13</cp:revision>
  <cp:lastPrinted>2017-11-30T08:45:33Z</cp:lastPrinted>
  <dcterms:created xsi:type="dcterms:W3CDTF">2020-05-05T09:10:38Z</dcterms:created>
  <dcterms:modified xsi:type="dcterms:W3CDTF">2021-08-02T09:17:28Z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