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6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5aa4d9a5f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135aa4d9a5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6965505d8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6965505d8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6965505d8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6965505d8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4a98b704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4a98b7041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36457124f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36457124f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6965505d8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6965505d8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346425" y="4503375"/>
            <a:ext cx="449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>
                <a:latin typeface="Calibri"/>
                <a:ea typeface="Calibri"/>
                <a:cs typeface="Calibri"/>
                <a:sym typeface="Calibri"/>
              </a:rPr>
              <a:t>Forum Historia 6, Luku 9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9" name="Google Shape;119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0" name="Google Shape;120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1" name="Google Shape;121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457200" lvl="0" indent="-43434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 startAt="9"/>
            </a:pPr>
            <a:r>
              <a:rPr lang="fi"/>
              <a:t>Aboriginaalit – Australian alkuperäiskulttuuri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i"/>
            </a:br>
            <a:r>
              <a:rPr lang="fi"/>
              <a:t>Aboriginaalien elämäntapa ja maailmankuva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Elämää luonnon ehdoilla</a:t>
            </a: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628650" y="1398950"/>
            <a:ext cx="7886700" cy="374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sz="1800"/>
              <a:t>Ensimmäiset ihmiset saapuivat Australiaan noin 60 000 vuotta sitten.</a:t>
            </a:r>
            <a:endParaRPr sz="180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sz="1800"/>
              <a:t>Satoihin eri kieliryhmiin jakautuneella alkuperäisväestöllä oli samanlainen elämäntapa, johon kuuluivat:</a:t>
            </a:r>
            <a:endParaRPr sz="1800"/>
          </a:p>
          <a:p>
            <a:pPr marL="13716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fi" sz="1800"/>
              <a:t>kuiviin ja karuihin luonnon olosuhteisiin sopeutuminen</a:t>
            </a:r>
            <a:endParaRPr sz="1800"/>
          </a:p>
          <a:p>
            <a:pPr marL="13716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fi" sz="1800"/>
              <a:t>elinkeinona metsästys ja keräily</a:t>
            </a:r>
            <a:endParaRPr sz="1800"/>
          </a:p>
          <a:p>
            <a:pPr marL="13716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fi" sz="1800"/>
              <a:t>kiertävä elämäntapa, vain vähän kiinteää omaisuutta</a:t>
            </a:r>
            <a:endParaRPr sz="1800"/>
          </a:p>
          <a:p>
            <a:pPr marL="13716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fi" sz="1800"/>
              <a:t>tulenkäyttö ja metsästystekniikka.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Elämää luonnon ehdoilla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628650" y="1398950"/>
            <a:ext cx="7886700" cy="374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i" sz="2400"/>
              <a:t>Aboriginaalit elivät 10–60 hengen paikallisryhmissä, joita yhdistivät</a:t>
            </a:r>
            <a:endParaRPr sz="24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○"/>
            </a:pPr>
            <a:r>
              <a:rPr lang="fi" sz="2600"/>
              <a:t>sukulaisuussuhteet</a:t>
            </a:r>
            <a:endParaRPr sz="26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○"/>
            </a:pPr>
            <a:r>
              <a:rPr lang="fi" sz="2600"/>
              <a:t>uskonnolliset seremoniat</a:t>
            </a:r>
            <a:endParaRPr sz="26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○"/>
            </a:pPr>
            <a:r>
              <a:rPr lang="fi" sz="2600"/>
              <a:t>kaupankäynti</a:t>
            </a:r>
            <a:endParaRPr sz="26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○"/>
            </a:pPr>
            <a:r>
              <a:rPr lang="fi" sz="2600"/>
              <a:t>vastavuoroisuuteen perustuva sosiaalinen verkosto.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Elämää luonnon ehdoilla</a:t>
            </a:r>
            <a:endParaRPr/>
          </a:p>
        </p:txBody>
      </p:sp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628650" y="1398950"/>
            <a:ext cx="7886700" cy="374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fi" sz="2800"/>
              <a:t>Elämäntapa säilyi muuttumattomana tuhansia vuosia, kunnes eurooppalaiset saapuivat Australiaan 1700-luvun lopulla.</a:t>
            </a:r>
            <a:endParaRPr sz="2800"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ource Sans Pro"/>
              <a:buChar char="●"/>
            </a:pPr>
            <a:r>
              <a:rPr lang="fi" sz="2800"/>
              <a:t>Eurooppalaiset alkoivat nimittää alkuperäisväestö </a:t>
            </a:r>
            <a:r>
              <a:rPr lang="fi" sz="2800" b="1"/>
              <a:t>aboriginaaleiksi </a:t>
            </a:r>
            <a:r>
              <a:rPr lang="fi" sz="2800"/>
              <a:t>(lat. </a:t>
            </a:r>
            <a:r>
              <a:rPr lang="fi" sz="2800" i="1"/>
              <a:t>ab origine</a:t>
            </a:r>
            <a:r>
              <a:rPr lang="fi" sz="2800"/>
              <a:t>, alusta alkaen).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Unimaailman kulkijat</a:t>
            </a:r>
            <a:endParaRPr/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Aboriginaalien maailmankuva </a:t>
            </a:r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1"/>
          </p:nvPr>
        </p:nvSpPr>
        <p:spPr>
          <a:xfrm>
            <a:off x="628650" y="1398950"/>
            <a:ext cx="7886700" cy="374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Source Sans Pro"/>
              <a:buChar char="●"/>
            </a:pPr>
            <a:r>
              <a:rPr lang="fi" sz="2200"/>
              <a:t>Aboriginaalit hahmottavat todellisuutta myyttisen </a:t>
            </a:r>
            <a:r>
              <a:rPr lang="fi" sz="2200" b="1"/>
              <a:t>unimaailman </a:t>
            </a:r>
            <a:r>
              <a:rPr lang="fi" sz="2200"/>
              <a:t>kautta.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fi" sz="2200"/>
              <a:t>Ihmiset ovat erottamaton osa henkien täyttämää luontoa, jossa kaikki liittyy kaikkeen. 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Source Sans Pro"/>
              <a:buChar char="●"/>
            </a:pPr>
            <a:r>
              <a:rPr lang="fi" sz="2200"/>
              <a:t>Koska luonto on </a:t>
            </a:r>
            <a:r>
              <a:rPr lang="fi" sz="2200" b="1"/>
              <a:t>pyhä</a:t>
            </a:r>
            <a:r>
              <a:rPr lang="fi" sz="2200"/>
              <a:t>, sitä pitää varjella ja muokata mahdollisimman vähän.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fi" sz="2200"/>
              <a:t>Samanlaisia ajatuksia löytyy tyypillisesti myös muista alkuperäiskansojen luonnonuskonnoista, esimerkiksi saamelaisilta.</a:t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Unimaailman kulkijat</a:t>
            </a:r>
            <a:endParaRPr/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Aboriginaalien maailmankuva </a:t>
            </a:r>
            <a:endParaRPr/>
          </a:p>
        </p:txBody>
      </p:sp>
      <p:sp>
        <p:nvSpPr>
          <p:cNvPr id="159" name="Google Shape;159;p27"/>
          <p:cNvSpPr txBox="1">
            <a:spLocks noGrp="1"/>
          </p:cNvSpPr>
          <p:nvPr>
            <p:ph type="body" idx="1"/>
          </p:nvPr>
        </p:nvSpPr>
        <p:spPr>
          <a:xfrm>
            <a:off x="628650" y="1398950"/>
            <a:ext cx="7886700" cy="374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fi" sz="2200"/>
              <a:t>Unimaailma sisältää muun muassa </a:t>
            </a:r>
            <a:r>
              <a:rPr lang="fi" sz="2200" b="1"/>
              <a:t>alkuperämyytin</a:t>
            </a:r>
            <a:r>
              <a:rPr lang="fi" sz="2200"/>
              <a:t>, joka selittää niin maan, ihmisten, eläinten kuin kasvien synnyn.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Source Sans Pro"/>
              <a:buChar char="●"/>
            </a:pPr>
            <a:r>
              <a:rPr lang="fi" sz="2200"/>
              <a:t>Aboriginaaleille </a:t>
            </a:r>
            <a:r>
              <a:rPr lang="fi" sz="2200" b="1"/>
              <a:t>uniaika </a:t>
            </a:r>
            <a:r>
              <a:rPr lang="fi" sz="2200"/>
              <a:t>ei ole vain menneisyyttä, vaan ihmiset ovat sen kautta jatkuvasti yhteydessä luontoon ja esi-isiinsä.</a:t>
            </a:r>
            <a:endParaRPr sz="220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Source Sans Pro"/>
              <a:buChar char="●"/>
            </a:pPr>
            <a:r>
              <a:rPr lang="fi" sz="2200"/>
              <a:t>Maailmankuvaa välitettiin</a:t>
            </a:r>
            <a:r>
              <a:rPr lang="fi" sz="2200" b="1"/>
              <a:t> suullisen perinteen</a:t>
            </a:r>
            <a:r>
              <a:rPr lang="fi" sz="2200"/>
              <a:t> eli kertomusten, riittien ja laulujen sekä kallioihin ja puihin tehtyjen maalausten avulla.</a:t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Näytössä katseltava esitys (16:9)</PresentationFormat>
  <Paragraphs>31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</vt:lpstr>
      <vt:lpstr>Simple Light</vt:lpstr>
      <vt:lpstr>Office-teema</vt:lpstr>
      <vt:lpstr>Aboriginaalit – Australian alkuperäiskulttuuri  Aboriginaalien elämäntapa ja maailmankuva</vt:lpstr>
      <vt:lpstr>Elämää luonnon ehdoilla</vt:lpstr>
      <vt:lpstr>Elämää luonnon ehdoilla</vt:lpstr>
      <vt:lpstr>Elämää luonnon ehdoilla</vt:lpstr>
      <vt:lpstr>Unimaailman kulkijat Aboriginaalien maailmankuva </vt:lpstr>
      <vt:lpstr>Unimaailman kulkijat Aboriginaalien maailmankuva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Kaartinen Minna</dc:creator>
  <cp:lastModifiedBy>Kaartinen Minna</cp:lastModifiedBy>
  <cp:revision>1</cp:revision>
  <dcterms:modified xsi:type="dcterms:W3CDTF">2025-03-12T17:37:18Z</dcterms:modified>
</cp:coreProperties>
</file>