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  <p:sldMasterId id="2147483668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5aa4d9a5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135aa4d9a5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6457124f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6457124f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67c57a6a5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67c57a6a5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67e90869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67e90869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67c57a6a5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67c57a6a5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67c57a6a5b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67c57a6a5b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67c57a6a5b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67c57a6a5b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46425" y="4503375"/>
            <a:ext cx="4443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7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457200" lvl="0" indent="-4343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 startAt="7"/>
            </a:pPr>
            <a:r>
              <a:rPr lang="fi"/>
              <a:t>Saamelaiset – arktinen alkuperäiskulttuuri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i"/>
            </a:br>
            <a:r>
              <a:rPr lang="fi"/>
              <a:t>Historia, maailmankuva ja assimilaatio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Saamelaiset - arktinen alkuperäiskulttuuri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28650" y="1398951"/>
            <a:ext cx="7886700" cy="3438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●"/>
            </a:pPr>
            <a:r>
              <a:rPr lang="fi" sz="1800"/>
              <a:t>Saamelaiset ovat pääasiassa </a:t>
            </a:r>
            <a:r>
              <a:rPr lang="fi" sz="1800" b="1"/>
              <a:t>Saamenmaan </a:t>
            </a:r>
            <a:r>
              <a:rPr lang="fi" sz="1800"/>
              <a:t>alueella asuva alkuperäiskansa. Saamenmaa sijaitsee usean eri valtion alueella.</a:t>
            </a:r>
            <a:endParaRPr sz="180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sz="1800"/>
              <a:t>Saamelaiset ovat sopeutuneet elämään arktisella alueella. Pääelinkeinoja ovat metsästys, kalastus ja poropaimentolaisuus.</a:t>
            </a:r>
            <a:endParaRPr sz="180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sz="1800"/>
              <a:t>Saamelaisten historiasta ennen 1500-lukua tiedetään vähän: tiedot perustuvat arkeologisiin lähteisiin, koska kirjallisia lähteitä ei juuri ole.</a:t>
            </a:r>
            <a:endParaRPr sz="180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sz="1800"/>
              <a:t>Geenitutkimuksen avulla on selvitetty, että saamelaisten esi-isät asuivat Suomessa paljon nykyistä laajemmalla alueella ennen suomalaisten esi-isien maahanmuuttoa.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Saamelaisten historian varhaisvaiheita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51"/>
            <a:ext cx="7886700" cy="3438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●"/>
            </a:pP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Saamelaisista on saatavilla tarkempaa tietoa 1500-luvulta eteenpäin, kun Ruotsin kruunu ryhtyi verottamaan heitä.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●"/>
            </a:pP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Saamelaisille kuuluvien alueiden uudisasutusta sekä suosittiin että säädeltiin.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●"/>
            </a:pP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1500-luvun puolivälissä säädettiin niin sanottu </a:t>
            </a:r>
            <a:r>
              <a:rPr lang="fi" sz="1800" b="1">
                <a:latin typeface="Source Sans Pro"/>
                <a:ea typeface="Source Sans Pro"/>
                <a:cs typeface="Source Sans Pro"/>
                <a:sym typeface="Source Sans Pro"/>
              </a:rPr>
              <a:t>lapinraja</a:t>
            </a: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, joka</a:t>
            </a:r>
            <a:r>
              <a:rPr lang="fi" sz="1800"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erotti uudisasukkaat ja saamelaiset. Uudisasukkaat eivät saaneet ylittää rajaa, mutta saamelaiset saivat metsästää sen kummallakin puolella. Lapinrajan sijainti vaihteli historian aikana.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●"/>
            </a:pP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Saamelaisten perinteinen yhteiskuntamalli oli </a:t>
            </a:r>
            <a:r>
              <a:rPr lang="fi" sz="1800" b="1">
                <a:latin typeface="Source Sans Pro"/>
                <a:ea typeface="Source Sans Pro"/>
                <a:cs typeface="Source Sans Pro"/>
                <a:sym typeface="Source Sans Pro"/>
              </a:rPr>
              <a:t>siida </a:t>
            </a:r>
            <a:r>
              <a:rPr lang="fi" sz="1800">
                <a:latin typeface="Source Sans Pro"/>
                <a:ea typeface="Source Sans Pro"/>
                <a:cs typeface="Source Sans Pro"/>
                <a:sym typeface="Source Sans Pro"/>
              </a:rPr>
              <a:t>eli lapinkylä, jossa kyläyhteisö jakoi ja hallinnoi maa-alueita ja luonnonvaroja, joihin kaikilla siidan jäsenillä oli nautintaoikeus.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Saamelaisten historian varhaisvaiheita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fi" sz="2000"/>
              <a:t>Poronhoidosta muodostui saamelaisten pääelinkeino 1600-luvulla.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fi" sz="2000"/>
              <a:t>1600-luvulla uudisasukkaat ja heidän harjoittamansa maanviljely alkoivat levittäytyä voimakkaammin saamelaisten maille.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fi" sz="2000"/>
              <a:t>1700-luvulta lähtien Suomen Lapissa on ollut enemmän uudisasukkaita kuin saamelaisia.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fi" sz="2000"/>
              <a:t>Pohjoismaiden valtiorajojen tarkentuessa saamelaiset menettivät vähitellen oikeutensa heille perinteisesti kuuluneisiin maa-alueisiin ja valtiot alistivat saamelaiset alaisuuteensa.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Maailmankuva ja uskomukset</a:t>
            </a:r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628650" y="1398951"/>
            <a:ext cx="7886700" cy="3438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Char char="●"/>
            </a:pPr>
            <a:r>
              <a:rPr lang="fi" sz="1565"/>
              <a:t>Saamelaisten perinteiset uskomukset edustavat alkuperäiskansoille tyypillistä maailmankuvaa: ihminen on osa luontoa ja maailmaa selitetään myyttien ja  henkiolentojen avulla.</a:t>
            </a:r>
            <a:endParaRPr sz="1565" b="1"/>
          </a:p>
          <a:p>
            <a:pPr marL="4572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Char char="●"/>
            </a:pPr>
            <a:r>
              <a:rPr lang="fi" sz="1565" b="1"/>
              <a:t>Perinteiseen saamelaiseen maailmankuvaan kuuluu: </a:t>
            </a:r>
            <a:endParaRPr sz="1565" b="1"/>
          </a:p>
          <a:p>
            <a:pPr marL="9144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Font typeface="Source Sans Pro"/>
              <a:buChar char="●"/>
            </a:pPr>
            <a:r>
              <a:rPr lang="fi" sz="1565" b="1"/>
              <a:t>Luonnonusko</a:t>
            </a:r>
            <a:r>
              <a:rPr lang="fi" sz="1565"/>
              <a:t>: Ihminen on osa ympäristöään eikä siitä erillinen.</a:t>
            </a:r>
            <a:endParaRPr sz="1565"/>
          </a:p>
          <a:p>
            <a:pPr marL="9144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Font typeface="Source Sans Pro"/>
              <a:buChar char="●"/>
            </a:pPr>
            <a:r>
              <a:rPr lang="fi" sz="1565" b="1"/>
              <a:t>Animismi</a:t>
            </a:r>
            <a:r>
              <a:rPr lang="fi" sz="1565"/>
              <a:t>: Kaikki luonnossa on elävää ja sielullista. Maailmassa on myös henkiolentoja kuten maahisia. </a:t>
            </a:r>
            <a:endParaRPr sz="1565"/>
          </a:p>
          <a:p>
            <a:pPr marL="9144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Font typeface="Source Sans Pro"/>
              <a:buChar char="●"/>
            </a:pPr>
            <a:r>
              <a:rPr lang="fi" sz="1565" b="1"/>
              <a:t>Seidat </a:t>
            </a:r>
            <a:r>
              <a:rPr lang="fi" sz="1565"/>
              <a:t>eli pyhät paikat, kuten tunturit, luolat ja lähteet.</a:t>
            </a:r>
            <a:endParaRPr sz="1565"/>
          </a:p>
          <a:p>
            <a:pPr marL="9144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Font typeface="Source Sans Pro"/>
              <a:buChar char="●"/>
            </a:pPr>
            <a:r>
              <a:rPr lang="fi" sz="1565" b="1"/>
              <a:t>Käsitys tuonpuoleisesta</a:t>
            </a:r>
            <a:r>
              <a:rPr lang="fi" sz="1565"/>
              <a:t>: Maailman jakautuu</a:t>
            </a:r>
            <a:r>
              <a:rPr lang="fi" sz="1565" b="1"/>
              <a:t> yliseen, keskiseen </a:t>
            </a:r>
            <a:r>
              <a:rPr lang="fi" sz="1565"/>
              <a:t>ja </a:t>
            </a:r>
            <a:r>
              <a:rPr lang="fi" sz="1565" b="1"/>
              <a:t>aliseen</a:t>
            </a:r>
            <a:r>
              <a:rPr lang="fi" sz="1565"/>
              <a:t>.  </a:t>
            </a:r>
            <a:r>
              <a:rPr lang="fi" sz="1565" i="1"/>
              <a:t>Ylinen </a:t>
            </a:r>
            <a:r>
              <a:rPr lang="fi" sz="1565"/>
              <a:t>edustaa taivasta, tulevaisuutta ja tulevia jälkeläisiä. </a:t>
            </a:r>
            <a:r>
              <a:rPr lang="fi" sz="1565" i="1"/>
              <a:t>Keskinen </a:t>
            </a:r>
            <a:r>
              <a:rPr lang="fi" sz="1565"/>
              <a:t>nykyisyyttä ja elossa olevaa sukupolvea. </a:t>
            </a:r>
            <a:r>
              <a:rPr lang="fi" sz="1565" i="1"/>
              <a:t>Alinen</a:t>
            </a:r>
            <a:r>
              <a:rPr lang="fi" sz="1565"/>
              <a:t> maata, menneisyyttä ja esi-isiä.</a:t>
            </a:r>
            <a:endParaRPr sz="1565"/>
          </a:p>
          <a:p>
            <a:pPr marL="9144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Font typeface="Source Sans Pro"/>
              <a:buChar char="●"/>
            </a:pPr>
            <a:r>
              <a:rPr lang="fi" sz="1565" b="1"/>
              <a:t>Samanismi</a:t>
            </a:r>
            <a:r>
              <a:rPr lang="fi" sz="1565"/>
              <a:t>: Tietäjät eli shamaanit voivat kulkea ja toimia eri maailmojen välillä. He käyttävät apunaan rituaaleja, transsia ja noitarumpuja. </a:t>
            </a:r>
            <a:endParaRPr sz="1565" b="1"/>
          </a:p>
          <a:p>
            <a:pPr marL="457200" lvl="0" indent="-32797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65"/>
              <a:buChar char="●"/>
            </a:pPr>
            <a:r>
              <a:rPr lang="fi" sz="1565"/>
              <a:t>Nykysaamelaisten maailmankuva on sekoitus moderneja ja perinteisiä käsityksiä.</a:t>
            </a:r>
            <a:endParaRPr sz="156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Saamelaisten assimilaatio: kristillistäminen</a:t>
            </a:r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628650" y="1219750"/>
            <a:ext cx="7886700" cy="3819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57200" lvl="0" indent="-31877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Font typeface="Source Sans Pro"/>
              <a:buChar char="●"/>
            </a:pPr>
            <a:r>
              <a:rPr lang="fi" sz="1420" b="1"/>
              <a:t>Assimilaatio </a:t>
            </a:r>
            <a:r>
              <a:rPr lang="fi" sz="1420"/>
              <a:t>tarkoittaa vähemmistökulttuurin sulautumista tai aktiivista sulauttamista valtakulttuuriin.</a:t>
            </a:r>
            <a:endParaRPr sz="1420"/>
          </a:p>
          <a:p>
            <a:pPr marL="457200" lvl="0" indent="-31877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Char char="●"/>
            </a:pPr>
            <a:r>
              <a:rPr lang="fi" sz="1420"/>
              <a:t>Suomen saamelaisia on yritetty assimiloida sekä </a:t>
            </a:r>
            <a:r>
              <a:rPr lang="fi" sz="1420" i="1"/>
              <a:t>kristillistämisen </a:t>
            </a:r>
            <a:r>
              <a:rPr lang="fi" sz="1420"/>
              <a:t>että </a:t>
            </a:r>
            <a:r>
              <a:rPr lang="fi" sz="1420" i="1"/>
              <a:t>suomalaistamisten </a:t>
            </a:r>
            <a:r>
              <a:rPr lang="fi" sz="1420"/>
              <a:t>kautta.</a:t>
            </a:r>
            <a:endParaRPr sz="1420"/>
          </a:p>
          <a:p>
            <a:pPr marL="9144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20"/>
          </a:p>
          <a:p>
            <a:pPr marL="457200" lvl="0" indent="-31877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20"/>
              <a:buChar char="●"/>
            </a:pPr>
            <a:r>
              <a:rPr lang="fi" sz="1420" b="1"/>
              <a:t>Kristillistäminen</a:t>
            </a:r>
            <a:endParaRPr sz="1420" b="1"/>
          </a:p>
          <a:p>
            <a:pPr marL="914400" lvl="0" indent="-3187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Char char="●"/>
            </a:pPr>
            <a:r>
              <a:rPr lang="fi" sz="1420"/>
              <a:t>Käännyttäminen kristinuskoon alkoi vähitellen keskiajan jälkipuoliskolla.</a:t>
            </a:r>
            <a:endParaRPr sz="1420"/>
          </a:p>
          <a:p>
            <a:pPr marL="914400" lvl="0" indent="-3187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Char char="●"/>
            </a:pPr>
            <a:r>
              <a:rPr lang="fi" sz="1420"/>
              <a:t>Kristityt pitivät saamelaisten luonnonuskoa pakanallisena. Perinteiset uskomukset, tavat, pyhät paikat ja esimerkiksi noitarummut pyrittiin hävittämään.</a:t>
            </a:r>
            <a:endParaRPr sz="1420"/>
          </a:p>
          <a:p>
            <a:pPr marL="914400" lvl="0" indent="-3187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Char char="●"/>
            </a:pPr>
            <a:r>
              <a:rPr lang="fi" sz="1420"/>
              <a:t>Saamelaiset nimet yritettiin hävittää vaatimalla kasteessa kristitty nimi. Saamelaiset vastustivat käytäntöä ja antoivat lapsille myös saamelaisen nimen omassa rituaalissa. Kahden nimen käytäntö elää edelleen.</a:t>
            </a:r>
            <a:endParaRPr sz="1420"/>
          </a:p>
          <a:p>
            <a:pPr marL="914400" lvl="0" indent="-3187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20"/>
              <a:buChar char="●"/>
            </a:pPr>
            <a:r>
              <a:rPr lang="fi" sz="1420"/>
              <a:t>1800-luvulla papit välittivät kristinuskon lisäksi myös moraaliopetusta ja tapakulttuuria. Saamelaiset yritettiin saada luopumaan omista perinteistään ja pukeutumaan sekä käyttäytymään kuten suomalaiset. </a:t>
            </a:r>
            <a:endParaRPr sz="142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Saamelaisten assimilaatio: suomalaistaminen</a:t>
            </a:r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457200" lvl="0" indent="-337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Char char="●"/>
            </a:pPr>
            <a:r>
              <a:rPr lang="fi" sz="1720"/>
              <a:t>Itsenäistymisen jälkeen Suomesta pyrittiin rakentamaan kulttuuriltaan ja kieleltään mahdollisimman yhtenäinen.</a:t>
            </a:r>
            <a:endParaRPr sz="1720"/>
          </a:p>
          <a:p>
            <a:pPr marL="457200" lvl="0" indent="-337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Char char="●"/>
            </a:pPr>
            <a:r>
              <a:rPr lang="fi" sz="1720"/>
              <a:t>Suomalaistamista pidettiin oikeutettuna, koska sen tarkoitus oli tuoda edistystä ja sivistystä alempiarvoisina pidetyille kansoille. </a:t>
            </a:r>
            <a:endParaRPr sz="1720"/>
          </a:p>
          <a:p>
            <a:pPr marL="457200" lvl="0" indent="-337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Char char="●"/>
            </a:pPr>
            <a:r>
              <a:rPr lang="fi" sz="1720"/>
              <a:t>Suomen kielen opettaminen oli tärkeä osa saamelaisten sulauttamista valtakulttuuriin.</a:t>
            </a:r>
            <a:endParaRPr sz="1720"/>
          </a:p>
          <a:p>
            <a:pPr marL="457200" lvl="0" indent="-337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Char char="●"/>
            </a:pPr>
            <a:r>
              <a:rPr lang="fi" sz="1720"/>
              <a:t>Kansakouluissa opettivat suomenkieliset opettajat ja opetus järjestettiin suomalaisen kulttuurin ja ihanteiden pohjalta, eikä saamelaisten kulttuuria juuri huomioitu. </a:t>
            </a:r>
            <a:endParaRPr sz="1720"/>
          </a:p>
          <a:p>
            <a:pPr marL="457200" lvl="0" indent="-3378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Char char="●"/>
            </a:pPr>
            <a:r>
              <a:rPr lang="fi" sz="1720"/>
              <a:t>Pakkosuomalaistamista tapahtui erityisesti toisen maailmansodan jälkeen kaukana kotoa olevissa </a:t>
            </a:r>
            <a:r>
              <a:rPr lang="fi" sz="1720" b="1"/>
              <a:t>asuntolakouluissa. </a:t>
            </a:r>
            <a:r>
              <a:rPr lang="fi" sz="1720"/>
              <a:t>Käytäntö vieraannutti saamelaislapsia heidän kielestään ja perinteisestä elämäntavastaan.</a:t>
            </a:r>
            <a:endParaRPr sz="172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Näytössä katseltava esitys (16:9)</PresentationFormat>
  <Paragraphs>43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Calibri</vt:lpstr>
      <vt:lpstr>Source Sans Pro</vt:lpstr>
      <vt:lpstr>Arial</vt:lpstr>
      <vt:lpstr>Simple Light</vt:lpstr>
      <vt:lpstr>Office-teema</vt:lpstr>
      <vt:lpstr>Saamelaiset – arktinen alkuperäiskulttuuri  Historia, maailmankuva ja assimilaatio</vt:lpstr>
      <vt:lpstr>Saamelaiset - arktinen alkuperäiskulttuuri</vt:lpstr>
      <vt:lpstr>Saamelaisten historian varhaisvaiheita</vt:lpstr>
      <vt:lpstr>Saamelaisten historian varhaisvaiheita </vt:lpstr>
      <vt:lpstr>Maailmankuva ja uskomukset</vt:lpstr>
      <vt:lpstr>Saamelaisten assimilaatio: kristillistäminen</vt:lpstr>
      <vt:lpstr>Saamelaisten assimilaatio: suomalaistaminen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Kaartinen Minna</dc:creator>
  <cp:lastModifiedBy>Kaartinen Minna</cp:lastModifiedBy>
  <cp:revision>1</cp:revision>
  <dcterms:modified xsi:type="dcterms:W3CDTF">2025-03-10T18:12:50Z</dcterms:modified>
</cp:coreProperties>
</file>