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4" r:id="rId1"/>
    <p:sldMasterId id="2147483665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63c183af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769" y="744855"/>
            <a:ext cx="6039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63c183af4f_0_4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63c183af4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769" y="744855"/>
            <a:ext cx="6039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63c183af4f_0_58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63c183af4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769" y="744855"/>
            <a:ext cx="6039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63c183af4f_0_52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91d0711f6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769" y="744855"/>
            <a:ext cx="6039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591d0711f6_0_16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3c183af4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769" y="744855"/>
            <a:ext cx="6039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63c183af4f_0_3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3c183af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769" y="744855"/>
            <a:ext cx="6039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63c183af4f_0_9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3c183af4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769" y="744855"/>
            <a:ext cx="6039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63c183af4f_0_15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63c183af4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769" y="744855"/>
            <a:ext cx="6039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63c183af4f_0_21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63c183af4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769" y="744855"/>
            <a:ext cx="6039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63c183af4f_0_27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63c183af4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769" y="744855"/>
            <a:ext cx="6039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63c183af4f_0_4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63c183af4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769" y="744855"/>
            <a:ext cx="6039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63c183af4f_0_34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500" cy="1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/>
          <p:nvPr/>
        </p:nvSpPr>
        <p:spPr>
          <a:xfrm>
            <a:off x="23110613" y="88587"/>
            <a:ext cx="11031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300" cy="3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marL="914400" lvl="1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300" cy="4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2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300" cy="3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marL="914400" lvl="1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300" cy="4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2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300" cy="3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marL="914400" lvl="1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300" cy="4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/>
        </p:nvSpPr>
        <p:spPr>
          <a:xfrm>
            <a:off x="23110613" y="88587"/>
            <a:ext cx="11031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3100" cy="8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/>
            </a:lvl1pPr>
            <a:lvl2pPr marL="914400" lvl="1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9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7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marL="914400" lvl="1" indent="-565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Char char="•"/>
              <a:defRPr sz="5300"/>
            </a:lvl2pPr>
            <a:lvl3pPr marL="1371600" lvl="2" indent="-533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4100" cy="16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23110613" y="88587"/>
            <a:ext cx="11031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8404703" y="4080086"/>
            <a:ext cx="3941700" cy="6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marL="914400" lvl="1" indent="-565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Char char="•"/>
              <a:defRPr sz="5300"/>
            </a:lvl2pPr>
            <a:lvl3pPr marL="1371600" lvl="2" indent="-533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500" cy="8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marL="914400" lvl="1" indent="-565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Char char="•"/>
              <a:defRPr sz="5300"/>
            </a:lvl2pPr>
            <a:lvl3pPr marL="1371600" lvl="2" indent="-533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>
            <a:spLocks noGrp="1"/>
          </p:cNvSpPr>
          <p:nvPr>
            <p:ph type="pic" idx="2"/>
          </p:nvPr>
        </p:nvSpPr>
        <p:spPr>
          <a:xfrm>
            <a:off x="1" y="0"/>
            <a:ext cx="109239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100" cy="21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23110613" y="88587"/>
            <a:ext cx="11031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100" cy="86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/>
            </a:lvl1pPr>
            <a:lvl2pPr marL="914400" lvl="1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500" cy="1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23110613" y="88587"/>
            <a:ext cx="11031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00" cy="3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marL="914400" lvl="1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00" cy="4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00" cy="3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marL="914400" lvl="1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00" cy="4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00" cy="3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marL="914400" lvl="1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00" cy="4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00" cy="3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marL="914400" lvl="1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00" cy="4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500" cy="1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23110613" y="88587"/>
            <a:ext cx="11031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900" cy="6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marL="914400" lvl="1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900" cy="6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marL="914400" lvl="1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8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199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cxnSp>
        <p:nvCxnSpPr>
          <p:cNvPr id="149" name="Google Shape;149;p18"/>
          <p:cNvCxnSpPr/>
          <p:nvPr/>
        </p:nvCxnSpPr>
        <p:spPr>
          <a:xfrm>
            <a:off x="768588" y="4204109"/>
            <a:ext cx="109647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18"/>
          <p:cNvCxnSpPr/>
          <p:nvPr/>
        </p:nvCxnSpPr>
        <p:spPr>
          <a:xfrm>
            <a:off x="12591208" y="4204109"/>
            <a:ext cx="109647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2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Calibri"/>
              <a:buNone/>
              <a:defRPr sz="6700" b="1">
                <a:solidFill>
                  <a:schemeClr val="lt1"/>
                </a:solidFill>
              </a:defRPr>
            </a:lvl1pPr>
            <a:lvl2pPr marL="914400" lvl="1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2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6" cy="993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14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1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AD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4. Monikulttuuristuvat yhteiskunnat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/>
              <a:t>Tietoisku: Pilakuva stereotypioista ja kulttuurien kohtaamisesta vuonna 1893</a:t>
            </a:r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6</a:t>
            </a:r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903700" y="421725"/>
            <a:ext cx="22230900" cy="4418100"/>
          </a:xfrm>
          <a:prstGeom prst="rect">
            <a:avLst/>
          </a:prstGeom>
        </p:spPr>
        <p:txBody>
          <a:bodyPr spcFirstLastPara="1" wrap="square" lIns="91400" tIns="45725" rIns="91400" bIns="457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877"/>
              <a:t>Keskellä olevassa kyltissä lukee: “Heitetään pakanat ulos, he eivät voi äänestää.”</a:t>
            </a:r>
            <a:endParaRPr sz="6877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2139" y="3468950"/>
            <a:ext cx="15039723" cy="9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903700" y="421725"/>
            <a:ext cx="22230900" cy="4418100"/>
          </a:xfrm>
          <a:prstGeom prst="rect">
            <a:avLst/>
          </a:prstGeom>
        </p:spPr>
        <p:txBody>
          <a:bodyPr spcFirstLastPara="1" wrap="square" lIns="91400" tIns="45725" rIns="91400" bIns="457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877"/>
              <a:t>Keskellä oleva mieshenkilö toteaa opettajalle, että on epäinhimillistä heittää kiinalainen ulos, mutta se on tarpeellinen muistutus hänen veljilleen.</a:t>
            </a:r>
            <a:endParaRPr sz="6877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 l="17185" t="38506" r="15996"/>
          <a:stretch/>
        </p:blipFill>
        <p:spPr>
          <a:xfrm>
            <a:off x="4332474" y="3802425"/>
            <a:ext cx="15719050" cy="9349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>
            <a:spLocks noGrp="1"/>
          </p:cNvSpPr>
          <p:nvPr>
            <p:ph type="title"/>
          </p:nvPr>
        </p:nvSpPr>
        <p:spPr>
          <a:xfrm>
            <a:off x="903700" y="421725"/>
            <a:ext cx="22230900" cy="4418100"/>
          </a:xfrm>
          <a:prstGeom prst="rect">
            <a:avLst/>
          </a:prstGeom>
        </p:spPr>
        <p:txBody>
          <a:bodyPr spcFirstLastPara="1" wrap="square" lIns="91400" tIns="45725" rIns="91400" bIns="457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877"/>
              <a:t>Koulussa olevat näyttävät elävän rauhanomaisesti keskenään ja vain kiinalaista syrjitään – Amerikka oli monikulttuurinen, mutta se halusi valikoida, ketkä pääsisivät osaksi amerikkalaista unelmaa.</a:t>
            </a:r>
            <a:endParaRPr sz="6877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2139" y="3468950"/>
            <a:ext cx="15039723" cy="9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1676400" y="421725"/>
            <a:ext cx="21031200" cy="2610600"/>
          </a:xfrm>
          <a:prstGeom prst="rect">
            <a:avLst/>
          </a:prstGeom>
        </p:spPr>
        <p:txBody>
          <a:bodyPr spcFirstLastPara="1" wrap="square" lIns="91400" tIns="45725" rIns="91400" bIns="457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Kiinalaisten maahantulon estäviä lakeja puoltava yhdysvaltalainen pilakuva vuodelta 1893</a:t>
            </a:r>
            <a:endParaRPr/>
          </a:p>
        </p:txBody>
      </p:sp>
      <p:pic>
        <p:nvPicPr>
          <p:cNvPr id="165" name="Google Shape;16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8117" y="2911836"/>
            <a:ext cx="16367779" cy="105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title"/>
          </p:nvPr>
        </p:nvSpPr>
        <p:spPr>
          <a:xfrm>
            <a:off x="1676400" y="421725"/>
            <a:ext cx="21031200" cy="2610600"/>
          </a:xfrm>
          <a:prstGeom prst="rect">
            <a:avLst/>
          </a:prstGeom>
        </p:spPr>
        <p:txBody>
          <a:bodyPr spcFirstLastPara="1" wrap="square" lIns="91400" tIns="45725" rIns="91400" bIns="457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 Mitä stereotypioita tunnistat kuvasta?</a:t>
            </a:r>
            <a:endParaRPr/>
          </a:p>
        </p:txBody>
      </p:sp>
      <p:pic>
        <p:nvPicPr>
          <p:cNvPr id="171" name="Google Shape;1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1712" y="2670925"/>
            <a:ext cx="16740575" cy="108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903700" y="421725"/>
            <a:ext cx="22230900" cy="2249100"/>
          </a:xfrm>
          <a:prstGeom prst="rect">
            <a:avLst/>
          </a:prstGeom>
        </p:spPr>
        <p:txBody>
          <a:bodyPr spcFirstLastPara="1" wrap="square" lIns="91400" tIns="45725" rIns="91400" bIns="457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Eri kansallisuuksiin on liitetty selkeitä stereotypioita.</a:t>
            </a:r>
            <a:endParaRPr/>
          </a:p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1712" y="2670925"/>
            <a:ext cx="16740575" cy="108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903700" y="421725"/>
            <a:ext cx="22230900" cy="4418100"/>
          </a:xfrm>
          <a:prstGeom prst="rect">
            <a:avLst/>
          </a:prstGeom>
        </p:spPr>
        <p:txBody>
          <a:bodyPr spcFirstLastPara="1" wrap="square" lIns="91400" tIns="45725" rIns="91400" bIns="457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877"/>
              <a:t>Opettaja heittää Yhdysvaltoja symboloivasta koulusta ulos kiinalaisen, joka kuvataan perinteisessä kiinalaisasussa, letti päässä, oopiumipiippu sekä silitystarvikkeet kädessä.</a:t>
            </a:r>
            <a:endParaRPr sz="6877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2139" y="3649675"/>
            <a:ext cx="15039723" cy="9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903700" y="421725"/>
            <a:ext cx="22230900" cy="4418100"/>
          </a:xfrm>
          <a:prstGeom prst="rect">
            <a:avLst/>
          </a:prstGeom>
        </p:spPr>
        <p:txBody>
          <a:bodyPr spcFirstLastPara="1" wrap="square" lIns="91400" tIns="45725" rIns="91400" bIns="457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877"/>
              <a:t>Yhdysvaltoja kuvaava nainen on pukeutunut mekkoon, jossa on selkeät viitteet Yhdysvaltojen lippuun.</a:t>
            </a:r>
            <a:endParaRPr sz="6877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2139" y="3468950"/>
            <a:ext cx="15039723" cy="9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903700" y="0"/>
            <a:ext cx="22230900" cy="3875700"/>
          </a:xfrm>
          <a:prstGeom prst="rect">
            <a:avLst/>
          </a:prstGeom>
        </p:spPr>
        <p:txBody>
          <a:bodyPr spcFirstLastPara="1" wrap="square" lIns="91400" tIns="45725" rIns="91400" bIns="457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877"/>
              <a:t>Ryhmästä voi tunnistaa intialaisen turbaanipään, alkuperäisamerikkalaisen sulkapäähineen, turkkilaisen päähineen ja itäeurooppalaisen lippalakin.</a:t>
            </a:r>
            <a:endParaRPr/>
          </a:p>
        </p:txBody>
      </p:sp>
      <p:pic>
        <p:nvPicPr>
          <p:cNvPr id="195" name="Google Shape;195;p25"/>
          <p:cNvPicPr preferRelativeResize="0"/>
          <p:nvPr/>
        </p:nvPicPr>
        <p:blipFill rotWithShape="1">
          <a:blip r:embed="rId3">
            <a:alphaModFix/>
          </a:blip>
          <a:srcRect t="11796" r="56612" b="17140"/>
          <a:stretch/>
        </p:blipFill>
        <p:spPr>
          <a:xfrm>
            <a:off x="7531096" y="3690063"/>
            <a:ext cx="9321825" cy="952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903700" y="421725"/>
            <a:ext cx="22230900" cy="4418100"/>
          </a:xfrm>
          <a:prstGeom prst="rect">
            <a:avLst/>
          </a:prstGeom>
        </p:spPr>
        <p:txBody>
          <a:bodyPr spcFirstLastPara="1" wrap="square" lIns="91400" tIns="45725" rIns="91400" bIns="457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877"/>
              <a:t>2. Millaisena kulttuurien kohtaaminen näkyy kuvassa?</a:t>
            </a:r>
            <a:endParaRPr sz="6877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2139" y="3468950"/>
            <a:ext cx="15039723" cy="9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903700" y="421725"/>
            <a:ext cx="22230900" cy="4418100"/>
          </a:xfrm>
          <a:prstGeom prst="rect">
            <a:avLst/>
          </a:prstGeom>
        </p:spPr>
        <p:txBody>
          <a:bodyPr spcFirstLastPara="1" wrap="square" lIns="91400" tIns="45725" rIns="91400" bIns="457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877"/>
              <a:t>Muut ovat tyytyväisiä, kun kiinalaisten tulo Yhdysvaltoihin estetään.</a:t>
            </a:r>
            <a:endParaRPr sz="6877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2139" y="3468950"/>
            <a:ext cx="15039723" cy="9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Mukautettu</PresentationFormat>
  <Paragraphs>16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Office-teema</vt:lpstr>
      <vt:lpstr>Office-teema</vt:lpstr>
      <vt:lpstr>4. Monikulttuuristuvat yhteiskunnat  Tietoisku: Pilakuva stereotypioista ja kulttuurien kohtaamisesta vuonna 1893</vt:lpstr>
      <vt:lpstr>Kiinalaisten maahantulon estäviä lakeja puoltava yhdysvaltalainen pilakuva vuodelta 1893</vt:lpstr>
      <vt:lpstr>1. Mitä stereotypioita tunnistat kuvasta?</vt:lpstr>
      <vt:lpstr>Eri kansallisuuksiin on liitetty selkeitä stereotypioita.</vt:lpstr>
      <vt:lpstr>Opettaja heittää Yhdysvaltoja symboloivasta koulusta ulos kiinalaisen, joka kuvataan perinteisessä kiinalaisasussa, letti päässä, oopiumipiippu sekä silitystarvikkeet kädessä. </vt:lpstr>
      <vt:lpstr>Yhdysvaltoja kuvaava nainen on pukeutunut mekkoon, jossa on selkeät viitteet Yhdysvaltojen lippuun. </vt:lpstr>
      <vt:lpstr>Ryhmästä voi tunnistaa intialaisen turbaanipään, alkuperäisamerikkalaisen sulkapäähineen, turkkilaisen päähineen ja itäeurooppalaisen lippalakin.</vt:lpstr>
      <vt:lpstr>2. Millaisena kulttuurien kohtaaminen näkyy kuvassa? </vt:lpstr>
      <vt:lpstr>Muut ovat tyytyväisiä, kun kiinalaisten tulo Yhdysvaltoihin estetään. </vt:lpstr>
      <vt:lpstr>Keskellä olevassa kyltissä lukee: “Heitetään pakanat ulos, he eivät voi äänestää.” </vt:lpstr>
      <vt:lpstr>Keskellä oleva mieshenkilö toteaa opettajalle, että on epäinhimillistä heittää kiinalainen ulos, mutta se on tarpeellinen muistutus hänen veljilleen. </vt:lpstr>
      <vt:lpstr>Koulussa olevat näyttävät elävän rauhanomaisesti keskenään ja vain kiinalaista syrjitään – Amerikka oli monikulttuurinen, mutta se halusi valikoida, ketkä pääsisivät osaksi amerikkalaista unelmaa.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Monikulttuuristuvat yhteiskunnat  Tietoisku: Pilakuva stereotypioista ja kulttuurien kohtaamisesta vuonna 1893</dc:title>
  <dc:creator>Kaartinen Minna</dc:creator>
  <cp:lastModifiedBy>Kaartinen Minna</cp:lastModifiedBy>
  <cp:revision>1</cp:revision>
  <dcterms:modified xsi:type="dcterms:W3CDTF">2024-03-04T12:11:19Z</dcterms:modified>
</cp:coreProperties>
</file>