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35aa4d9a5f_0_8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5" name="Google Shape;125;g135aa4d9a5f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017" y="1143000"/>
            <a:ext cx="6012000" cy="3085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36457124f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36457124f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5d44915b5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5d44915b5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55f5e92bf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55f5e92bf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55f5e92bfc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55f5e92bfc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5d44915b5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5d44915b5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55f5e92bf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55f5e92bfc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  <a:defRPr sz="2500" b="1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1670" y="4414529"/>
            <a:ext cx="676581" cy="372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5"/>
          <p:cNvSpPr txBox="1">
            <a:spLocks noGrp="1"/>
          </p:cNvSpPr>
          <p:nvPr>
            <p:ph type="body" idx="1"/>
          </p:nvPr>
        </p:nvSpPr>
        <p:spPr>
          <a:xfrm>
            <a:off x="301228" y="2955552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>
            <a:spLocks noGrp="1"/>
          </p:cNvSpPr>
          <p:nvPr>
            <p:ph type="pic" idx="2"/>
          </p:nvPr>
        </p:nvSpPr>
        <p:spPr>
          <a:xfrm>
            <a:off x="301397" y="1005160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5"/>
          <p:cNvSpPr txBox="1">
            <a:spLocks noGrp="1"/>
          </p:cNvSpPr>
          <p:nvPr>
            <p:ph type="body" idx="3"/>
          </p:nvPr>
        </p:nvSpPr>
        <p:spPr>
          <a:xfrm>
            <a:off x="3292078" y="2965077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>
            <a:spLocks noGrp="1"/>
          </p:cNvSpPr>
          <p:nvPr>
            <p:ph type="pic" idx="4"/>
          </p:nvPr>
        </p:nvSpPr>
        <p:spPr>
          <a:xfrm>
            <a:off x="3292247" y="1014685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5"/>
          <p:cNvSpPr txBox="1">
            <a:spLocks noGrp="1"/>
          </p:cNvSpPr>
          <p:nvPr>
            <p:ph type="body" idx="5"/>
          </p:nvPr>
        </p:nvSpPr>
        <p:spPr>
          <a:xfrm>
            <a:off x="6282928" y="2965077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>
            <a:spLocks noGrp="1"/>
          </p:cNvSpPr>
          <p:nvPr>
            <p:ph type="pic" idx="6"/>
          </p:nvPr>
        </p:nvSpPr>
        <p:spPr>
          <a:xfrm>
            <a:off x="6283097" y="1014685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12283" y="460997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608229" y="1185277"/>
            <a:ext cx="4103700" cy="31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5047570" y="0"/>
            <a:ext cx="4096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660908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608229" y="273844"/>
            <a:ext cx="4124100" cy="7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7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645795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/>
          <p:nvPr/>
        </p:nvSpPr>
        <p:spPr>
          <a:xfrm>
            <a:off x="353950" y="4503375"/>
            <a:ext cx="4593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>
                <a:latin typeface="Calibri"/>
                <a:ea typeface="Calibri"/>
                <a:cs typeface="Calibri"/>
                <a:sym typeface="Calibri"/>
              </a:rPr>
              <a:t>Forum Historia 6, Luku 3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618445" y="273844"/>
            <a:ext cx="8049000" cy="6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8"/>
          <p:cNvSpPr/>
          <p:nvPr/>
        </p:nvSpPr>
        <p:spPr>
          <a:xfrm>
            <a:off x="3151764" y="1530032"/>
            <a:ext cx="1478100" cy="26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628650" y="1147894"/>
            <a:ext cx="3776100" cy="31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2"/>
          </p:nvPr>
        </p:nvSpPr>
        <p:spPr>
          <a:xfrm>
            <a:off x="4890431" y="1147894"/>
            <a:ext cx="3776100" cy="31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6609080" y="4595812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>
            <a:spLocks noGrp="1"/>
          </p:cNvSpPr>
          <p:nvPr>
            <p:ph type="pic" idx="2"/>
          </p:nvPr>
        </p:nvSpPr>
        <p:spPr>
          <a:xfrm>
            <a:off x="0" y="0"/>
            <a:ext cx="4096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4267880" y="273844"/>
            <a:ext cx="4399500" cy="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9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4267881" y="1326111"/>
            <a:ext cx="4399500" cy="32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sldNum" idx="12"/>
          </p:nvPr>
        </p:nvSpPr>
        <p:spPr>
          <a:xfrm>
            <a:off x="6609080" y="462062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0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0075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20"/>
          <p:cNvSpPr>
            <a:spLocks noGrp="1"/>
          </p:cNvSpPr>
          <p:nvPr>
            <p:ph type="pic" idx="2"/>
          </p:nvPr>
        </p:nvSpPr>
        <p:spPr>
          <a:xfrm>
            <a:off x="310245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4" name="Google Shape;104;p20"/>
          <p:cNvSpPr txBox="1">
            <a:spLocks noGrp="1"/>
          </p:cNvSpPr>
          <p:nvPr>
            <p:ph type="body" idx="3"/>
          </p:nvPr>
        </p:nvSpPr>
        <p:spPr>
          <a:xfrm>
            <a:off x="2494515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20"/>
          <p:cNvSpPr>
            <a:spLocks noGrp="1"/>
          </p:cNvSpPr>
          <p:nvPr>
            <p:ph type="pic" idx="4"/>
          </p:nvPr>
        </p:nvSpPr>
        <p:spPr>
          <a:xfrm>
            <a:off x="2494685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6" name="Google Shape;106;p20"/>
          <p:cNvSpPr txBox="1">
            <a:spLocks noGrp="1"/>
          </p:cNvSpPr>
          <p:nvPr>
            <p:ph type="body" idx="5"/>
          </p:nvPr>
        </p:nvSpPr>
        <p:spPr>
          <a:xfrm>
            <a:off x="4691898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20"/>
          <p:cNvSpPr>
            <a:spLocks noGrp="1"/>
          </p:cNvSpPr>
          <p:nvPr>
            <p:ph type="pic" idx="6"/>
          </p:nvPr>
        </p:nvSpPr>
        <p:spPr>
          <a:xfrm>
            <a:off x="4692067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8" name="Google Shape;108;p20"/>
          <p:cNvSpPr txBox="1">
            <a:spLocks noGrp="1"/>
          </p:cNvSpPr>
          <p:nvPr>
            <p:ph type="body" idx="7"/>
          </p:nvPr>
        </p:nvSpPr>
        <p:spPr>
          <a:xfrm>
            <a:off x="6896389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20"/>
          <p:cNvSpPr>
            <a:spLocks noGrp="1"/>
          </p:cNvSpPr>
          <p:nvPr>
            <p:ph type="pic" idx="8"/>
          </p:nvPr>
        </p:nvSpPr>
        <p:spPr>
          <a:xfrm>
            <a:off x="6896559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Google Shape;110;p20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ftr" idx="11"/>
          </p:nvPr>
        </p:nvSpPr>
        <p:spPr>
          <a:xfrm>
            <a:off x="307731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1"/>
          </p:nvPr>
        </p:nvSpPr>
        <p:spPr>
          <a:xfrm>
            <a:off x="289864" y="1664208"/>
            <a:ext cx="4110000" cy="24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2"/>
          </p:nvPr>
        </p:nvSpPr>
        <p:spPr>
          <a:xfrm>
            <a:off x="4723346" y="1673733"/>
            <a:ext cx="4110000" cy="24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body" idx="3"/>
          </p:nvPr>
        </p:nvSpPr>
        <p:spPr>
          <a:xfrm>
            <a:off x="289845" y="1194343"/>
            <a:ext cx="4110300" cy="3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75757"/>
              </a:buClr>
              <a:buSzPts val="1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body" idx="4"/>
          </p:nvPr>
        </p:nvSpPr>
        <p:spPr>
          <a:xfrm>
            <a:off x="4721517" y="1208110"/>
            <a:ext cx="4132500" cy="3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75757"/>
              </a:buClr>
              <a:buSzPts val="1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cxnSp>
        <p:nvCxnSpPr>
          <p:cNvPr id="119" name="Google Shape;119;p21"/>
          <p:cNvCxnSpPr/>
          <p:nvPr/>
        </p:nvCxnSpPr>
        <p:spPr>
          <a:xfrm>
            <a:off x="288220" y="1576541"/>
            <a:ext cx="4111800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0" name="Google Shape;120;p21"/>
          <p:cNvCxnSpPr/>
          <p:nvPr/>
        </p:nvCxnSpPr>
        <p:spPr>
          <a:xfrm>
            <a:off x="4721703" y="1576541"/>
            <a:ext cx="4111800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1" name="Google Shape;121;p21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22" name="Google Shape;122;p21"/>
          <p:cNvSpPr txBox="1">
            <a:spLocks noGrp="1"/>
          </p:cNvSpPr>
          <p:nvPr>
            <p:ph type="ftr" idx="11"/>
          </p:nvPr>
        </p:nvSpPr>
        <p:spPr>
          <a:xfrm>
            <a:off x="312283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0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6478371" y="4595812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FAD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 fontScale="90000"/>
          </a:bodyPr>
          <a:lstStyle/>
          <a:p>
            <a:pPr marL="457200" lvl="0" indent="-43434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 startAt="3"/>
            </a:pPr>
            <a:r>
              <a:rPr lang="fi"/>
              <a:t>Kolonialismi historiantutkimuksen valossa</a:t>
            </a:r>
            <a:br>
              <a:rPr lang="fi"/>
            </a:br>
            <a:br>
              <a:rPr lang="fi"/>
            </a:br>
            <a:r>
              <a:rPr lang="fi"/>
              <a:t>Tietoisku: Perinteinen ja uusi näkökulma kolonialismiin</a:t>
            </a:r>
            <a:endParaRPr/>
          </a:p>
        </p:txBody>
      </p:sp>
      <p:sp>
        <p:nvSpPr>
          <p:cNvPr id="128" name="Google Shape;128;p22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i"/>
              <a:t>6</a:t>
            </a:r>
            <a:endParaRPr/>
          </a:p>
        </p:txBody>
      </p:sp>
      <p:sp>
        <p:nvSpPr>
          <p:cNvPr id="129" name="Google Shape;129;p22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</a:pPr>
            <a:r>
              <a:rPr lang="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Perinteinen näkökulma kolonialismiin</a:t>
            </a:r>
            <a:endParaRPr/>
          </a:p>
        </p:txBody>
      </p:sp>
      <p:sp>
        <p:nvSpPr>
          <p:cNvPr id="135" name="Google Shape;135;p23"/>
          <p:cNvSpPr txBox="1">
            <a:spLocks noGrp="1"/>
          </p:cNvSpPr>
          <p:nvPr>
            <p:ph type="body" idx="1"/>
          </p:nvPr>
        </p:nvSpPr>
        <p:spPr>
          <a:xfrm>
            <a:off x="628650" y="1398951"/>
            <a:ext cx="7886700" cy="3438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Source Sans Pro"/>
              <a:buChar char="●"/>
            </a:pPr>
            <a:r>
              <a:rPr lang="fi" sz="2000"/>
              <a:t>Perinteisesti </a:t>
            </a:r>
            <a:r>
              <a:rPr lang="fi" sz="2000" b="1"/>
              <a:t>kolonialismin </a:t>
            </a:r>
            <a:r>
              <a:rPr lang="fi" sz="2000"/>
              <a:t>ajatellaan tarkoittavan eurooppalaisten tapaa alistaa ja hyödyntää merentakaisia alueita perustamalla siirtokuntia.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fi" sz="2000"/>
              <a:t>Tämän määritelmän mukainen kolonialismi alkoi 1400-luvun lopulla eurooppalaisten löytöretkien ja siirtokuntien perustamisen myötä.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Source Sans Pro"/>
              <a:buChar char="●"/>
            </a:pPr>
            <a:r>
              <a:rPr lang="fi" sz="2000"/>
              <a:t>Eurooppalaisten siirtomaiden määrä kasvoi erityisesti </a:t>
            </a:r>
            <a:r>
              <a:rPr lang="fi" sz="2000" b="1"/>
              <a:t>imperialismin aikakaudella</a:t>
            </a:r>
            <a:r>
              <a:rPr lang="fi" sz="2000"/>
              <a:t> 1870–1914. </a:t>
            </a:r>
            <a:r>
              <a:rPr lang="fi" sz="2000" b="1"/>
              <a:t>Imperialismissa </a:t>
            </a:r>
            <a:r>
              <a:rPr lang="fi" sz="2000"/>
              <a:t>emämaa valloittaa ja alistaa siirtomaan niin poliittisesti, sotilaallisesti kuin taloudellisestikin.</a:t>
            </a:r>
            <a:endParaRPr sz="20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Perinteinen näkökulma kolonialismiin</a:t>
            </a:r>
            <a:endParaRPr/>
          </a:p>
        </p:txBody>
      </p:sp>
      <p:sp>
        <p:nvSpPr>
          <p:cNvPr id="141" name="Google Shape;141;p24"/>
          <p:cNvSpPr txBox="1">
            <a:spLocks noGrp="1"/>
          </p:cNvSpPr>
          <p:nvPr>
            <p:ph type="body" idx="1"/>
          </p:nvPr>
        </p:nvSpPr>
        <p:spPr>
          <a:xfrm>
            <a:off x="628650" y="1398951"/>
            <a:ext cx="7886700" cy="3438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fi" sz="2400"/>
              <a:t>Perinteisen näkökulman mukaan kolonialismi päättyi, kun siirtomaat itsenäistyivät ja kolonialistisia valta-asetelmia ryhdyttiin purkamaan. </a:t>
            </a:r>
            <a:endParaRPr sz="240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urce Sans Pro"/>
              <a:buChar char="●"/>
            </a:pPr>
            <a:r>
              <a:rPr lang="fi" sz="2400"/>
              <a:t>Toisen maailmansodan jälkeen siirtomaavallan purkautumista kutsuttiin </a:t>
            </a:r>
            <a:r>
              <a:rPr lang="fi" sz="2400" b="1"/>
              <a:t>dekolonisaatioksi</a:t>
            </a:r>
            <a:r>
              <a:rPr lang="fi" sz="2400"/>
              <a:t>.</a:t>
            </a:r>
            <a:endParaRPr sz="24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Uudet näkökulmat kolonialismiin</a:t>
            </a:r>
            <a:endParaRPr/>
          </a:p>
        </p:txBody>
      </p:sp>
      <p:sp>
        <p:nvSpPr>
          <p:cNvPr id="147" name="Google Shape;147;p25"/>
          <p:cNvSpPr txBox="1">
            <a:spLocks noGrp="1"/>
          </p:cNvSpPr>
          <p:nvPr>
            <p:ph type="body" idx="1"/>
          </p:nvPr>
        </p:nvSpPr>
        <p:spPr>
          <a:xfrm>
            <a:off x="628650" y="1268050"/>
            <a:ext cx="7886700" cy="36042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457200" lvl="0" indent="-37465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Perinteinen näkökulma kolonialismiin ei ota huomioon, että monet kolonialistiset käytännöt jatkuvat edelleen.</a:t>
            </a:r>
            <a:endParaRPr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fi" b="1"/>
              <a:t>Uuskolonialismilla </a:t>
            </a:r>
            <a:r>
              <a:rPr lang="fi"/>
              <a:t>tarkoitetaan sitä, että valtiot, monikansalliset yhtiöt tai entiset siirtomaaisännät hyödyntävät yhä entisiä siirtomaitaan.</a:t>
            </a:r>
            <a:endParaRPr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fi" b="1"/>
              <a:t>Jälkikolonialismi </a:t>
            </a:r>
            <a:r>
              <a:rPr lang="fi"/>
              <a:t>on monitieteinen tutkimussuunta, joka tutkii ja purkaa</a:t>
            </a:r>
            <a:r>
              <a:rPr lang="fi" b="1"/>
              <a:t> </a:t>
            </a:r>
            <a:r>
              <a:rPr lang="fi"/>
              <a:t>kolonialismin vaikutuksia, globaaleja valtarakenteita sekä etnisyyttä, rasismia ja toiseutta.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>
                <a:solidFill>
                  <a:srgbClr val="7F7F7F"/>
                </a:solidFill>
              </a:rPr>
              <a:t>Kolonialismin eri muotoja</a:t>
            </a:r>
            <a:endParaRPr>
              <a:solidFill>
                <a:srgbClr val="7F7F7F"/>
              </a:solidFill>
            </a:endParaRPr>
          </a:p>
        </p:txBody>
      </p:sp>
      <p:sp>
        <p:nvSpPr>
          <p:cNvPr id="153" name="Google Shape;153;p26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i"/>
              <a:t>Kolonialismia voidaan tutkia ja jaotella sen tavoitteiden perusteella.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i" b="1"/>
              <a:t>1. Asutuskolonialismissa </a:t>
            </a:r>
            <a:r>
              <a:rPr lang="fi"/>
              <a:t>valloitetaan alkuperäisasukkaiden alueita asuttamalla heidän maansa. Uudisasukkaat syrjäyttävät alkuperäisen väestön sekä heidän elämäntapansa ja kulttuurinsa.</a:t>
            </a:r>
            <a:endParaRPr/>
          </a:p>
          <a:p>
            <a:pPr marL="457200" lvl="0" indent="-363696" algn="l" rtl="0">
              <a:spcBef>
                <a:spcPts val="80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Esimerkiksi eurooppalaisten saapuminen Amerikkaan ja Australiaan, Pohjoismaissa saamelaisten työntäminen yhä pohjoisemmaksi.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i" b="1"/>
              <a:t>2. Hallitsemiskolonialismi </a:t>
            </a:r>
            <a:r>
              <a:rPr lang="fi"/>
              <a:t>ei pyri korvaamaan alkuperäistä väestöä, vaan hallitsemaan ja hyödyntämään siirtomaata.</a:t>
            </a:r>
            <a:endParaRPr/>
          </a:p>
          <a:p>
            <a:pPr marL="457200" lvl="0" indent="-363696" algn="l" rtl="0">
              <a:spcBef>
                <a:spcPts val="80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Esimerkiksi brittien hallitsema Intia.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>
                <a:solidFill>
                  <a:srgbClr val="7F7F7F"/>
                </a:solidFill>
              </a:rPr>
              <a:t>Kolonialismin eri muotoja</a:t>
            </a:r>
            <a:endParaRPr>
              <a:solidFill>
                <a:srgbClr val="7F7F7F"/>
              </a:solidFill>
            </a:endParaRPr>
          </a:p>
        </p:txBody>
      </p:sp>
      <p:sp>
        <p:nvSpPr>
          <p:cNvPr id="159" name="Google Shape;159;p27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 lnSpcReduction="20000"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i" b="1"/>
              <a:t>3. Plantaasisiirtomaiden </a:t>
            </a:r>
            <a:r>
              <a:rPr lang="fi"/>
              <a:t>tavoitteena on tuottaa vientiin raaka-aineita, kuten sokeria tai kahvia. Valtaa pitää siirtomaaeliitti, joka pyrki saamaan kaupasta mahdollisimman suuren taloudellisen voiton.</a:t>
            </a:r>
            <a:endParaRPr/>
          </a:p>
          <a:p>
            <a:pPr marL="457200" lvl="0" indent="-374650" algn="l" rtl="0"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Esimerkiksi Karibian saarten plansaasien tuotot päätyivät muun muassa Espanjaan, Ranskaan ja Isoon-Britanniaan.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i" b="1"/>
              <a:t>4. Etnosentristisen sivistämisen </a:t>
            </a:r>
            <a:r>
              <a:rPr lang="fi"/>
              <a:t>tavoitteena on oman maan tapojen ja ajatusten levittäminen ympäri maailmaa, koska niiden ajatellaan olevan parempia kuin muiden kulttuurien vastaavat.</a:t>
            </a:r>
            <a:endParaRPr/>
          </a:p>
          <a:p>
            <a:pPr marL="457200" lvl="0" indent="-374650" algn="l" rtl="0"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Esimerkiksi kristinuskon, eurooppalaisten kielten ja tapakulttuurin levittäminen, </a:t>
            </a:r>
            <a:r>
              <a:rPr lang="fi" i="1"/>
              <a:t>valkoisen miehen taakka</a:t>
            </a:r>
            <a:r>
              <a:rPr lang="fi"/>
              <a:t>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Suomalaisten osuus kolonialismin historiassa</a:t>
            </a:r>
            <a:endParaRPr/>
          </a:p>
        </p:txBody>
      </p:sp>
      <p:sp>
        <p:nvSpPr>
          <p:cNvPr id="165" name="Google Shape;165;p28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 fontScale="77500" lnSpcReduction="10000"/>
          </a:bodyPr>
          <a:lstStyle/>
          <a:p>
            <a:pPr marL="457200" lvl="0" indent="-341788" algn="l" rtl="0">
              <a:spcBef>
                <a:spcPts val="80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Aiemmin ajateltiin, ettei suomalaisilla ollut mitään tekemistä kolonialismin kanssa, koska Suomella ei ollut siirtomaita.</a:t>
            </a:r>
            <a:endParaRPr/>
          </a:p>
          <a:p>
            <a:pPr marL="457200" lvl="0" indent="-341788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Nykytutkimus haastaa tämän näkemyksen. Suomen ja suomalaisten osuus kolonialismiin näkyy esimerkiksi seuraavilla tavoilla:</a:t>
            </a:r>
            <a:endParaRPr/>
          </a:p>
          <a:p>
            <a:pPr marL="914400" lvl="0" indent="-341788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" i="1"/>
              <a:t>Asutuskolonialismi </a:t>
            </a:r>
            <a:r>
              <a:rPr lang="fi"/>
              <a:t>saamelaisten maille ja Amerikkaan.</a:t>
            </a:r>
            <a:endParaRPr/>
          </a:p>
          <a:p>
            <a:pPr marL="914400" lvl="0" indent="-341788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"/>
              <a:t>Orjatyövoimalla tuotettujen raaka-aineiden, kuten sokerin ja puuvillan käyttäminen.</a:t>
            </a:r>
            <a:endParaRPr/>
          </a:p>
          <a:p>
            <a:pPr marL="914400" lvl="0" indent="-341788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"/>
              <a:t>Tuotteiden ja raaka-aineiden myynti kauppa- sekä orjalaivoille, esimerkiksi suomalaista tervaa käytettiin orjalaivojen valmistamiseen.</a:t>
            </a:r>
            <a:endParaRPr/>
          </a:p>
          <a:p>
            <a:pPr marL="914400" lvl="0" indent="-341788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"/>
              <a:t>Muille kolonialismia harjoittavien valtioiden palveluksessa työskenteleminen esimerkiksi Karibian siirtomaaplantaaseilla ja Kongo-joen höyrylaivoilla.</a:t>
            </a:r>
            <a:endParaRPr/>
          </a:p>
          <a:p>
            <a:pPr marL="914400" lvl="0" indent="-341788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"/>
              <a:t>Lähetystyö eli kristinuskon ja eurooppalaisen kulttuurin levittäminen.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Microsoft Office PowerPoint</Application>
  <PresentationFormat>Näytössä katseltava esitys (16:9)</PresentationFormat>
  <Paragraphs>33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Calibri</vt:lpstr>
      <vt:lpstr>Source Sans Pro</vt:lpstr>
      <vt:lpstr>Simple Light</vt:lpstr>
      <vt:lpstr>Office-teema</vt:lpstr>
      <vt:lpstr>Kolonialismi historiantutkimuksen valossa  Tietoisku: Perinteinen ja uusi näkökulma kolonialismiin</vt:lpstr>
      <vt:lpstr>Perinteinen näkökulma kolonialismiin</vt:lpstr>
      <vt:lpstr>Perinteinen näkökulma kolonialismiin</vt:lpstr>
      <vt:lpstr>Uudet näkökulmat kolonialismiin</vt:lpstr>
      <vt:lpstr>Kolonialismin eri muotoja</vt:lpstr>
      <vt:lpstr>Kolonialismin eri muotoja</vt:lpstr>
      <vt:lpstr>Suomalaisten osuus kolonialismin historiassa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Kolonialismi historiantutkimuksen valossa  Tietoisku: Perinteinen ja uusi näkökulma kolonialismiin</dc:title>
  <dc:creator>Kaartinen Minna</dc:creator>
  <cp:lastModifiedBy>Kaartinen Minna</cp:lastModifiedBy>
  <cp:revision>1</cp:revision>
  <dcterms:modified xsi:type="dcterms:W3CDTF">2024-03-03T12:14:36Z</dcterms:modified>
</cp:coreProperties>
</file>