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35aa4d9a5f_0_8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5" name="Google Shape;125;g135aa4d9a5f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017" y="1143000"/>
            <a:ext cx="6012000" cy="3085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36457124f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36457124f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5d44915b5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5d44915b5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55f5e92bfc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55f5e92bfc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55f5e92bfc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55f5e92bfc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5d44915b5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15d44915b5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55f5e92bfc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155f5e92bfc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>
            <a:spLocks noGrp="1"/>
          </p:cNvSpPr>
          <p:nvPr>
            <p:ph type="title"/>
          </p:nvPr>
        </p:nvSpPr>
        <p:spPr>
          <a:xfrm>
            <a:off x="628650" y="2162587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 b="1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1"/>
          </p:nvPr>
        </p:nvSpPr>
        <p:spPr>
          <a:xfrm>
            <a:off x="628650" y="664404"/>
            <a:ext cx="78867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Calibri"/>
              <a:buNone/>
              <a:defRPr sz="2500" b="1">
                <a:solidFill>
                  <a:schemeClr val="lt1"/>
                </a:solidFill>
              </a:defRPr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body" idx="2"/>
          </p:nvPr>
        </p:nvSpPr>
        <p:spPr>
          <a:xfrm>
            <a:off x="628650" y="1071242"/>
            <a:ext cx="78867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  <a:defRPr sz="1800">
                <a:solidFill>
                  <a:schemeClr val="lt1"/>
                </a:solidFill>
              </a:defRPr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1670" y="4414529"/>
            <a:ext cx="676581" cy="3724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Image Half Full">
  <p:cSld name="17_Image Half Full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>
            <a:spLocks noGrp="1"/>
          </p:cNvSpPr>
          <p:nvPr>
            <p:ph type="title"/>
          </p:nvPr>
        </p:nvSpPr>
        <p:spPr>
          <a:xfrm>
            <a:off x="312283" y="185185"/>
            <a:ext cx="8546100" cy="7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5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5"/>
          <p:cNvSpPr txBox="1">
            <a:spLocks noGrp="1"/>
          </p:cNvSpPr>
          <p:nvPr>
            <p:ph type="body" idx="1"/>
          </p:nvPr>
        </p:nvSpPr>
        <p:spPr>
          <a:xfrm>
            <a:off x="301228" y="2955552"/>
            <a:ext cx="2575200" cy="13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>
            <a:spLocks noGrp="1"/>
          </p:cNvSpPr>
          <p:nvPr>
            <p:ph type="pic" idx="2"/>
          </p:nvPr>
        </p:nvSpPr>
        <p:spPr>
          <a:xfrm>
            <a:off x="301397" y="1005160"/>
            <a:ext cx="25752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5"/>
          <p:cNvSpPr txBox="1">
            <a:spLocks noGrp="1"/>
          </p:cNvSpPr>
          <p:nvPr>
            <p:ph type="body" idx="3"/>
          </p:nvPr>
        </p:nvSpPr>
        <p:spPr>
          <a:xfrm>
            <a:off x="3292078" y="2965077"/>
            <a:ext cx="2575200" cy="13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>
            <a:spLocks noGrp="1"/>
          </p:cNvSpPr>
          <p:nvPr>
            <p:ph type="pic" idx="4"/>
          </p:nvPr>
        </p:nvSpPr>
        <p:spPr>
          <a:xfrm>
            <a:off x="3292247" y="1014685"/>
            <a:ext cx="25752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Google Shape;67;p15"/>
          <p:cNvSpPr txBox="1">
            <a:spLocks noGrp="1"/>
          </p:cNvSpPr>
          <p:nvPr>
            <p:ph type="body" idx="5"/>
          </p:nvPr>
        </p:nvSpPr>
        <p:spPr>
          <a:xfrm>
            <a:off x="6282928" y="2965077"/>
            <a:ext cx="2575200" cy="13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15"/>
          <p:cNvSpPr>
            <a:spLocks noGrp="1"/>
          </p:cNvSpPr>
          <p:nvPr>
            <p:ph type="pic" idx="6"/>
          </p:nvPr>
        </p:nvSpPr>
        <p:spPr>
          <a:xfrm>
            <a:off x="6283097" y="1014685"/>
            <a:ext cx="25752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5"/>
          <p:cNvSpPr txBox="1">
            <a:spLocks noGrp="1"/>
          </p:cNvSpPr>
          <p:nvPr>
            <p:ph type="sldNum" idx="12"/>
          </p:nvPr>
        </p:nvSpPr>
        <p:spPr>
          <a:xfrm>
            <a:off x="6778869" y="462411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312283" y="4609974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608229" y="1185277"/>
            <a:ext cx="4103700" cy="31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>
            <a:spLocks noGrp="1"/>
          </p:cNvSpPr>
          <p:nvPr>
            <p:ph type="pic" idx="2"/>
          </p:nvPr>
        </p:nvSpPr>
        <p:spPr>
          <a:xfrm>
            <a:off x="5047570" y="0"/>
            <a:ext cx="40965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16"/>
          <p:cNvSpPr txBox="1">
            <a:spLocks noGrp="1"/>
          </p:cNvSpPr>
          <p:nvPr>
            <p:ph type="sldNum" idx="12"/>
          </p:nvPr>
        </p:nvSpPr>
        <p:spPr>
          <a:xfrm>
            <a:off x="6609080" y="462411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608229" y="273844"/>
            <a:ext cx="4124100" cy="7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7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628650" y="1398942"/>
            <a:ext cx="7886700" cy="30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/>
            </a:lvl1pPr>
            <a:lvl2pPr marL="914400" lvl="1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sldNum" idx="12"/>
          </p:nvPr>
        </p:nvSpPr>
        <p:spPr>
          <a:xfrm>
            <a:off x="6457950" y="462411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/>
          <p:nvPr/>
        </p:nvSpPr>
        <p:spPr>
          <a:xfrm>
            <a:off x="353950" y="4503375"/>
            <a:ext cx="4593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000">
                <a:latin typeface="Calibri"/>
                <a:ea typeface="Calibri"/>
                <a:cs typeface="Calibri"/>
                <a:sym typeface="Calibri"/>
              </a:rPr>
              <a:t>Forum Historia 6, Luku 3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xfrm>
            <a:off x="618445" y="273844"/>
            <a:ext cx="8049000" cy="6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8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8"/>
          <p:cNvSpPr/>
          <p:nvPr/>
        </p:nvSpPr>
        <p:spPr>
          <a:xfrm>
            <a:off x="3151764" y="1530032"/>
            <a:ext cx="1478100" cy="26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1"/>
          </p:nvPr>
        </p:nvSpPr>
        <p:spPr>
          <a:xfrm>
            <a:off x="628650" y="1147894"/>
            <a:ext cx="3776100" cy="31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/>
            </a:lvl1pPr>
            <a:lvl2pPr marL="914400" lvl="1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2"/>
          </p:nvPr>
        </p:nvSpPr>
        <p:spPr>
          <a:xfrm>
            <a:off x="4890431" y="1147894"/>
            <a:ext cx="3776100" cy="312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/>
            </a:lvl1pPr>
            <a:lvl2pPr marL="914400" lvl="1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sldNum" idx="12"/>
          </p:nvPr>
        </p:nvSpPr>
        <p:spPr>
          <a:xfrm>
            <a:off x="6609080" y="459581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>
            <a:spLocks noGrp="1"/>
          </p:cNvSpPr>
          <p:nvPr>
            <p:ph type="pic" idx="2"/>
          </p:nvPr>
        </p:nvSpPr>
        <p:spPr>
          <a:xfrm>
            <a:off x="0" y="0"/>
            <a:ext cx="40965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94" name="Google Shape;94;p19"/>
          <p:cNvSpPr txBox="1">
            <a:spLocks noGrp="1"/>
          </p:cNvSpPr>
          <p:nvPr>
            <p:ph type="title"/>
          </p:nvPr>
        </p:nvSpPr>
        <p:spPr>
          <a:xfrm>
            <a:off x="4267880" y="273844"/>
            <a:ext cx="4399500" cy="8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9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4267881" y="1326111"/>
            <a:ext cx="4399500" cy="32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sldNum" idx="12"/>
          </p:nvPr>
        </p:nvSpPr>
        <p:spPr>
          <a:xfrm>
            <a:off x="6609080" y="462062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98" name="Google Shape;98;p19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>
            <a:spLocks noGrp="1"/>
          </p:cNvSpPr>
          <p:nvPr>
            <p:ph type="title"/>
          </p:nvPr>
        </p:nvSpPr>
        <p:spPr>
          <a:xfrm>
            <a:off x="312283" y="185185"/>
            <a:ext cx="8546100" cy="7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0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>
            <a:off x="310075" y="2879163"/>
            <a:ext cx="1961700" cy="14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20"/>
          <p:cNvSpPr>
            <a:spLocks noGrp="1"/>
          </p:cNvSpPr>
          <p:nvPr>
            <p:ph type="pic" idx="2"/>
          </p:nvPr>
        </p:nvSpPr>
        <p:spPr>
          <a:xfrm>
            <a:off x="310245" y="1005160"/>
            <a:ext cx="19617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104" name="Google Shape;104;p20"/>
          <p:cNvSpPr txBox="1">
            <a:spLocks noGrp="1"/>
          </p:cNvSpPr>
          <p:nvPr>
            <p:ph type="body" idx="3"/>
          </p:nvPr>
        </p:nvSpPr>
        <p:spPr>
          <a:xfrm>
            <a:off x="2494515" y="2879163"/>
            <a:ext cx="1961700" cy="14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05" name="Google Shape;105;p20"/>
          <p:cNvSpPr>
            <a:spLocks noGrp="1"/>
          </p:cNvSpPr>
          <p:nvPr>
            <p:ph type="pic" idx="4"/>
          </p:nvPr>
        </p:nvSpPr>
        <p:spPr>
          <a:xfrm>
            <a:off x="2494685" y="1005160"/>
            <a:ext cx="19617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106" name="Google Shape;106;p20"/>
          <p:cNvSpPr txBox="1">
            <a:spLocks noGrp="1"/>
          </p:cNvSpPr>
          <p:nvPr>
            <p:ph type="body" idx="5"/>
          </p:nvPr>
        </p:nvSpPr>
        <p:spPr>
          <a:xfrm>
            <a:off x="4691898" y="2879163"/>
            <a:ext cx="1961700" cy="14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20"/>
          <p:cNvSpPr>
            <a:spLocks noGrp="1"/>
          </p:cNvSpPr>
          <p:nvPr>
            <p:ph type="pic" idx="6"/>
          </p:nvPr>
        </p:nvSpPr>
        <p:spPr>
          <a:xfrm>
            <a:off x="4692067" y="1005160"/>
            <a:ext cx="19617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108" name="Google Shape;108;p20"/>
          <p:cNvSpPr txBox="1">
            <a:spLocks noGrp="1"/>
          </p:cNvSpPr>
          <p:nvPr>
            <p:ph type="body" idx="7"/>
          </p:nvPr>
        </p:nvSpPr>
        <p:spPr>
          <a:xfrm>
            <a:off x="6896389" y="2879163"/>
            <a:ext cx="1961700" cy="14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p20"/>
          <p:cNvSpPr>
            <a:spLocks noGrp="1"/>
          </p:cNvSpPr>
          <p:nvPr>
            <p:ph type="pic" idx="8"/>
          </p:nvPr>
        </p:nvSpPr>
        <p:spPr>
          <a:xfrm>
            <a:off x="6896559" y="1005160"/>
            <a:ext cx="1961700" cy="1781100"/>
          </a:xfrm>
          <a:prstGeom prst="rect">
            <a:avLst/>
          </a:prstGeom>
          <a:noFill/>
          <a:ln>
            <a:noFill/>
          </a:ln>
        </p:spPr>
      </p:sp>
      <p:sp>
        <p:nvSpPr>
          <p:cNvPr id="110" name="Google Shape;110;p20"/>
          <p:cNvSpPr txBox="1">
            <a:spLocks noGrp="1"/>
          </p:cNvSpPr>
          <p:nvPr>
            <p:ph type="sldNum" idx="12"/>
          </p:nvPr>
        </p:nvSpPr>
        <p:spPr>
          <a:xfrm>
            <a:off x="6778869" y="462411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111" name="Google Shape;111;p20"/>
          <p:cNvSpPr txBox="1">
            <a:spLocks noGrp="1"/>
          </p:cNvSpPr>
          <p:nvPr>
            <p:ph type="ftr" idx="11"/>
          </p:nvPr>
        </p:nvSpPr>
        <p:spPr>
          <a:xfrm>
            <a:off x="307731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>
            <a:spLocks noGrp="1"/>
          </p:cNvSpPr>
          <p:nvPr>
            <p:ph type="title"/>
          </p:nvPr>
        </p:nvSpPr>
        <p:spPr>
          <a:xfrm>
            <a:off x="312283" y="185185"/>
            <a:ext cx="8546100" cy="7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1"/>
          <p:cNvSpPr txBox="1"/>
          <p:nvPr/>
        </p:nvSpPr>
        <p:spPr>
          <a:xfrm>
            <a:off x="8666480" y="33220"/>
            <a:ext cx="413700" cy="1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21"/>
          <p:cNvSpPr txBox="1">
            <a:spLocks noGrp="1"/>
          </p:cNvSpPr>
          <p:nvPr>
            <p:ph type="body" idx="1"/>
          </p:nvPr>
        </p:nvSpPr>
        <p:spPr>
          <a:xfrm>
            <a:off x="289864" y="1664208"/>
            <a:ext cx="4110000" cy="24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21"/>
          <p:cNvSpPr txBox="1">
            <a:spLocks noGrp="1"/>
          </p:cNvSpPr>
          <p:nvPr>
            <p:ph type="body" idx="2"/>
          </p:nvPr>
        </p:nvSpPr>
        <p:spPr>
          <a:xfrm>
            <a:off x="4723346" y="1673733"/>
            <a:ext cx="4110000" cy="24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  <a:defRPr sz="1700"/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21"/>
          <p:cNvSpPr txBox="1">
            <a:spLocks noGrp="1"/>
          </p:cNvSpPr>
          <p:nvPr>
            <p:ph type="body" idx="3"/>
          </p:nvPr>
        </p:nvSpPr>
        <p:spPr>
          <a:xfrm>
            <a:off x="289845" y="1194343"/>
            <a:ext cx="4110300" cy="37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575757"/>
              </a:buClr>
              <a:buSzPts val="1800"/>
              <a:buFont typeface="Calibri"/>
              <a:buNone/>
              <a:defRPr sz="1800" b="1">
                <a:solidFill>
                  <a:srgbClr val="575757"/>
                </a:solidFill>
              </a:defRPr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21"/>
          <p:cNvSpPr txBox="1">
            <a:spLocks noGrp="1"/>
          </p:cNvSpPr>
          <p:nvPr>
            <p:ph type="body" idx="4"/>
          </p:nvPr>
        </p:nvSpPr>
        <p:spPr>
          <a:xfrm>
            <a:off x="4721517" y="1208110"/>
            <a:ext cx="4132500" cy="37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575757"/>
              </a:buClr>
              <a:buSzPts val="1800"/>
              <a:buFont typeface="Calibri"/>
              <a:buNone/>
              <a:defRPr sz="1800" b="1">
                <a:solidFill>
                  <a:srgbClr val="575757"/>
                </a:solidFill>
              </a:defRPr>
            </a:lvl1pPr>
            <a:lvl2pPr marL="914400" lvl="1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2pPr>
            <a:lvl3pPr marL="1371600" lvl="2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3pPr>
            <a:lvl4pPr marL="1828800" lvl="3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4pPr>
            <a:lvl5pPr marL="2286000" lvl="4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5pPr>
            <a:lvl6pPr marL="2743200" lvl="5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6pPr>
            <a:lvl7pPr marL="3200400" lvl="6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7pPr>
            <a:lvl8pPr marL="3657600" lvl="7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8pPr>
            <a:lvl9pPr marL="4114800" lvl="8" indent="-2730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  <a:defRPr/>
            </a:lvl9pPr>
          </a:lstStyle>
          <a:p>
            <a:endParaRPr/>
          </a:p>
        </p:txBody>
      </p:sp>
      <p:cxnSp>
        <p:nvCxnSpPr>
          <p:cNvPr id="119" name="Google Shape;119;p21"/>
          <p:cNvCxnSpPr/>
          <p:nvPr/>
        </p:nvCxnSpPr>
        <p:spPr>
          <a:xfrm>
            <a:off x="288220" y="1576541"/>
            <a:ext cx="4111800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0" name="Google Shape;120;p21"/>
          <p:cNvCxnSpPr/>
          <p:nvPr/>
        </p:nvCxnSpPr>
        <p:spPr>
          <a:xfrm>
            <a:off x="4721703" y="1576541"/>
            <a:ext cx="4111800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1" name="Google Shape;121;p21"/>
          <p:cNvSpPr txBox="1">
            <a:spLocks noGrp="1"/>
          </p:cNvSpPr>
          <p:nvPr>
            <p:ph type="sldNum" idx="12"/>
          </p:nvPr>
        </p:nvSpPr>
        <p:spPr>
          <a:xfrm>
            <a:off x="6778869" y="462411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122" name="Google Shape;122;p21"/>
          <p:cNvSpPr txBox="1">
            <a:spLocks noGrp="1"/>
          </p:cNvSpPr>
          <p:nvPr>
            <p:ph type="ftr" idx="11"/>
          </p:nvPr>
        </p:nvSpPr>
        <p:spPr>
          <a:xfrm>
            <a:off x="312283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>
                <a:solidFill>
                  <a:srgbClr val="57575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3300"/>
              <a:buFont typeface="Calibri"/>
              <a:buNone/>
              <a:defRPr sz="33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0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6478371" y="459581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FAD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"/>
          <p:cNvSpPr txBox="1">
            <a:spLocks noGrp="1"/>
          </p:cNvSpPr>
          <p:nvPr>
            <p:ph type="title"/>
          </p:nvPr>
        </p:nvSpPr>
        <p:spPr>
          <a:xfrm>
            <a:off x="628650" y="2162587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 fontScale="90000"/>
          </a:bodyPr>
          <a:lstStyle/>
          <a:p>
            <a:pPr marL="457200" lvl="0" indent="-43434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 startAt="3"/>
            </a:pPr>
            <a:r>
              <a:rPr lang="fi"/>
              <a:t>Kolonialismi historiantutkimuksen valossa</a:t>
            </a:r>
            <a:br>
              <a:rPr lang="fi"/>
            </a:br>
            <a:br>
              <a:rPr lang="fi"/>
            </a:br>
            <a:r>
              <a:rPr lang="fi"/>
              <a:t>Tietoisku: Perinteinen ja uusi näkökulma kolonialismiin</a:t>
            </a:r>
            <a:endParaRPr/>
          </a:p>
        </p:txBody>
      </p:sp>
      <p:sp>
        <p:nvSpPr>
          <p:cNvPr id="128" name="Google Shape;128;p22"/>
          <p:cNvSpPr txBox="1">
            <a:spLocks noGrp="1"/>
          </p:cNvSpPr>
          <p:nvPr>
            <p:ph type="body" idx="2"/>
          </p:nvPr>
        </p:nvSpPr>
        <p:spPr>
          <a:xfrm>
            <a:off x="628650" y="1071242"/>
            <a:ext cx="78867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fi"/>
              <a:t>6</a:t>
            </a:r>
            <a:endParaRPr/>
          </a:p>
        </p:txBody>
      </p:sp>
      <p:sp>
        <p:nvSpPr>
          <p:cNvPr id="129" name="Google Shape;129;p22"/>
          <p:cNvSpPr txBox="1">
            <a:spLocks noGrp="1"/>
          </p:cNvSpPr>
          <p:nvPr>
            <p:ph type="body" idx="1"/>
          </p:nvPr>
        </p:nvSpPr>
        <p:spPr>
          <a:xfrm>
            <a:off x="628650" y="664404"/>
            <a:ext cx="78867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Calibri"/>
              <a:buNone/>
            </a:pPr>
            <a:r>
              <a:rPr lang="fi"/>
              <a:t>Forum Historia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Perinteinen näkökulma kolonialismiin</a:t>
            </a:r>
            <a:endParaRPr/>
          </a:p>
        </p:txBody>
      </p:sp>
      <p:sp>
        <p:nvSpPr>
          <p:cNvPr id="135" name="Google Shape;135;p23"/>
          <p:cNvSpPr txBox="1">
            <a:spLocks noGrp="1"/>
          </p:cNvSpPr>
          <p:nvPr>
            <p:ph type="body" idx="1"/>
          </p:nvPr>
        </p:nvSpPr>
        <p:spPr>
          <a:xfrm>
            <a:off x="628650" y="1398951"/>
            <a:ext cx="7886700" cy="3438600"/>
          </a:xfrm>
          <a:prstGeom prst="rect">
            <a:avLst/>
          </a:prstGeom>
        </p:spPr>
        <p:txBody>
          <a:bodyPr spcFirstLastPara="1" wrap="square" lIns="34275" tIns="17150" rIns="34275" bIns="17150" anchor="t" anchorCtr="0">
            <a:norm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Source Sans Pro"/>
              <a:buChar char="●"/>
            </a:pPr>
            <a:r>
              <a:rPr lang="fi" sz="2000"/>
              <a:t>Perinteisesti </a:t>
            </a:r>
            <a:r>
              <a:rPr lang="fi" sz="2000" b="1"/>
              <a:t>kolonialismin </a:t>
            </a:r>
            <a:r>
              <a:rPr lang="fi" sz="2000"/>
              <a:t>ajatellaan tarkoittavan eurooppalaisten tapaa alistaa ja hyödyntää merentakaisia alueita perustamalla siirtokuntia. 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fi" sz="2000"/>
              <a:t>Tämän määritelmän mukainen kolonialismi alkoi 1400-luvun lopulla eurooppalaisten löytöretkien ja siirtokuntien perustamisen myötä. 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Source Sans Pro"/>
              <a:buChar char="●"/>
            </a:pPr>
            <a:r>
              <a:rPr lang="fi" sz="2000"/>
              <a:t>Eurooppalaisten siirtomaiden määrä kasvoi erityisesti </a:t>
            </a:r>
            <a:r>
              <a:rPr lang="fi" sz="2000" b="1"/>
              <a:t>imperialismin aikakaudella</a:t>
            </a:r>
            <a:r>
              <a:rPr lang="fi" sz="2000"/>
              <a:t> 1870–1914. </a:t>
            </a:r>
            <a:r>
              <a:rPr lang="fi" sz="2000" b="1"/>
              <a:t>Imperialismissa </a:t>
            </a:r>
            <a:r>
              <a:rPr lang="fi" sz="2000"/>
              <a:t>emämaa valloittaa ja alistaa siirtomaan niin poliittisesti, sotilaallisesti kuin taloudellisestikin.</a:t>
            </a:r>
            <a:endParaRPr sz="20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Perinteinen näkökulma kolonialismiin</a:t>
            </a:r>
            <a:endParaRPr/>
          </a:p>
        </p:txBody>
      </p:sp>
      <p:sp>
        <p:nvSpPr>
          <p:cNvPr id="141" name="Google Shape;141;p24"/>
          <p:cNvSpPr txBox="1">
            <a:spLocks noGrp="1"/>
          </p:cNvSpPr>
          <p:nvPr>
            <p:ph type="body" idx="1"/>
          </p:nvPr>
        </p:nvSpPr>
        <p:spPr>
          <a:xfrm>
            <a:off x="628650" y="1398951"/>
            <a:ext cx="7886700" cy="3438600"/>
          </a:xfrm>
          <a:prstGeom prst="rect">
            <a:avLst/>
          </a:prstGeom>
        </p:spPr>
        <p:txBody>
          <a:bodyPr spcFirstLastPara="1" wrap="square" lIns="34275" tIns="17150" rIns="34275" bIns="17150" anchor="t" anchorCtr="0">
            <a:norm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fi" sz="2400"/>
              <a:t>Perinteisen näkökulman mukaan kolonialismi päättyi, kun siirtomaat itsenäistyivät ja kolonialistisia valta-asetelmia ryhdyttiin purkamaan. </a:t>
            </a:r>
            <a:endParaRPr sz="2400"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Source Sans Pro"/>
              <a:buChar char="●"/>
            </a:pPr>
            <a:r>
              <a:rPr lang="fi" sz="2400"/>
              <a:t>Toisen maailmansodan jälkeen siirtomaavallan purkautumista kutsuttiin </a:t>
            </a:r>
            <a:r>
              <a:rPr lang="fi" sz="2400" b="1"/>
              <a:t>dekolonisaatioksi</a:t>
            </a:r>
            <a:r>
              <a:rPr lang="fi" sz="2400"/>
              <a:t>.</a:t>
            </a:r>
            <a:endParaRPr sz="24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Uudet näkökulmat kolonialismiin</a:t>
            </a:r>
            <a:endParaRPr/>
          </a:p>
        </p:txBody>
      </p:sp>
      <p:sp>
        <p:nvSpPr>
          <p:cNvPr id="147" name="Google Shape;147;p25"/>
          <p:cNvSpPr txBox="1">
            <a:spLocks noGrp="1"/>
          </p:cNvSpPr>
          <p:nvPr>
            <p:ph type="body" idx="1"/>
          </p:nvPr>
        </p:nvSpPr>
        <p:spPr>
          <a:xfrm>
            <a:off x="628650" y="1268050"/>
            <a:ext cx="7886700" cy="3604200"/>
          </a:xfrm>
          <a:prstGeom prst="rect">
            <a:avLst/>
          </a:prstGeom>
        </p:spPr>
        <p:txBody>
          <a:bodyPr spcFirstLastPara="1" wrap="square" lIns="34275" tIns="17150" rIns="34275" bIns="17150" anchor="t" anchorCtr="0">
            <a:normAutofit/>
          </a:bodyPr>
          <a:lstStyle/>
          <a:p>
            <a:pPr marL="457200" lvl="0" indent="-37465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300"/>
              <a:buChar char="●"/>
            </a:pPr>
            <a:r>
              <a:rPr lang="fi"/>
              <a:t>Perinteinen näkökulma kolonialismiin ei ota huomioon, että monet kolonialistiset käytännöt jatkuvat edelleen.</a:t>
            </a:r>
            <a:endParaRPr/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fi" b="1"/>
              <a:t>Uuskolonialismilla </a:t>
            </a:r>
            <a:r>
              <a:rPr lang="fi"/>
              <a:t>tarkoitetaan sitä, että valtiot, monikansalliset yhtiöt tai entiset siirtomaaisännät hyödyntävät yhä entisiä siirtomaitaan.</a:t>
            </a:r>
            <a:endParaRPr/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fi" b="1"/>
              <a:t>Jälkikolonialismi </a:t>
            </a:r>
            <a:r>
              <a:rPr lang="fi"/>
              <a:t>on monitieteinen tutkimussuunta, joka tutkii ja purkaa</a:t>
            </a:r>
            <a:r>
              <a:rPr lang="fi" b="1"/>
              <a:t> </a:t>
            </a:r>
            <a:r>
              <a:rPr lang="fi"/>
              <a:t>kolonialismin vaikutuksia, globaaleja valtarakenteita sekä etnisyyttä, rasismia ja toiseutta.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6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>
                <a:solidFill>
                  <a:srgbClr val="7F7F7F"/>
                </a:solidFill>
              </a:rPr>
              <a:t>Kolonialismin eri muotoja</a:t>
            </a:r>
            <a:endParaRPr>
              <a:solidFill>
                <a:srgbClr val="7F7F7F"/>
              </a:solidFill>
            </a:endParaRPr>
          </a:p>
        </p:txBody>
      </p:sp>
      <p:sp>
        <p:nvSpPr>
          <p:cNvPr id="153" name="Google Shape;153;p26"/>
          <p:cNvSpPr txBox="1">
            <a:spLocks noGrp="1"/>
          </p:cNvSpPr>
          <p:nvPr>
            <p:ph type="body" idx="1"/>
          </p:nvPr>
        </p:nvSpPr>
        <p:spPr>
          <a:xfrm>
            <a:off x="628650" y="1398942"/>
            <a:ext cx="7886700" cy="3054600"/>
          </a:xfrm>
          <a:prstGeom prst="rect">
            <a:avLst/>
          </a:prstGeom>
        </p:spPr>
        <p:txBody>
          <a:bodyPr spcFirstLastPara="1" wrap="square" lIns="34275" tIns="17150" rIns="34275" bIns="17150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fi"/>
              <a:t>Kolonialismia voidaan tutkia ja jaotella sen tavoitteiden perusteella.</a:t>
            </a: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fi" b="1"/>
              <a:t>1. Asutuskolonialismissa </a:t>
            </a:r>
            <a:r>
              <a:rPr lang="fi"/>
              <a:t>valloitetaan alkuperäisasukkaiden alueita asuttamalla heidän maansa. Uudisasukkaat syrjäyttävät alkuperäisen väestön sekä heidän elämäntapansa ja kulttuurinsa.</a:t>
            </a:r>
            <a:endParaRPr/>
          </a:p>
          <a:p>
            <a:pPr marL="457200" lvl="0" indent="-363696" algn="l" rtl="0">
              <a:spcBef>
                <a:spcPts val="800"/>
              </a:spcBef>
              <a:spcAft>
                <a:spcPts val="0"/>
              </a:spcAft>
              <a:buSzPct val="100000"/>
              <a:buChar char="●"/>
            </a:pPr>
            <a:r>
              <a:rPr lang="fi"/>
              <a:t>Esimerkiksi eurooppalaisten saapuminen Amerikkaan ja Australiaan, Pohjoismaissa saamelaisten työntäminen yhä pohjoisemmaksi.</a:t>
            </a: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fi" b="1"/>
              <a:t>2. Hallitsemiskolonialismi </a:t>
            </a:r>
            <a:r>
              <a:rPr lang="fi"/>
              <a:t>ei pyri korvaamaan alkuperäistä väestöä, vaan hallitsemaan ja hyödyntämään siirtomaata.</a:t>
            </a:r>
            <a:endParaRPr/>
          </a:p>
          <a:p>
            <a:pPr marL="457200" lvl="0" indent="-363696" algn="l" rtl="0">
              <a:spcBef>
                <a:spcPts val="800"/>
              </a:spcBef>
              <a:spcAft>
                <a:spcPts val="0"/>
              </a:spcAft>
              <a:buSzPct val="100000"/>
              <a:buChar char="●"/>
            </a:pPr>
            <a:r>
              <a:rPr lang="fi"/>
              <a:t>Esimerkiksi brittien hallitsema Intia.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>
                <a:solidFill>
                  <a:srgbClr val="7F7F7F"/>
                </a:solidFill>
              </a:rPr>
              <a:t>Kolonialismin eri muotoja</a:t>
            </a:r>
            <a:endParaRPr>
              <a:solidFill>
                <a:srgbClr val="7F7F7F"/>
              </a:solidFill>
            </a:endParaRPr>
          </a:p>
        </p:txBody>
      </p:sp>
      <p:sp>
        <p:nvSpPr>
          <p:cNvPr id="159" name="Google Shape;159;p27"/>
          <p:cNvSpPr txBox="1">
            <a:spLocks noGrp="1"/>
          </p:cNvSpPr>
          <p:nvPr>
            <p:ph type="body" idx="1"/>
          </p:nvPr>
        </p:nvSpPr>
        <p:spPr>
          <a:xfrm>
            <a:off x="628650" y="1398942"/>
            <a:ext cx="7886700" cy="3054600"/>
          </a:xfrm>
          <a:prstGeom prst="rect">
            <a:avLst/>
          </a:prstGeom>
        </p:spPr>
        <p:txBody>
          <a:bodyPr spcFirstLastPara="1" wrap="square" lIns="34275" tIns="17150" rIns="34275" bIns="17150" anchor="t" anchorCtr="0">
            <a:normAutofit lnSpcReduction="20000"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fi" b="1"/>
              <a:t>3. Plantaasisiirtomaiden </a:t>
            </a:r>
            <a:r>
              <a:rPr lang="fi"/>
              <a:t>tavoitteena on tuottaa vientiin raaka-aineita, kuten sokeria tai kahvia. Valtaa pitää siirtomaaeliitti, joka pyrki saamaan kaupasta mahdollisimman suuren taloudellisen voiton.</a:t>
            </a:r>
            <a:endParaRPr/>
          </a:p>
          <a:p>
            <a:pPr marL="457200" lvl="0" indent="-374650" algn="l" rtl="0">
              <a:spcBef>
                <a:spcPts val="800"/>
              </a:spcBef>
              <a:spcAft>
                <a:spcPts val="0"/>
              </a:spcAft>
              <a:buSzPts val="2300"/>
              <a:buChar char="●"/>
            </a:pPr>
            <a:r>
              <a:rPr lang="fi"/>
              <a:t>Esimerkiksi Karibian saarten plansaasien tuotot päätyivät muun muassa Espanjaan, Ranskaan ja Isoon-Britanniaan.</a:t>
            </a: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fi" b="1"/>
              <a:t>4. Etnosentristisen sivistämisen </a:t>
            </a:r>
            <a:r>
              <a:rPr lang="fi"/>
              <a:t>tavoitteena on oman maan tapojen ja ajatusten levittäminen ympäri maailmaa, koska niiden ajatellaan olevan parempia kuin muiden kulttuurien vastaavat.</a:t>
            </a:r>
            <a:endParaRPr/>
          </a:p>
          <a:p>
            <a:pPr marL="457200" lvl="0" indent="-374650" algn="l" rtl="0">
              <a:spcBef>
                <a:spcPts val="800"/>
              </a:spcBef>
              <a:spcAft>
                <a:spcPts val="0"/>
              </a:spcAft>
              <a:buSzPts val="2300"/>
              <a:buChar char="●"/>
            </a:pPr>
            <a:r>
              <a:rPr lang="fi"/>
              <a:t>Esimerkiksi kristinuskon, eurooppalaisten kielten ja tapakulttuurin levittäminen, </a:t>
            </a:r>
            <a:r>
              <a:rPr lang="fi" i="1"/>
              <a:t>valkoisen miehen taakka</a:t>
            </a:r>
            <a:r>
              <a:rPr lang="fi"/>
              <a:t>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8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34275" tIns="17150" rIns="34275" bIns="171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Suomalaisten osuus kolonialismin historiassa</a:t>
            </a:r>
            <a:endParaRPr/>
          </a:p>
        </p:txBody>
      </p:sp>
      <p:sp>
        <p:nvSpPr>
          <p:cNvPr id="165" name="Google Shape;165;p28"/>
          <p:cNvSpPr txBox="1">
            <a:spLocks noGrp="1"/>
          </p:cNvSpPr>
          <p:nvPr>
            <p:ph type="body" idx="1"/>
          </p:nvPr>
        </p:nvSpPr>
        <p:spPr>
          <a:xfrm>
            <a:off x="628650" y="1398942"/>
            <a:ext cx="7886700" cy="3054600"/>
          </a:xfrm>
          <a:prstGeom prst="rect">
            <a:avLst/>
          </a:prstGeom>
        </p:spPr>
        <p:txBody>
          <a:bodyPr spcFirstLastPara="1" wrap="square" lIns="34275" tIns="17150" rIns="34275" bIns="17150" anchor="t" anchorCtr="0">
            <a:normAutofit fontScale="77500" lnSpcReduction="10000"/>
          </a:bodyPr>
          <a:lstStyle/>
          <a:p>
            <a:pPr marL="457200" lvl="0" indent="-341788" algn="l" rtl="0">
              <a:spcBef>
                <a:spcPts val="800"/>
              </a:spcBef>
              <a:spcAft>
                <a:spcPts val="0"/>
              </a:spcAft>
              <a:buSzPct val="100000"/>
              <a:buChar char="●"/>
            </a:pPr>
            <a:r>
              <a:rPr lang="fi"/>
              <a:t>Aiemmin ajateltiin, ettei suomalaisilla ollut mitään tekemistä kolonialismin kanssa, koska Suomella ei ollut siirtomaita.</a:t>
            </a:r>
            <a:endParaRPr/>
          </a:p>
          <a:p>
            <a:pPr marL="457200" lvl="0" indent="-341788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/>
              <a:t>Nykytutkimus haastaa tämän näkemyksen. Suomen ja suomalaisten osuus kolonialismiin näkyy esimerkiksi seuraavilla tavoilla:</a:t>
            </a:r>
            <a:endParaRPr/>
          </a:p>
          <a:p>
            <a:pPr marL="914400" lvl="0" indent="-341788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fi" i="1"/>
              <a:t>Asutuskolonialismi </a:t>
            </a:r>
            <a:r>
              <a:rPr lang="fi"/>
              <a:t>saamelaisten maille ja Amerikkaan.</a:t>
            </a:r>
            <a:endParaRPr/>
          </a:p>
          <a:p>
            <a:pPr marL="914400" lvl="0" indent="-341788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fi"/>
              <a:t>Orjatyövoimalla tuotettujen raaka-aineiden, kuten sokerin ja puuvillan käyttäminen.</a:t>
            </a:r>
            <a:endParaRPr/>
          </a:p>
          <a:p>
            <a:pPr marL="914400" lvl="0" indent="-341788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fi"/>
              <a:t>Tuotteiden ja raaka-aineiden myynti kauppa- sekä orjalaivoille, esimerkiksi suomalaista tervaa käytettiin orjalaivojen valmistamiseen.</a:t>
            </a:r>
            <a:endParaRPr/>
          </a:p>
          <a:p>
            <a:pPr marL="914400" lvl="0" indent="-341788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fi"/>
              <a:t>Muille kolonialismia harjoittavien valtioiden palveluksessa työskenteleminen esimerkiksi Karibian siirtomaaplantaaseilla ja Kongo-joen höyrylaivoilla.</a:t>
            </a:r>
            <a:endParaRPr/>
          </a:p>
          <a:p>
            <a:pPr marL="914400" lvl="0" indent="-341788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fi"/>
              <a:t>Lähetystyö eli kristinuskon ja eurooppalaisen kulttuurin levittäminen.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384</Words>
  <Application>Microsoft Office PowerPoint</Application>
  <PresentationFormat>Näytössä katseltava esitys (16:9)</PresentationFormat>
  <Paragraphs>33</Paragraphs>
  <Slides>7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Arial</vt:lpstr>
      <vt:lpstr>Calibri</vt:lpstr>
      <vt:lpstr>Source Sans Pro</vt:lpstr>
      <vt:lpstr>Simple Light</vt:lpstr>
      <vt:lpstr>Office-teema</vt:lpstr>
      <vt:lpstr>Kolonialismi historiantutkimuksen valossa  Tietoisku: Perinteinen ja uusi näkökulma kolonialismiin</vt:lpstr>
      <vt:lpstr>Perinteinen näkökulma kolonialismiin</vt:lpstr>
      <vt:lpstr>Perinteinen näkökulma kolonialismiin</vt:lpstr>
      <vt:lpstr>Uudet näkökulmat kolonialismiin</vt:lpstr>
      <vt:lpstr>Kolonialismin eri muotoja</vt:lpstr>
      <vt:lpstr>Kolonialismin eri muotoja</vt:lpstr>
      <vt:lpstr>Suomalaisten osuus kolonialismin historiassa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Kolonialismi historiantutkimuksen valossa  Tietoisku: Perinteinen ja uusi näkökulma kolonialismiin</dc:title>
  <dc:creator>Kaartinen Minna</dc:creator>
  <cp:lastModifiedBy>Kaartinen Minna</cp:lastModifiedBy>
  <cp:revision>1</cp:revision>
  <dcterms:modified xsi:type="dcterms:W3CDTF">2024-03-03T12:14:36Z</dcterms:modified>
</cp:coreProperties>
</file>