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6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60f4968c6_0_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g1360f4968c6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017" y="1143000"/>
            <a:ext cx="6012000" cy="3085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360f4968c6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360f4968c6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360f4968c6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360f4968c6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360f4968c6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360f4968c6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360f4968c6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360f4968c6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  <a:defRPr sz="2500" b="1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1670" y="4414529"/>
            <a:ext cx="676581" cy="372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301228" y="2955552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>
            <a:spLocks noGrp="1"/>
          </p:cNvSpPr>
          <p:nvPr>
            <p:ph type="pic" idx="2"/>
          </p:nvPr>
        </p:nvSpPr>
        <p:spPr>
          <a:xfrm>
            <a:off x="301397" y="1005160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5"/>
          <p:cNvSpPr txBox="1">
            <a:spLocks noGrp="1"/>
          </p:cNvSpPr>
          <p:nvPr>
            <p:ph type="body" idx="3"/>
          </p:nvPr>
        </p:nvSpPr>
        <p:spPr>
          <a:xfrm>
            <a:off x="3292078" y="2965077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>
            <a:spLocks noGrp="1"/>
          </p:cNvSpPr>
          <p:nvPr>
            <p:ph type="pic" idx="4"/>
          </p:nvPr>
        </p:nvSpPr>
        <p:spPr>
          <a:xfrm>
            <a:off x="3292247" y="1014685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5"/>
          <p:cNvSpPr txBox="1">
            <a:spLocks noGrp="1"/>
          </p:cNvSpPr>
          <p:nvPr>
            <p:ph type="body" idx="5"/>
          </p:nvPr>
        </p:nvSpPr>
        <p:spPr>
          <a:xfrm>
            <a:off x="6282928" y="2965077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>
            <a:spLocks noGrp="1"/>
          </p:cNvSpPr>
          <p:nvPr>
            <p:ph type="pic" idx="6"/>
          </p:nvPr>
        </p:nvSpPr>
        <p:spPr>
          <a:xfrm>
            <a:off x="6283097" y="1014685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12283" y="460997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608229" y="1185277"/>
            <a:ext cx="4103700" cy="31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5047570" y="0"/>
            <a:ext cx="4096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660908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608229" y="273844"/>
            <a:ext cx="41241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7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645795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/>
          <p:nvPr/>
        </p:nvSpPr>
        <p:spPr>
          <a:xfrm>
            <a:off x="361475" y="4503375"/>
            <a:ext cx="4616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>
                <a:latin typeface="Calibri"/>
                <a:ea typeface="Calibri"/>
                <a:cs typeface="Calibri"/>
                <a:sym typeface="Calibri"/>
              </a:rPr>
              <a:t>Forum Historia 6, Luku 22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618445" y="273844"/>
            <a:ext cx="8049000" cy="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8"/>
          <p:cNvSpPr/>
          <p:nvPr/>
        </p:nvSpPr>
        <p:spPr>
          <a:xfrm>
            <a:off x="3151764" y="1530032"/>
            <a:ext cx="1478100" cy="26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628650" y="1147894"/>
            <a:ext cx="3776100" cy="31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2"/>
          </p:nvPr>
        </p:nvSpPr>
        <p:spPr>
          <a:xfrm>
            <a:off x="4890431" y="1147894"/>
            <a:ext cx="3776100" cy="31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6609080" y="459581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>
            <a:spLocks noGrp="1"/>
          </p:cNvSpPr>
          <p:nvPr>
            <p:ph type="pic" idx="2"/>
          </p:nvPr>
        </p:nvSpPr>
        <p:spPr>
          <a:xfrm>
            <a:off x="0" y="0"/>
            <a:ext cx="4096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4267880" y="273844"/>
            <a:ext cx="4399500" cy="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4267881" y="1326111"/>
            <a:ext cx="4399500" cy="32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sldNum" idx="12"/>
          </p:nvPr>
        </p:nvSpPr>
        <p:spPr>
          <a:xfrm>
            <a:off x="6609080" y="462062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0075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>
            <a:spLocks noGrp="1"/>
          </p:cNvSpPr>
          <p:nvPr>
            <p:ph type="pic" idx="2"/>
          </p:nvPr>
        </p:nvSpPr>
        <p:spPr>
          <a:xfrm>
            <a:off x="310245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4" name="Google Shape;104;p20"/>
          <p:cNvSpPr txBox="1">
            <a:spLocks noGrp="1"/>
          </p:cNvSpPr>
          <p:nvPr>
            <p:ph type="body" idx="3"/>
          </p:nvPr>
        </p:nvSpPr>
        <p:spPr>
          <a:xfrm>
            <a:off x="2494515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20"/>
          <p:cNvSpPr>
            <a:spLocks noGrp="1"/>
          </p:cNvSpPr>
          <p:nvPr>
            <p:ph type="pic" idx="4"/>
          </p:nvPr>
        </p:nvSpPr>
        <p:spPr>
          <a:xfrm>
            <a:off x="2494685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6" name="Google Shape;106;p20"/>
          <p:cNvSpPr txBox="1">
            <a:spLocks noGrp="1"/>
          </p:cNvSpPr>
          <p:nvPr>
            <p:ph type="body" idx="5"/>
          </p:nvPr>
        </p:nvSpPr>
        <p:spPr>
          <a:xfrm>
            <a:off x="4691898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20"/>
          <p:cNvSpPr>
            <a:spLocks noGrp="1"/>
          </p:cNvSpPr>
          <p:nvPr>
            <p:ph type="pic" idx="6"/>
          </p:nvPr>
        </p:nvSpPr>
        <p:spPr>
          <a:xfrm>
            <a:off x="4692067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8" name="Google Shape;108;p20"/>
          <p:cNvSpPr txBox="1">
            <a:spLocks noGrp="1"/>
          </p:cNvSpPr>
          <p:nvPr>
            <p:ph type="body" idx="7"/>
          </p:nvPr>
        </p:nvSpPr>
        <p:spPr>
          <a:xfrm>
            <a:off x="6896389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20"/>
          <p:cNvSpPr>
            <a:spLocks noGrp="1"/>
          </p:cNvSpPr>
          <p:nvPr>
            <p:ph type="pic" idx="8"/>
          </p:nvPr>
        </p:nvSpPr>
        <p:spPr>
          <a:xfrm>
            <a:off x="6896559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20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ftr" idx="11"/>
          </p:nvPr>
        </p:nvSpPr>
        <p:spPr>
          <a:xfrm>
            <a:off x="307731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289864" y="1664208"/>
            <a:ext cx="4110000" cy="24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2"/>
          </p:nvPr>
        </p:nvSpPr>
        <p:spPr>
          <a:xfrm>
            <a:off x="4723346" y="1673733"/>
            <a:ext cx="4110000" cy="24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3"/>
          </p:nvPr>
        </p:nvSpPr>
        <p:spPr>
          <a:xfrm>
            <a:off x="289845" y="1194343"/>
            <a:ext cx="4110300" cy="3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4"/>
          </p:nvPr>
        </p:nvSpPr>
        <p:spPr>
          <a:xfrm>
            <a:off x="4721517" y="1208110"/>
            <a:ext cx="4132500" cy="3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cxnSp>
        <p:nvCxnSpPr>
          <p:cNvPr id="119" name="Google Shape;119;p21"/>
          <p:cNvCxnSpPr/>
          <p:nvPr/>
        </p:nvCxnSpPr>
        <p:spPr>
          <a:xfrm>
            <a:off x="288220" y="1576541"/>
            <a:ext cx="4111800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0" name="Google Shape;120;p21"/>
          <p:cNvCxnSpPr/>
          <p:nvPr/>
        </p:nvCxnSpPr>
        <p:spPr>
          <a:xfrm>
            <a:off x="4721703" y="1576541"/>
            <a:ext cx="4111800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1" name="Google Shape;121;p21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ftr" idx="11"/>
          </p:nvPr>
        </p:nvSpPr>
        <p:spPr>
          <a:xfrm>
            <a:off x="312283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0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6478371" y="459581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FAD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"/>
              <a:t>22. Alistamisesta vapauteen</a:t>
            </a:r>
            <a:br>
              <a:rPr lang="fi"/>
            </a:br>
            <a:br>
              <a:rPr lang="fi"/>
            </a:br>
            <a:r>
              <a:rPr lang="fi"/>
              <a:t>Tietoisku: Dekolonisaatio Afrikassa </a:t>
            </a:r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i"/>
              <a:t>6</a:t>
            </a:r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</a:pPr>
            <a:r>
              <a:rPr lang="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Afrikan itsenäiset valtiot ennen toista maailmansotaa</a:t>
            </a:r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457200" lvl="0" indent="-374650" algn="l" rtl="0"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Egypti itsenäistyi 1922, mutta Ison-Britannian vaikutus säilyi maassa aina 1950-luvulle saakka.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Liberia perustettiin 1800-luvulla Amerikassa vapautettujen orjien siirtokunnaksi.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Etiopia säilytti itsenäisyytensä koko kolonialismin ajan lukuun ottamatta Italian miehitystä 1936–1941.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Etelä-Afrikka sai itsenäisyyden 1931, kun Iso-Britannia julisti siirtomaitaan vapaiksi.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Dekolonisaatio eli siirtomaavallan päättyminen</a:t>
            </a:r>
            <a:endParaRPr/>
          </a:p>
        </p:txBody>
      </p:sp>
      <p:sp>
        <p:nvSpPr>
          <p:cNvPr id="141" name="Google Shape;141;p24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i"/>
              <a:t>Dekolonisaation syitä:</a:t>
            </a:r>
            <a:endParaRPr/>
          </a:p>
          <a:p>
            <a:pPr marL="457200" lvl="0" indent="-374650" algn="l" rtl="0"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siirtomaavaltojen heikentyminen maailmansodissa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yleisen ilmapiirin muutos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i"/>
              <a:t>kolonialismia ei enää pidetty oikeutettuna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i"/>
              <a:t>II maailmansodan jälkeen perustettu YK korosti kansojen itsemääräämisoikeutta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nationalismin leviäminen ja vapausliikkeet siirtomaissa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kylmä sota: Neuvostoliitto tuki vapausliikkeitä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Dekolonisaatio Afrikassa</a:t>
            </a:r>
            <a:endParaRPr/>
          </a:p>
        </p:txBody>
      </p:sp>
      <p:sp>
        <p:nvSpPr>
          <p:cNvPr id="147" name="Google Shape;147;p25"/>
          <p:cNvSpPr txBox="1">
            <a:spLocks noGrp="1"/>
          </p:cNvSpPr>
          <p:nvPr>
            <p:ph type="body" idx="1"/>
          </p:nvPr>
        </p:nvSpPr>
        <p:spPr>
          <a:xfrm>
            <a:off x="628650" y="1398950"/>
            <a:ext cx="40875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Autofit/>
          </a:bodyPr>
          <a:lstStyle/>
          <a:p>
            <a:pPr marL="457200" lvl="0" indent="-381000" algn="l" rtl="0"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fi" sz="2400"/>
              <a:t>Suurin osa maista itsenäistyi 1950- ja 1960-luvuilla.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i" sz="2400"/>
              <a:t>Itsenäistyminen tapahtui pääosin rauhanomaisesti.</a:t>
            </a:r>
            <a:br>
              <a:rPr lang="fi" sz="2400"/>
            </a:br>
            <a:r>
              <a:rPr lang="fi" sz="2400"/>
              <a:t>Esimerkiksi  britit eivät vastustaneet siirtomaidensa pyrkimyksiä itsenäistyä.</a:t>
            </a:r>
            <a:endParaRPr sz="2400"/>
          </a:p>
        </p:txBody>
      </p:sp>
      <p:pic>
        <p:nvPicPr>
          <p:cNvPr id="148" name="Google Shape;14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525" y="1017738"/>
            <a:ext cx="3524399" cy="3817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Dekolonisaatio Afrikassa</a:t>
            </a:r>
            <a:endParaRPr/>
          </a:p>
        </p:txBody>
      </p:sp>
      <p:sp>
        <p:nvSpPr>
          <p:cNvPr id="154" name="Google Shape;154;p26"/>
          <p:cNvSpPr txBox="1">
            <a:spLocks noGrp="1"/>
          </p:cNvSpPr>
          <p:nvPr>
            <p:ph type="body" idx="1"/>
          </p:nvPr>
        </p:nvSpPr>
        <p:spPr>
          <a:xfrm>
            <a:off x="552450" y="1398950"/>
            <a:ext cx="42069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 lnSpcReduction="10000"/>
          </a:bodyPr>
          <a:lstStyle/>
          <a:p>
            <a:pPr marL="457200" lvl="0" indent="-374650" algn="l" rtl="0"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Ranska piti omistuksistaan tiukasti kiinni. Algeriassa sodittiin monta vuotta ennen itsenäistymistä 1962.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Viimeisenä siirtomaistaan luopui Portugali 1970-luvulla.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Moni maa ajautui itsenäistymisen jälkeen sisällissotaan, esimerkiksi Belgian Kongo ja Nigeria.</a:t>
            </a:r>
            <a:endParaRPr/>
          </a:p>
        </p:txBody>
      </p:sp>
      <p:pic>
        <p:nvPicPr>
          <p:cNvPr id="155" name="Google Shape;15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2125" y="1017738"/>
            <a:ext cx="3524399" cy="3817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Näytössä katseltava esitys (16:9)</PresentationFormat>
  <Paragraphs>23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Simple Light</vt:lpstr>
      <vt:lpstr>Office-teema</vt:lpstr>
      <vt:lpstr>22. Alistamisesta vapauteen  Tietoisku: Dekolonisaatio Afrikassa </vt:lpstr>
      <vt:lpstr>Afrikan itsenäiset valtiot ennen toista maailmansotaa</vt:lpstr>
      <vt:lpstr>Dekolonisaatio eli siirtomaavallan päättyminen</vt:lpstr>
      <vt:lpstr>Dekolonisaatio Afrikassa</vt:lpstr>
      <vt:lpstr>Dekolonisaatio Afrikassa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Kaartinen Minna</dc:creator>
  <cp:lastModifiedBy>Kaartinen Minna</cp:lastModifiedBy>
  <cp:revision>1</cp:revision>
  <dcterms:modified xsi:type="dcterms:W3CDTF">2025-03-24T18:23:16Z</dcterms:modified>
</cp:coreProperties>
</file>