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377a794b6f_0_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1377a794b6f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17" y="1143000"/>
            <a:ext cx="6012000" cy="30855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dacca05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dacca05f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fe915ed1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fe915ed1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3dacca05f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3dacca05f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dacca05f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3dacca05f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  <a:defRPr sz="2500" b="1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  <a:defRPr sz="1800">
                <a:solidFill>
                  <a:schemeClr val="lt1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1670" y="4414529"/>
            <a:ext cx="676581" cy="372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301228" y="2955552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>
            <a:spLocks noGrp="1"/>
          </p:cNvSpPr>
          <p:nvPr>
            <p:ph type="pic" idx="2"/>
          </p:nvPr>
        </p:nvSpPr>
        <p:spPr>
          <a:xfrm>
            <a:off x="301397" y="1005160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329207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>
            <a:spLocks noGrp="1"/>
          </p:cNvSpPr>
          <p:nvPr>
            <p:ph type="pic" idx="4"/>
          </p:nvPr>
        </p:nvSpPr>
        <p:spPr>
          <a:xfrm>
            <a:off x="329224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5"/>
          <p:cNvSpPr txBox="1">
            <a:spLocks noGrp="1"/>
          </p:cNvSpPr>
          <p:nvPr>
            <p:ph type="body" idx="5"/>
          </p:nvPr>
        </p:nvSpPr>
        <p:spPr>
          <a:xfrm>
            <a:off x="6282928" y="2965077"/>
            <a:ext cx="2575200" cy="13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6"/>
          </p:nvPr>
        </p:nvSpPr>
        <p:spPr>
          <a:xfrm>
            <a:off x="6283097" y="1014685"/>
            <a:ext cx="25752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12283" y="4609974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08229" y="1185277"/>
            <a:ext cx="4103700" cy="31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504757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660908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608229" y="273844"/>
            <a:ext cx="41241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7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6457950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346425" y="4503375"/>
            <a:ext cx="4510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 sz="1000">
                <a:latin typeface="Calibri"/>
                <a:ea typeface="Calibri"/>
                <a:cs typeface="Calibri"/>
                <a:sym typeface="Calibri"/>
              </a:rPr>
              <a:t>Forum Historia 6, Luku 15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618445" y="273844"/>
            <a:ext cx="8049000" cy="6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8"/>
          <p:cNvSpPr/>
          <p:nvPr/>
        </p:nvSpPr>
        <p:spPr>
          <a:xfrm>
            <a:off x="3151764" y="1530032"/>
            <a:ext cx="1478100" cy="2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1"/>
          </p:nvPr>
        </p:nvSpPr>
        <p:spPr>
          <a:xfrm>
            <a:off x="628650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2"/>
          </p:nvPr>
        </p:nvSpPr>
        <p:spPr>
          <a:xfrm>
            <a:off x="4890431" y="1147894"/>
            <a:ext cx="3776100" cy="31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  <a:defRPr sz="2300"/>
            </a:lvl1pPr>
            <a:lvl2pPr marL="914400" lvl="1" indent="-355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6609080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>
            <a:spLocks noGrp="1"/>
          </p:cNvSpPr>
          <p:nvPr>
            <p:ph type="pic" idx="2"/>
          </p:nvPr>
        </p:nvSpPr>
        <p:spPr>
          <a:xfrm>
            <a:off x="0" y="0"/>
            <a:ext cx="40965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4267880" y="273844"/>
            <a:ext cx="43995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9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267881" y="1326111"/>
            <a:ext cx="4399500" cy="32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6609080" y="462062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007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0"/>
          <p:cNvSpPr>
            <a:spLocks noGrp="1"/>
          </p:cNvSpPr>
          <p:nvPr>
            <p:ph type="pic" idx="2"/>
          </p:nvPr>
        </p:nvSpPr>
        <p:spPr>
          <a:xfrm>
            <a:off x="31024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20"/>
          <p:cNvSpPr txBox="1">
            <a:spLocks noGrp="1"/>
          </p:cNvSpPr>
          <p:nvPr>
            <p:ph type="body" idx="3"/>
          </p:nvPr>
        </p:nvSpPr>
        <p:spPr>
          <a:xfrm>
            <a:off x="2494515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20"/>
          <p:cNvSpPr>
            <a:spLocks noGrp="1"/>
          </p:cNvSpPr>
          <p:nvPr>
            <p:ph type="pic" idx="4"/>
          </p:nvPr>
        </p:nvSpPr>
        <p:spPr>
          <a:xfrm>
            <a:off x="2494685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20"/>
          <p:cNvSpPr txBox="1">
            <a:spLocks noGrp="1"/>
          </p:cNvSpPr>
          <p:nvPr>
            <p:ph type="body" idx="5"/>
          </p:nvPr>
        </p:nvSpPr>
        <p:spPr>
          <a:xfrm>
            <a:off x="4691898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>
            <a:spLocks noGrp="1"/>
          </p:cNvSpPr>
          <p:nvPr>
            <p:ph type="pic" idx="6"/>
          </p:nvPr>
        </p:nvSpPr>
        <p:spPr>
          <a:xfrm>
            <a:off x="4692067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0"/>
          <p:cNvSpPr txBox="1">
            <a:spLocks noGrp="1"/>
          </p:cNvSpPr>
          <p:nvPr>
            <p:ph type="body" idx="7"/>
          </p:nvPr>
        </p:nvSpPr>
        <p:spPr>
          <a:xfrm>
            <a:off x="6896389" y="2879163"/>
            <a:ext cx="1961700" cy="14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0"/>
          <p:cNvSpPr>
            <a:spLocks noGrp="1"/>
          </p:cNvSpPr>
          <p:nvPr>
            <p:ph type="pic" idx="8"/>
          </p:nvPr>
        </p:nvSpPr>
        <p:spPr>
          <a:xfrm>
            <a:off x="6896559" y="1005160"/>
            <a:ext cx="1961700" cy="17811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11" name="Google Shape;111;p20"/>
          <p:cNvSpPr txBox="1">
            <a:spLocks noGrp="1"/>
          </p:cNvSpPr>
          <p:nvPr>
            <p:ph type="ftr" idx="11"/>
          </p:nvPr>
        </p:nvSpPr>
        <p:spPr>
          <a:xfrm>
            <a:off x="307731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2283" y="185185"/>
            <a:ext cx="85461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8666480" y="33220"/>
            <a:ext cx="413700" cy="1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289864" y="1664208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2"/>
          </p:nvPr>
        </p:nvSpPr>
        <p:spPr>
          <a:xfrm>
            <a:off x="4723346" y="1673733"/>
            <a:ext cx="4110000" cy="24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sz="1700"/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3"/>
          </p:nvPr>
        </p:nvSpPr>
        <p:spPr>
          <a:xfrm>
            <a:off x="289845" y="1194343"/>
            <a:ext cx="41103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4"/>
          </p:nvPr>
        </p:nvSpPr>
        <p:spPr>
          <a:xfrm>
            <a:off x="4721517" y="1208110"/>
            <a:ext cx="4132500" cy="3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75757"/>
              </a:buClr>
              <a:buSzPts val="1800"/>
              <a:buFont typeface="Calibri"/>
              <a:buNone/>
              <a:defRPr sz="1800" b="1">
                <a:solidFill>
                  <a:srgbClr val="575757"/>
                </a:solidFill>
              </a:defRPr>
            </a:lvl1pPr>
            <a:lvl2pPr marL="914400" lvl="1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2pPr>
            <a:lvl3pPr marL="1371600" lvl="2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3pPr>
            <a:lvl4pPr marL="1828800" lvl="3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4pPr>
            <a:lvl5pPr marL="2286000" lvl="4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5pPr>
            <a:lvl6pPr marL="2743200" lvl="5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marL="3200400" lvl="6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marL="3657600" lvl="7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marL="4114800" lvl="8" indent="-2730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>
            <a:endParaRPr/>
          </a:p>
        </p:txBody>
      </p:sp>
      <p:cxnSp>
        <p:nvCxnSpPr>
          <p:cNvPr id="119" name="Google Shape;119;p21"/>
          <p:cNvCxnSpPr/>
          <p:nvPr/>
        </p:nvCxnSpPr>
        <p:spPr>
          <a:xfrm>
            <a:off x="288220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0" name="Google Shape;120;p21"/>
          <p:cNvCxnSpPr/>
          <p:nvPr/>
        </p:nvCxnSpPr>
        <p:spPr>
          <a:xfrm>
            <a:off x="4721703" y="1576541"/>
            <a:ext cx="4111800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6778869" y="462411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122" name="Google Shape;122;p21"/>
          <p:cNvSpPr txBox="1">
            <a:spLocks noGrp="1"/>
          </p:cNvSpPr>
          <p:nvPr>
            <p:ph type="ftr" idx="11"/>
          </p:nvPr>
        </p:nvSpPr>
        <p:spPr>
          <a:xfrm>
            <a:off x="312283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>
                <a:solidFill>
                  <a:srgbClr val="575757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3300"/>
              <a:buFont typeface="Calibri"/>
              <a:buNone/>
              <a:defRPr sz="33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0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6478371" y="4595812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08229" y="4595812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FAD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628650" y="2162587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"/>
              <a:t>15. Perinteitä ja modernia elämää</a:t>
            </a:r>
            <a:br>
              <a:rPr lang="fi"/>
            </a:br>
            <a:br>
              <a:rPr lang="fi"/>
            </a:br>
            <a:r>
              <a:rPr lang="fi"/>
              <a:t>Tietoisku: Sintolaisia ja buddhalaisia perinteitä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2"/>
          </p:nvPr>
        </p:nvSpPr>
        <p:spPr>
          <a:xfrm>
            <a:off x="628650" y="1071242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fi"/>
              <a:t>6</a:t>
            </a:r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body" idx="1"/>
          </p:nvPr>
        </p:nvSpPr>
        <p:spPr>
          <a:xfrm>
            <a:off x="628650" y="664404"/>
            <a:ext cx="78867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Calibri"/>
              <a:buNone/>
            </a:pPr>
            <a:r>
              <a:rPr lang="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Moniuskontoinen Japani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lnSpcReduction="20000"/>
          </a:bodyPr>
          <a:lstStyle/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Japanilaisten on sanottu “syntyvän sintolaisina mutta kuolevan buddhalaisina”.</a:t>
            </a:r>
            <a:endParaRPr/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Uskonnot ovatkin Japanissa sekoittuneet toisiinsa (</a:t>
            </a:r>
            <a:r>
              <a:rPr lang="fi" i="1"/>
              <a:t>synkretismi</a:t>
            </a:r>
            <a:r>
              <a:rPr lang="fi"/>
              <a:t>). </a:t>
            </a:r>
            <a:endParaRPr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fi" sz="1900"/>
              <a:t>Intiasta lähtöisin oleva buddhalaisuus tuli Japaniin 500-luvulla.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fi" sz="1900"/>
              <a:t>Kansallismielisellä Meiji-kaudella Japanin kotoperäisestä uskonnosta, sintolaisuudesta, tehtiin valtionuskonto.</a:t>
            </a:r>
            <a:endParaRPr sz="1900"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■"/>
            </a:pPr>
            <a:r>
              <a:rPr lang="fi"/>
              <a:t>animistinen uskonto: jumaluutta eli kameja on kaikkialla luonnossa, kuten puissa, järvissä ja vuorissa</a:t>
            </a:r>
            <a:endParaRPr/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■"/>
            </a:pPr>
            <a:r>
              <a:rPr lang="fi"/>
              <a:t>ei pyhää kirjaa, perustajaa tai tarkkaa oppijärjestelmää</a:t>
            </a:r>
            <a:endParaRPr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fi" sz="1900"/>
              <a:t>II maailmansodan jälkeen uskonto ja valtio erotettiin toisistaan eikä Japanin kouluissa ollut enää uskonnonopetusta.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fi" sz="1900"/>
              <a:t>Suuri osa japanilaisista noudattaa vieläkin sekä sintolaisia että buddhalaisia perinteitä.</a:t>
            </a:r>
            <a:endParaRPr sz="22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Moniuskontoinen Japani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/>
          </a:bodyPr>
          <a:lstStyle/>
          <a:p>
            <a:pPr marL="457200" lvl="0" indent="-374650" algn="l" rtl="0">
              <a:spcBef>
                <a:spcPts val="800"/>
              </a:spcBef>
              <a:spcAft>
                <a:spcPts val="0"/>
              </a:spcAft>
              <a:buSzPts val="2300"/>
              <a:buChar char="●"/>
            </a:pPr>
            <a:r>
              <a:rPr lang="fi"/>
              <a:t>Näiden lisäksi maan kulttuuria on muokannut Kiinasta lähtöisin oleva kungfutselaisuus, johon liittyy</a:t>
            </a:r>
            <a:endParaRPr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fi" sz="1900"/>
              <a:t>esivallan ja vanhempien kunnioittaminen</a:t>
            </a:r>
            <a:endParaRPr sz="1900"/>
          </a:p>
          <a:p>
            <a:pPr marL="914400" lvl="1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fi" sz="1900"/>
              <a:t>ahkeruuden ja itsekurin arvostaminen.</a:t>
            </a:r>
            <a:endParaRPr sz="1900"/>
          </a:p>
          <a:p>
            <a:pPr marL="457200" lvl="0" indent="-371475" algn="l" rtl="0">
              <a:spcBef>
                <a:spcPts val="0"/>
              </a:spcBef>
              <a:spcAft>
                <a:spcPts val="0"/>
              </a:spcAft>
              <a:buSzPts val="2250"/>
              <a:buChar char="●"/>
            </a:pPr>
            <a:r>
              <a:rPr lang="fi" sz="2250"/>
              <a:t>Nykyään esimerkiksi häitä vietetään usein länsimaisen mallin mukaisesti.</a:t>
            </a:r>
            <a:endParaRPr sz="225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Sintolaisia perinteitä</a:t>
            </a:r>
            <a:endParaRPr/>
          </a:p>
        </p:txBody>
      </p:sp>
      <p:sp>
        <p:nvSpPr>
          <p:cNvPr id="147" name="Google Shape;147;p25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63696" algn="l" rtl="0"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lang="fi" i="1"/>
              <a:t>Matsuri</a:t>
            </a:r>
            <a:r>
              <a:rPr lang="fi"/>
              <a:t> on paikallinen juhla, joka on usein paikallisen pyhätön </a:t>
            </a:r>
            <a:r>
              <a:rPr lang="fi" i="1"/>
              <a:t>kamin </a:t>
            </a:r>
            <a:r>
              <a:rPr lang="fi"/>
              <a:t>tai jonkin historiallisen tapahtuman kunniaksi.</a:t>
            </a:r>
            <a:endParaRPr/>
          </a:p>
          <a:p>
            <a:pPr marL="914400" lvl="1" indent="-3460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ruoan uhraaminen</a:t>
            </a:r>
            <a:endParaRPr/>
          </a:p>
          <a:p>
            <a:pPr marL="914400" lvl="1" indent="-3460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tanssi, laulu</a:t>
            </a:r>
            <a:endParaRPr/>
          </a:p>
          <a:p>
            <a:pPr marL="914400" lvl="1" indent="-3460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paraatimarssit, joissa kannetaan </a:t>
            </a:r>
            <a:r>
              <a:rPr lang="fi" i="1"/>
              <a:t>kamia</a:t>
            </a:r>
            <a:r>
              <a:rPr lang="fi"/>
              <a:t> tai suuria juhlakoristeita</a:t>
            </a:r>
            <a:endParaRPr/>
          </a:p>
          <a:p>
            <a:pPr marL="457200" lvl="0" indent="-363696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Puhtaus on tärkeä osa sintolaisuutta .</a:t>
            </a:r>
            <a:endParaRPr/>
          </a:p>
          <a:p>
            <a:pPr marL="914400" lvl="1" indent="-3460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 i="1"/>
              <a:t>Kamia </a:t>
            </a:r>
            <a:r>
              <a:rPr lang="fi"/>
              <a:t>lähestyvän ihmisen on puhdistauduttava konkreettisesti ja rituaalisesti.</a:t>
            </a:r>
            <a:endParaRPr/>
          </a:p>
          <a:p>
            <a:pPr marL="914400" lvl="1" indent="-3460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Puhdistautumista (</a:t>
            </a:r>
            <a:r>
              <a:rPr lang="fi" i="1"/>
              <a:t>harai) </a:t>
            </a:r>
            <a:r>
              <a:rPr lang="fi"/>
              <a:t>vaaditaan myös epäpuhtaina pidettyjen asioiden (kuten sairaus, kuukautiset, synnytys, lihan syöminen) jälkeen.</a:t>
            </a:r>
            <a:endParaRPr/>
          </a:p>
          <a:p>
            <a:pPr marL="914400" lvl="1" indent="-34607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Hautajaisia ei vietetä sintotemppeleissä, sillä kuolemaa pidetään epäpuhtaana.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34275" tIns="17150" rIns="34275" bIns="171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Buddhalaisia perinteitä</a:t>
            </a:r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628650" y="1398942"/>
            <a:ext cx="7886700" cy="3054600"/>
          </a:xfrm>
          <a:prstGeom prst="rect">
            <a:avLst/>
          </a:prstGeom>
        </p:spPr>
        <p:txBody>
          <a:bodyPr spcFirstLastPara="1" wrap="square" lIns="34275" tIns="17150" rIns="34275" bIns="17150" anchor="t" anchorCtr="0">
            <a:normAutofit fontScale="85000" lnSpcReduction="10000"/>
          </a:bodyPr>
          <a:lstStyle/>
          <a:p>
            <a:pPr marL="457200" lvl="0" indent="-352742" algn="l" rtl="0">
              <a:spcBef>
                <a:spcPts val="80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Japanilaisissa kodeissa on usein alttari esivanhempien muistamiseksi.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Hautajaiset vietetään Japanissa usein buddhalaisin menoin.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uuden vuoden juhlinta:</a:t>
            </a:r>
            <a:endParaRPr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Ihmiset kokoontuvat temppeleihin kiittämään menneestä vuodesta ja rukoilemaan hyvää onnea seuraavalle vuodelle.</a:t>
            </a:r>
            <a:endParaRPr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Buddhalaismunkit soittavat temppelin kelloa 108 kertaa syntien puhdistamiseksi. 108 on ihmisen syntien määrä buddhalaisuuden mukaan.</a:t>
            </a:r>
            <a:endParaRPr/>
          </a:p>
          <a:p>
            <a:pPr marL="457200" lvl="0" indent="-35274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i"/>
              <a:t>Obon-juhla kesällä:</a:t>
            </a:r>
            <a:endParaRPr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Perheet kokoontuvat puhdistamaan suvun haudat ja kotialttarit sekä tuovat ruokaa ja kukkia esivanhemmille.</a:t>
            </a:r>
            <a:endParaRPr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Buddhalaistemppeleissä munkit lausuvat rukouksia esivanhempien muistamiseksi. </a:t>
            </a:r>
            <a:endParaRPr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fi"/>
              <a:t>Paperilyhtyjä sytytetään.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Näytössä katseltava esitys (16:9)</PresentationFormat>
  <Paragraphs>37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Simple Light</vt:lpstr>
      <vt:lpstr>Office-teema</vt:lpstr>
      <vt:lpstr>15. Perinteitä ja modernia elämää  Tietoisku: Sintolaisia ja buddhalaisia perinteitä</vt:lpstr>
      <vt:lpstr>Moniuskontoinen Japani</vt:lpstr>
      <vt:lpstr>Moniuskontoinen Japani</vt:lpstr>
      <vt:lpstr>Sintolaisia perinteitä</vt:lpstr>
      <vt:lpstr>Buddhalaisia perinteitä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Perinteitä ja modernia elämää  Tietoisku: Sintolaisia ja buddhalaisia perinteitä</dc:title>
  <dc:creator>Kaartinen Minna</dc:creator>
  <cp:lastModifiedBy>Kaartinen Minna</cp:lastModifiedBy>
  <cp:revision>1</cp:revision>
  <dcterms:modified xsi:type="dcterms:W3CDTF">2024-03-20T19:16:01Z</dcterms:modified>
</cp:coreProperties>
</file>