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7" d="100"/>
          <a:sy n="67" d="100"/>
        </p:scale>
        <p:origin x="56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7.11.2022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38242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7.11.2022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032859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7.11.2022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38981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7.11.2022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57419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F61D3F-6140-4C41-A58F-89BA6D945498}" type="datetimeFigureOut">
              <a:rPr lang="fi-FI" smtClean="0"/>
              <a:t>7.11.2022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55568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43F61D3F-6140-4C41-A58F-89BA6D945498}" type="datetimeFigureOut">
              <a:rPr lang="fi-FI" smtClean="0"/>
              <a:t>7.11.2022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08411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43F61D3F-6140-4C41-A58F-89BA6D945498}" type="datetimeFigureOut">
              <a:rPr lang="fi-FI" smtClean="0"/>
              <a:t>7.11.2022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14391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43F61D3F-6140-4C41-A58F-89BA6D945498}" type="datetimeFigureOut">
              <a:rPr lang="fi-FI" smtClean="0"/>
              <a:t>7.11.2022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786246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61D3F-6140-4C41-A58F-89BA6D945498}" type="datetimeFigureOut">
              <a:rPr lang="fi-FI" smtClean="0"/>
              <a:t>7.11.2022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88961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61D3F-6140-4C41-A58F-89BA6D945498}" type="datetimeFigureOut">
              <a:rPr lang="fi-FI" smtClean="0"/>
              <a:t>7.11.2022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323110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61D3F-6140-4C41-A58F-89BA6D945498}" type="datetimeFigureOut">
              <a:rPr lang="fi-FI" smtClean="0"/>
              <a:t>7.11.2022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14147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61D3F-6140-4C41-A58F-89BA6D945498}" type="datetimeFigureOut">
              <a:rPr lang="fi-FI" smtClean="0"/>
              <a:t>7.11.2022</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CC1FA-8BF4-4E61-B507-531B2797FBB5}" type="slidenum">
              <a:rPr lang="fi-FI" smtClean="0"/>
              <a:t>‹#›</a:t>
            </a:fld>
            <a:endParaRPr lang="fi-FI"/>
          </a:p>
        </p:txBody>
      </p:sp>
    </p:spTree>
    <p:extLst>
      <p:ext uri="{BB962C8B-B14F-4D97-AF65-F5344CB8AC3E}">
        <p14:creationId xmlns:p14="http://schemas.microsoft.com/office/powerpoint/2010/main" val="661765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b="1" dirty="0"/>
              <a:t>Kulttuureja tutkimassa</a:t>
            </a:r>
          </a:p>
        </p:txBody>
      </p:sp>
      <p:sp>
        <p:nvSpPr>
          <p:cNvPr id="3" name="Content Placeholder 2"/>
          <p:cNvSpPr>
            <a:spLocks noGrp="1"/>
          </p:cNvSpPr>
          <p:nvPr>
            <p:ph idx="1"/>
          </p:nvPr>
        </p:nvSpPr>
        <p:spPr>
          <a:xfrm>
            <a:off x="838200" y="1395046"/>
            <a:ext cx="10515600" cy="4781917"/>
          </a:xfrm>
        </p:spPr>
        <p:txBody>
          <a:bodyPr>
            <a:normAutofit lnSpcReduction="10000"/>
          </a:bodyPr>
          <a:lstStyle/>
          <a:p>
            <a:r>
              <a:rPr lang="fi-FI" u="sng" dirty="0"/>
              <a:t>Kulttuuri</a:t>
            </a:r>
            <a:r>
              <a:rPr lang="fi-FI" dirty="0"/>
              <a:t> tarkoittaa laajasti ymmärrettynä sitä, miten ihminen on muuttanut ympäristöään. Kulttuurin katsotaan syntyneen maanviljelyn myötä, koska sen seurauksena ympäristöön jäi pysyviä merkkejä ihmisestä.</a:t>
            </a:r>
          </a:p>
          <a:p>
            <a:r>
              <a:rPr lang="fi-FI" i="1" u="sng" dirty="0"/>
              <a:t>Kulttuuri-identiteetillä</a:t>
            </a:r>
            <a:r>
              <a:rPr lang="fi-FI" dirty="0"/>
              <a:t> tarkoitetaan yhteiseksi koettuja tapoja, jotka yhdistävät kulttuuriin kuuluvia ihmisiä. </a:t>
            </a:r>
          </a:p>
          <a:p>
            <a:r>
              <a:rPr lang="fi-FI" dirty="0"/>
              <a:t> </a:t>
            </a:r>
            <a:r>
              <a:rPr lang="fi-FI" i="1" u="sng" dirty="0"/>
              <a:t>Yhtenäiskulttuurissa</a:t>
            </a:r>
            <a:r>
              <a:rPr lang="fi-FI" dirty="0"/>
              <a:t> ei ole juurikaan alakulttuureja</a:t>
            </a:r>
          </a:p>
          <a:p>
            <a:r>
              <a:rPr lang="fi-FI" dirty="0"/>
              <a:t> </a:t>
            </a:r>
            <a:r>
              <a:rPr lang="fi-FI" i="1" u="sng" dirty="0"/>
              <a:t>Monikulttuurisessa</a:t>
            </a:r>
            <a:r>
              <a:rPr lang="fi-FI" dirty="0"/>
              <a:t> yhteisössä on puolestaan rinnakkain erilaisia kulttuureja tai ihmiset ovat peräisin monesta eri kulttuurista.</a:t>
            </a:r>
          </a:p>
          <a:p>
            <a:r>
              <a:rPr lang="fi-FI" dirty="0"/>
              <a:t> </a:t>
            </a:r>
            <a:r>
              <a:rPr lang="fi-FI" u="sng" dirty="0"/>
              <a:t>Populaarikulttuuri</a:t>
            </a:r>
            <a:r>
              <a:rPr lang="fi-FI" dirty="0"/>
              <a:t> luo helposti </a:t>
            </a:r>
            <a:r>
              <a:rPr lang="fi-FI" i="1" dirty="0"/>
              <a:t>stereotyyppisiä</a:t>
            </a:r>
            <a:r>
              <a:rPr lang="fi-FI" dirty="0"/>
              <a:t> eli huomattavan yksinkertaisia ja kaavamaisia kuvia vieraista kulttuureista. </a:t>
            </a:r>
          </a:p>
          <a:p>
            <a:pPr marL="0" indent="0">
              <a:buNone/>
            </a:pPr>
            <a:endParaRPr lang="fi-FI" dirty="0"/>
          </a:p>
          <a:p>
            <a:endParaRPr lang="fi-FI" dirty="0"/>
          </a:p>
        </p:txBody>
      </p:sp>
    </p:spTree>
    <p:extLst>
      <p:ext uri="{BB962C8B-B14F-4D97-AF65-F5344CB8AC3E}">
        <p14:creationId xmlns:p14="http://schemas.microsoft.com/office/powerpoint/2010/main" val="304878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457200"/>
            <a:ext cx="10515600" cy="5719763"/>
          </a:xfrm>
        </p:spPr>
        <p:txBody>
          <a:bodyPr>
            <a:normAutofit fontScale="92500" lnSpcReduction="10000"/>
          </a:bodyPr>
          <a:lstStyle/>
          <a:p>
            <a:r>
              <a:rPr lang="fi-FI" dirty="0"/>
              <a:t>Kulttuurit voidaan karkeasti jakaa </a:t>
            </a:r>
            <a:r>
              <a:rPr lang="fi-FI" i="1" u="sng" dirty="0"/>
              <a:t>lineaarisen</a:t>
            </a:r>
            <a:r>
              <a:rPr lang="fi-FI" dirty="0"/>
              <a:t> ja </a:t>
            </a:r>
            <a:r>
              <a:rPr lang="fi-FI" i="1" u="sng" dirty="0"/>
              <a:t>syklisen aikakäsityksen</a:t>
            </a:r>
            <a:r>
              <a:rPr lang="fi-FI" dirty="0"/>
              <a:t> kulttuureihin.</a:t>
            </a:r>
          </a:p>
          <a:p>
            <a:r>
              <a:rPr lang="fi-FI" dirty="0"/>
              <a:t> Lineaarisessa eli yksiaikaisessa aikakäsityksessä kaikella on ollut alku ja tulee olemaan loppu. Tämä aikakäsitys on vallalla kristinuskossa, juutalaisuudessa ja islaminuskossa. Etenkin länsimaissa aikakäsitys on korostanut nykyhetkeä. </a:t>
            </a:r>
          </a:p>
          <a:p>
            <a:r>
              <a:rPr lang="fi-FI" dirty="0"/>
              <a:t>Syklisessä eli moniaikaisessa aikakäsityksessä aika on jatkuvasti uusiutuva. Näin koetaan muun muassa Intiassa, sillä hindulaisuus ja </a:t>
            </a:r>
            <a:r>
              <a:rPr lang="fi-FI" u="sng" dirty="0"/>
              <a:t>buddhalaisuus</a:t>
            </a:r>
            <a:r>
              <a:rPr lang="fi-FI" dirty="0"/>
              <a:t> perustuvat ajan jatkuvaan kiertoon. Aika on loputon, ja elämä jatkuu jälleensyntymisen kautta.</a:t>
            </a:r>
          </a:p>
          <a:p>
            <a:r>
              <a:rPr lang="fi-FI" dirty="0"/>
              <a:t> Aikakäsitys vaikuttaa ihmisten elämäntapaan. Syklisissä kulttuureissa aikataulut eivät korostu, sillä asiat tapahtuvat joka tapauksessa joskus tulevaisuudessa. Lineaarisissa kulttuureissa korostuu suunnitelmallisuus ja täsmällisyys. Työtehtävät, kalenterit ja kello jäsentävät elämää. Jaottelu on kuitenkin vain suuntaa antava ja sisältää liiallisia yleistyksiä. Esimerkiksi Japanissa aikakäsitys on syklinen, mutta täsmällisyyttä arvostetaan.</a:t>
            </a:r>
          </a:p>
          <a:p>
            <a:endParaRPr lang="fi-FI" dirty="0"/>
          </a:p>
        </p:txBody>
      </p:sp>
    </p:spTree>
    <p:extLst>
      <p:ext uri="{BB962C8B-B14F-4D97-AF65-F5344CB8AC3E}">
        <p14:creationId xmlns:p14="http://schemas.microsoft.com/office/powerpoint/2010/main" val="45560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365125"/>
            <a:ext cx="10515600" cy="5811838"/>
          </a:xfrm>
        </p:spPr>
        <p:txBody>
          <a:bodyPr/>
          <a:lstStyle/>
          <a:p>
            <a:r>
              <a:rPr lang="fi-FI" dirty="0"/>
              <a:t>Kulttuureja voidaan jakaa myös </a:t>
            </a:r>
            <a:r>
              <a:rPr lang="fi-FI" u="sng" dirty="0"/>
              <a:t>kollektiivisuutta eli yhteisöllisyyttä </a:t>
            </a:r>
            <a:r>
              <a:rPr lang="fi-FI" dirty="0"/>
              <a:t>ja </a:t>
            </a:r>
            <a:r>
              <a:rPr lang="fi-FI" u="sng" dirty="0"/>
              <a:t>individualismia eli yksilöllisyyttä </a:t>
            </a:r>
            <a:r>
              <a:rPr lang="fi-FI" dirty="0"/>
              <a:t>korostaviin. Etenkin </a:t>
            </a:r>
            <a:r>
              <a:rPr lang="fi-FI" u="sng" dirty="0"/>
              <a:t>moniaikaisissa </a:t>
            </a:r>
            <a:r>
              <a:rPr lang="fi-FI" dirty="0"/>
              <a:t>kulttuureissa painottuvat työtehtävien ja aikataulujen sijaan ystävyyssuhteet ja </a:t>
            </a:r>
            <a:r>
              <a:rPr lang="fi-FI" u="sng" dirty="0"/>
              <a:t>yhteisöllisyys.</a:t>
            </a:r>
            <a:r>
              <a:rPr lang="fi-FI" dirty="0"/>
              <a:t> Suvun ja perheen merkitys elämässä korostuu. Yhteisöllisiä ja moniaikaisia kulttuureja on muun muassa Afrikassa ja Aasiassa.</a:t>
            </a:r>
          </a:p>
          <a:p>
            <a:r>
              <a:rPr lang="fi-FI" u="sng" dirty="0"/>
              <a:t>Lineaarisen aikakäsityksen </a:t>
            </a:r>
            <a:r>
              <a:rPr lang="fi-FI" dirty="0"/>
              <a:t>kulttuureissa arvostetaan </a:t>
            </a:r>
            <a:r>
              <a:rPr lang="fi-FI" u="sng" dirty="0"/>
              <a:t>yksilöllisyyttä </a:t>
            </a:r>
            <a:r>
              <a:rPr lang="fi-FI" dirty="0"/>
              <a:t>ja yksilön oikeutta toteuttaa itseään. Yksilöllisyyttä korostava elämäntapa on vahva muun muassa </a:t>
            </a:r>
            <a:r>
              <a:rPr lang="fi-FI" dirty="0" err="1"/>
              <a:t>Keski</a:t>
            </a:r>
            <a:r>
              <a:rPr lang="fi-FI" dirty="0"/>
              <a:t>- ja </a:t>
            </a:r>
            <a:r>
              <a:rPr lang="fi-FI" dirty="0" err="1"/>
              <a:t>Pohjois</a:t>
            </a:r>
            <a:r>
              <a:rPr lang="fi-FI" dirty="0"/>
              <a:t>-Euroopassa, Pohjois-Amerikassa ja Australiassa, joissa kaikissa lineaarinen aikakäsitys on hallitseva. Länsimaissa ajan merkitys kasvoi teollistumisen myötä, kun aikataulut ja kellokortit yleistyivät. Maatalousyhteiskunnassa elämä jäsentyi perinteisesti vuodenaikojen sekä kylvökauden ja sadonkorjuun mukaan.</a:t>
            </a:r>
          </a:p>
        </p:txBody>
      </p:sp>
    </p:spTree>
    <p:extLst>
      <p:ext uri="{BB962C8B-B14F-4D97-AF65-F5344CB8AC3E}">
        <p14:creationId xmlns:p14="http://schemas.microsoft.com/office/powerpoint/2010/main" val="302700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232"/>
            <a:ext cx="10515600" cy="1325563"/>
          </a:xfrm>
        </p:spPr>
        <p:txBody>
          <a:bodyPr/>
          <a:lstStyle/>
          <a:p>
            <a:endParaRPr lang="fi-FI"/>
          </a:p>
        </p:txBody>
      </p:sp>
      <p:sp>
        <p:nvSpPr>
          <p:cNvPr id="3" name="Content Placeholder 2"/>
          <p:cNvSpPr>
            <a:spLocks noGrp="1"/>
          </p:cNvSpPr>
          <p:nvPr>
            <p:ph idx="1"/>
          </p:nvPr>
        </p:nvSpPr>
        <p:spPr>
          <a:xfrm>
            <a:off x="914400" y="428625"/>
            <a:ext cx="10439400" cy="6677025"/>
          </a:xfrm>
        </p:spPr>
        <p:txBody>
          <a:bodyPr>
            <a:normAutofit fontScale="92500" lnSpcReduction="10000"/>
          </a:bodyPr>
          <a:lstStyle/>
          <a:p>
            <a:r>
              <a:rPr lang="fi-FI" dirty="0"/>
              <a:t>Jokaisessa kulttuurissa esiintyy sille ominaisia</a:t>
            </a:r>
          </a:p>
          <a:p>
            <a:pPr marL="0" indent="0">
              <a:buNone/>
            </a:pPr>
            <a:r>
              <a:rPr lang="fi-FI" dirty="0"/>
              <a:t> </a:t>
            </a:r>
            <a:r>
              <a:rPr lang="fi-FI" i="1" dirty="0"/>
              <a:t>symboleja: kuvia, merkkejä tms. jotka vain kulttuuria ymmärtävä käsittää</a:t>
            </a:r>
          </a:p>
          <a:p>
            <a:pPr marL="0" indent="0">
              <a:buNone/>
            </a:pPr>
            <a:r>
              <a:rPr lang="fi-FI" i="1" dirty="0"/>
              <a:t> </a:t>
            </a:r>
            <a:r>
              <a:rPr lang="fi-FI" i="1" dirty="0" err="1"/>
              <a:t>rituaaleja:niillä</a:t>
            </a:r>
            <a:r>
              <a:rPr lang="fi-FI" i="1" dirty="0"/>
              <a:t> </a:t>
            </a:r>
            <a:r>
              <a:rPr lang="fi-FI" dirty="0"/>
              <a:t>tarkoitetaan samanlaisina toistuvia toimintatapoja. Tällaisia ovat esimerkiksi uskontojen vakiintuneet palvontamenot. Jokaisella ihmisellä on myös omia rituaaleja, jotka liittyvät vaikkapa nukkumaanmenoon, heräämiseen tai harrastuksiin.</a:t>
            </a:r>
            <a:r>
              <a:rPr lang="fi-FI" i="1" dirty="0"/>
              <a:t> </a:t>
            </a:r>
            <a:r>
              <a:rPr lang="fi-FI" dirty="0"/>
              <a:t>Syntymiseen, kuolemaan ja esimerkiksi itsenäisyyspäiväjuhlaan liittyy meidän kulttuurissamme monia rituaaleja.</a:t>
            </a:r>
          </a:p>
          <a:p>
            <a:pPr marL="0" indent="0">
              <a:buNone/>
            </a:pPr>
            <a:r>
              <a:rPr lang="fi-FI" dirty="0"/>
              <a:t>Siirtymäriittejä: yksilön elämänvaiheiden vaihtumiseen ja sosiaalisen aseman muuttumiseen liittyviä tapahtumia.</a:t>
            </a:r>
          </a:p>
          <a:p>
            <a:pPr marL="0" indent="0">
              <a:buNone/>
            </a:pPr>
            <a:r>
              <a:rPr lang="fi-FI" dirty="0"/>
              <a:t>Kieli: se yhdistää ja erottaa eri kulttuureja. Kieli on viestinnän ja kommunikaation väline, jolla esimerkiksi kasvatetaan lapsia niin kotona kuin koulussa. Kielen merkitystä kommunikoinnissa ei pidä kuitenkaan </a:t>
            </a:r>
            <a:r>
              <a:rPr lang="fi-FI" dirty="0" err="1"/>
              <a:t>ylikorostaa</a:t>
            </a:r>
            <a:r>
              <a:rPr lang="fi-FI" dirty="0"/>
              <a:t>, koska arvioiden mukaan ihmisten välisistä viesteistä vain 25 prosenttia on sanallista viestintää.</a:t>
            </a:r>
          </a:p>
          <a:p>
            <a:pPr marL="0" indent="0">
              <a:buNone/>
            </a:pPr>
            <a:r>
              <a:rPr lang="fi-FI" dirty="0"/>
              <a:t> Muu viestintä on niin sanottua sanatonta </a:t>
            </a:r>
            <a:r>
              <a:rPr lang="fi-FI" i="1" u="sng" dirty="0"/>
              <a:t>oheisviestintää</a:t>
            </a:r>
            <a:r>
              <a:rPr lang="fi-FI" dirty="0"/>
              <a:t>, kuten eleitä, ilmeitä, asentoja, liikkeitä, äänensävyjä, pukeutumista, tuoksuja, koruja ja koskettamista.</a:t>
            </a:r>
          </a:p>
        </p:txBody>
      </p:sp>
    </p:spTree>
    <p:extLst>
      <p:ext uri="{BB962C8B-B14F-4D97-AF65-F5344CB8AC3E}">
        <p14:creationId xmlns:p14="http://schemas.microsoft.com/office/powerpoint/2010/main" val="262856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456</Words>
  <Application>Microsoft Office PowerPoint</Application>
  <PresentationFormat>Laajakuva</PresentationFormat>
  <Paragraphs>18</Paragraphs>
  <Slides>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vt:i4>
      </vt:variant>
    </vt:vector>
  </HeadingPairs>
  <TitlesOfParts>
    <vt:vector size="8" baseType="lpstr">
      <vt:lpstr>Arial</vt:lpstr>
      <vt:lpstr>Calibri</vt:lpstr>
      <vt:lpstr>Calibri Light</vt:lpstr>
      <vt:lpstr>Office Theme</vt:lpstr>
      <vt:lpstr>Kulttuureja tutkimassa</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Kulttuureja tutkimassa</dc:title>
  <dc:creator>Minna</dc:creator>
  <cp:lastModifiedBy>Kaartinen Minna</cp:lastModifiedBy>
  <cp:revision>13</cp:revision>
  <dcterms:created xsi:type="dcterms:W3CDTF">2020-04-13T09:41:34Z</dcterms:created>
  <dcterms:modified xsi:type="dcterms:W3CDTF">2022-11-07T11:36:49Z</dcterms:modified>
</cp:coreProperties>
</file>