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7559675" cy="10691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fi-FI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move the slide</a:t>
            </a:r>
          </a:p>
        </p:txBody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fi-FI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PlaceHolder 4"/>
          <p:cNvSpPr>
            <a:spLocks noGrp="1"/>
          </p:cNvSpPr>
          <p:nvPr>
            <p:ph type="dt" idx="9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5"/>
          <p:cNvSpPr>
            <a:spLocks noGrp="1"/>
          </p:cNvSpPr>
          <p:nvPr>
            <p:ph type="ftr" idx="9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b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PlaceHolder 6"/>
          <p:cNvSpPr>
            <a:spLocks noGrp="1"/>
          </p:cNvSpPr>
          <p:nvPr>
            <p:ph type="sldNum" idx="9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def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A505351-099B-45D4-BA19-9ED7107BF9DD}" type="slidenum">
              <a: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rPr>
              <a:t>‹#›</a:t>
            </a:fld>
            <a:endParaRPr lang="fi-FI" sz="14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Dian numeron paikkamerkki 6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7169895A-92F1-404A-9A92-2F47A515A4C2}" type="slidenum">
              <a: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rPr>
              <a:t>1</a:t>
            </a:fld>
            <a:endParaRPr lang="fi-FI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640" y="812880"/>
            <a:ext cx="5345280" cy="4008600"/>
          </a:xfrm>
          <a:prstGeom prst="rect">
            <a:avLst/>
          </a:prstGeom>
          <a:ln w="0">
            <a:noFill/>
          </a:ln>
        </p:spPr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fi-FI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Dian numeron paikkamerkki 6"/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5938085B-C76F-4F93-883D-41E525D9AA6C}" type="slidenum">
              <a:rPr lang="fi-FI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Segoe UI"/>
              </a:rPr>
              <a:t>2</a:t>
            </a:fld>
            <a:endParaRPr lang="fi-FI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640" y="812880"/>
            <a:ext cx="5345280" cy="4008600"/>
          </a:xfrm>
          <a:prstGeom prst="rect">
            <a:avLst/>
          </a:prstGeom>
          <a:ln w="0">
            <a:noFill/>
          </a:ln>
        </p:spPr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fi-FI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ster1-Tyhjä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892D3A79-2F72-4690-B305-D7B3F0D5147C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4AF2BAD-C121-4A34-A747-36CCE2F3F6C0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toinen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kolmas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neljäs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viides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1-Layout9-picTx-Kuvatekstillinen-kuv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30360" y="457200"/>
            <a:ext cx="2949480" cy="160020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b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title"/>
          </p:nvPr>
        </p:nvSpPr>
        <p:spPr>
          <a:xfrm>
            <a:off x="3887640" y="987480"/>
            <a:ext cx="4629240" cy="487368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rmAutofit/>
          </a:bodyPr>
          <a:lstStyle/>
          <a:p>
            <a:pPr indent="0" algn="ctr">
              <a:buNone/>
            </a:pP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30360" y="2057400"/>
            <a:ext cx="2949480" cy="381168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6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4E4C4903-9809-46DA-973E-D46D1B80DFA7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FCF6718-DEAE-4E4F-8696-276E38FECBBA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1-Layout10-vertTx-Otsikko-ja-pystysuora-teksti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19080">
            <a:noFill/>
          </a:ln>
        </p:spPr>
        <p:txBody>
          <a:bodyPr vert="eaVert" lIns="0" tIns="0" rIns="0" bIns="0" anchor="t">
            <a:normAutofit fontScale="8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toinen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kolmas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neljäs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viides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AA0466BE-F439-4D18-821B-434474BD3CD2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515857C-03C2-4549-B712-F01E29445967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1-Layout11-vertTitleAndTx-Pystysuora-otsikko-ja-teksti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629400" y="272880"/>
            <a:ext cx="2057400" cy="5308560"/>
          </a:xfrm>
          <a:prstGeom prst="rect">
            <a:avLst/>
          </a:prstGeom>
          <a:noFill/>
          <a:ln w="19080">
            <a:noFill/>
          </a:ln>
        </p:spPr>
        <p:txBody>
          <a:bodyPr vert="eaVert" lIns="0" tIns="0" rIns="0" bIns="0" anchor="t" anchorCtr="1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272880"/>
            <a:ext cx="6019920" cy="5308560"/>
          </a:xfrm>
          <a:prstGeom prst="rect">
            <a:avLst/>
          </a:prstGeom>
          <a:noFill/>
          <a:ln w="19080">
            <a:noFill/>
          </a:ln>
        </p:spPr>
        <p:txBody>
          <a:bodyPr vert="eaVert"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toinen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kolmas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neljäs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viides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dt" idx="3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A5C10458-710B-4684-84DB-B026175A0C23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ftr" idx="3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sldNum" idx="3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FFCCB05-5BBA-4918-A974-AB1F0990A436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2-Otsikko-ja-sisältö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4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perustyyl. napsautt.</a:t>
            </a: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toinen taso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kolmas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neljäs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viides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dt" idx="3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39CB47E-21CD-4EF4-8D92-C724F39A82D7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ftr" idx="3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sldNum" idx="3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F28C39C-0F34-4990-8F70-925625F03569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2-Layout1-title-Otsikkodi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143000" y="1122480"/>
            <a:ext cx="6858000" cy="238752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b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6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6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dt" idx="4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1EBAFA8D-0F52-4921-82F9-F61CB125A4A0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ftr" idx="4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sldNum" idx="4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CB7E769-1BAF-43C7-A42B-E665F6D378B6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2-Layout2-obj-Otsikko-ja-sisältö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4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toinen taso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kolmas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neljäs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viides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dt" idx="4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40BE1495-F748-412B-9D3F-C8A49D6C132E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ftr" idx="4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sldNum" idx="4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A540CCA-3D55-4BFA-BA5E-524E5E6A2712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2-Layout3-secHead-Osan-ylätunnis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23880" y="1709640"/>
            <a:ext cx="7886880" cy="285264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b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6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6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23880" y="4589640"/>
            <a:ext cx="7886880" cy="150012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400" b="0" u="none" strike="noStrike">
                <a:solidFill>
                  <a:srgbClr val="767676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dt" idx="4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C8603E2E-E637-40B1-8856-EABEE139CC9D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ftr" idx="4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sldNum" idx="4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F21D526-9BEB-4CC2-A82A-8A00090F978B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2-Layout4-twoObj-Kaksi-sisältökohdett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4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title"/>
          </p:nvPr>
        </p:nvSpPr>
        <p:spPr>
          <a:xfrm>
            <a:off x="457200" y="1600200"/>
            <a:ext cx="4038480" cy="452592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toinen taso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kolmas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neljäs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viides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title"/>
          </p:nvPr>
        </p:nvSpPr>
        <p:spPr>
          <a:xfrm>
            <a:off x="4648320" y="1600200"/>
            <a:ext cx="4038480" cy="452592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toinen taso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kolmas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neljäs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viides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 idx="4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BA86DD59-0134-4CA8-A8E4-55F9BA762CBE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ftr" idx="5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sldNum" idx="5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F44D85F-E822-4A51-AD24-7095B2247F55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2-Layout5-twoTxTwoObj-Vertailu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30360" y="365040"/>
            <a:ext cx="7886880" cy="132552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4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630360" y="1681200"/>
            <a:ext cx="3868560" cy="82404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b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title"/>
          </p:nvPr>
        </p:nvSpPr>
        <p:spPr>
          <a:xfrm>
            <a:off x="630360" y="2505240"/>
            <a:ext cx="3868560" cy="368460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toinen taso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kolmas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neljäs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viides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4629240" y="1681200"/>
            <a:ext cx="3887640" cy="82404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>
              <a:lnSpc>
                <a:spcPct val="100000"/>
              </a:lnSpc>
              <a:spcBef>
                <a:spcPts val="641"/>
              </a:spcBef>
            </a:pPr>
            <a:r>
              <a:rPr lang="fi-FI" sz="2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title"/>
          </p:nvPr>
        </p:nvSpPr>
        <p:spPr>
          <a:xfrm>
            <a:off x="4629240" y="2505240"/>
            <a:ext cx="3887640" cy="368460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toinen taso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kolmas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neljäs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viides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6"/>
          <p:cNvSpPr>
            <a:spLocks noGrp="1"/>
          </p:cNvSpPr>
          <p:nvPr>
            <p:ph type="dt" idx="5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1D7F7810-43E2-45F4-B052-001AE05156F0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7"/>
          <p:cNvSpPr>
            <a:spLocks noGrp="1"/>
          </p:cNvSpPr>
          <p:nvPr>
            <p:ph type="ftr" idx="5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8"/>
          <p:cNvSpPr>
            <a:spLocks noGrp="1"/>
          </p:cNvSpPr>
          <p:nvPr>
            <p:ph type="sldNum" idx="5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87943F9-0CC8-46A0-9756-55143F1295A1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2-Layout6-titleOnly-Vain-otsikk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4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dt" idx="5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A345F244-B002-4155-AE23-F6782B9D4393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ftr" idx="5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sldNum" idx="5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9350D62-3936-4A64-9F5E-F63C79C9F9B1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ster1-Layout1-title-Otsikkodi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143000" y="1122480"/>
            <a:ext cx="6858000" cy="238752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b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6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6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F4115FD0-A642-4A25-B738-FBEF9A7E72E8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967DCF1-07C0-4ECB-B117-10C1842D4203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2-Layout7-blank-Tyhjä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dt" idx="5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8AAD68E9-BE5B-4BFC-87B7-67F229AC1AE6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ftr" idx="5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sldNum" idx="6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FF33A44-6A80-4D3B-A52F-41693F70C33E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2-Layout8-objTx-Kuvatekstillinen-sisältö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30360" y="457200"/>
            <a:ext cx="2949480" cy="160020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b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title"/>
          </p:nvPr>
        </p:nvSpPr>
        <p:spPr>
          <a:xfrm>
            <a:off x="3887640" y="987480"/>
            <a:ext cx="4629240" cy="4873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toinen taso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kolmas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neljäs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viides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30360" y="2057400"/>
            <a:ext cx="2949480" cy="3811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6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dt" idx="6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E0CEF8FC-DD42-42C8-8429-CEB6A7711869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ftr" idx="6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6"/>
          <p:cNvSpPr>
            <a:spLocks noGrp="1"/>
          </p:cNvSpPr>
          <p:nvPr>
            <p:ph type="sldNum" idx="6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CE790C7-5CF6-4B9B-9422-A525069FE8E3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2-Layout9-picTx-Kuvatekstillinen-kuv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30360" y="457200"/>
            <a:ext cx="2949480" cy="160020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b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title"/>
          </p:nvPr>
        </p:nvSpPr>
        <p:spPr>
          <a:xfrm>
            <a:off x="3887640" y="987480"/>
            <a:ext cx="4629240" cy="4873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>
              <a:buNone/>
            </a:pP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630360" y="2057400"/>
            <a:ext cx="2949480" cy="3811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6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dt" idx="6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CA0CBD35-5B0B-413B-A031-17FF594592B8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5"/>
          <p:cNvSpPr>
            <a:spLocks noGrp="1"/>
          </p:cNvSpPr>
          <p:nvPr>
            <p:ph type="ftr" idx="6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PlaceHolder 6"/>
          <p:cNvSpPr>
            <a:spLocks noGrp="1"/>
          </p:cNvSpPr>
          <p:nvPr>
            <p:ph type="sldNum" idx="6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3BC0BA3-9B06-4E2C-BB77-8E72B56EBE8F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2-Layout10-vertTx-Otsikko-ja-pystysuora-teksti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4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9080">
            <a:noFill/>
          </a:ln>
        </p:spPr>
        <p:txBody>
          <a:bodyPr vert="eaVert" lIns="45720" tIns="91440" rIns="45720" bIns="9144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toinen taso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kolmas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neljäs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viides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dt" idx="6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8A0FC581-B71C-442B-A4D5-B783B1B9B1C1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ftr" idx="6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PlaceHolder 5"/>
          <p:cNvSpPr>
            <a:spLocks noGrp="1"/>
          </p:cNvSpPr>
          <p:nvPr>
            <p:ph type="sldNum" idx="6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36E273F-1A9E-4417-945A-A8C585D18268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2-Layout11-vertTitleAndTx-Pystysuora-otsikko-ja-teksti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400" cy="5851440"/>
          </a:xfrm>
          <a:prstGeom prst="rect">
            <a:avLst/>
          </a:prstGeom>
          <a:noFill/>
          <a:ln w="19080">
            <a:noFill/>
          </a:ln>
        </p:spPr>
        <p:txBody>
          <a:bodyPr vert="eaVert" lIns="45720" tIns="91440" rIns="45720" bIns="91440" anchor="ctr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4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920" cy="5851440"/>
          </a:xfrm>
          <a:prstGeom prst="rect">
            <a:avLst/>
          </a:prstGeom>
          <a:noFill/>
          <a:ln w="19080">
            <a:noFill/>
          </a:ln>
        </p:spPr>
        <p:txBody>
          <a:bodyPr vert="eaVert" lIns="45720" tIns="91440" rIns="45720" bIns="9144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toinen taso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kolmas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neljäs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viides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dt" idx="7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04313F8A-9916-4EFE-9EDF-CE48A0A1E024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ftr" idx="7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PlaceHolder 5"/>
          <p:cNvSpPr>
            <a:spLocks noGrp="1"/>
          </p:cNvSpPr>
          <p:nvPr>
            <p:ph type="sldNum" idx="7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28D57F4-4FBF-4C4C-9D71-0CF1F2DF5DC6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3-Kaksi-sisältökohdett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4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perustyyl. napsautt.</a:t>
            </a: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toinen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kolmas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neljäs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viides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rm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toinen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kolmas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neljäs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viides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dt" idx="7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8665DAED-294B-47D6-BE35-F76A38C9EC99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PlaceHolder 5"/>
          <p:cNvSpPr>
            <a:spLocks noGrp="1"/>
          </p:cNvSpPr>
          <p:nvPr>
            <p:ph type="ftr" idx="7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PlaceHolder 6"/>
          <p:cNvSpPr>
            <a:spLocks noGrp="1"/>
          </p:cNvSpPr>
          <p:nvPr>
            <p:ph type="sldNum" idx="7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1DE56E9-DF62-465A-BEFF-2D74C8E70236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3-Layout1-title-Otsikkodi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1143000" y="1122480"/>
            <a:ext cx="6858000" cy="238752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b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6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6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dt" idx="7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20CB03B-2D1E-4DDF-BB53-58E0CB394662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ftr" idx="7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sldNum" idx="7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4E708AC-70EA-4C37-B00C-2214BE334884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3-Layout2-obj-Otsikko-ja-sisältö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4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title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toinen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kolmas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neljäs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viides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dt" idx="7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C1A6585A-284F-43AB-96C1-9341814CB66A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ftr" idx="8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PlaceHolder 5"/>
          <p:cNvSpPr>
            <a:spLocks noGrp="1"/>
          </p:cNvSpPr>
          <p:nvPr>
            <p:ph type="sldNum" idx="8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6BE2AC4-143E-4DB3-BB65-2C9B59E8BB9B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3-Layout3-secHead-Osan-ylätunnis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23880" y="1709640"/>
            <a:ext cx="7886880" cy="285264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b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6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6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623880" y="4589640"/>
            <a:ext cx="7886880" cy="150012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400" b="0" u="none" strike="noStrike">
                <a:solidFill>
                  <a:srgbClr val="767676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dt" idx="8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3D1A1611-A0A4-44ED-AFF3-D5A468C69F2D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ftr" idx="8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sldNum" idx="8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EAA2FEF-22BB-476F-8C95-A8853688CA11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3-Layout4-twoObj-Kaksi-sisältökohdett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4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title"/>
          </p:nvPr>
        </p:nvSpPr>
        <p:spPr>
          <a:xfrm>
            <a:off x="457200" y="1600200"/>
            <a:ext cx="1943280" cy="452592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toinen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kolmas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neljäs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viides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title"/>
          </p:nvPr>
        </p:nvSpPr>
        <p:spPr>
          <a:xfrm>
            <a:off x="2552760" y="1600200"/>
            <a:ext cx="1943280" cy="452592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toinen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kolmas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neljäs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viides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dt" idx="8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D1B70E9D-5FFA-470B-8A1B-33E4054A6D82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ftr" idx="8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sldNum" idx="8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C9EBDEA-063E-489A-ADFD-9C7EB4F90B7D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1-Layout2-obj-Otsikko-ja-sisältö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100000"/>
              </a:lnSpc>
              <a:spcBef>
                <a:spcPts val="1414"/>
              </a:spcBef>
              <a:buNone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toinen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kolmas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neljäs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viides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8E9709D5-51F1-47DC-AF66-5959E6FB2120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2092DE5-A425-46FF-9F33-AA94A57912FB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3-Layout5-twoTxTwoObj-Vertailu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30360" y="365040"/>
            <a:ext cx="7886880" cy="132552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4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630360" y="1681200"/>
            <a:ext cx="3868560" cy="82404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b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title"/>
          </p:nvPr>
        </p:nvSpPr>
        <p:spPr>
          <a:xfrm>
            <a:off x="630360" y="2505240"/>
            <a:ext cx="3868560" cy="368460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toinen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kolmas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neljäs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viides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4629240" y="1681200"/>
            <a:ext cx="3887640" cy="82404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>
              <a:lnSpc>
                <a:spcPct val="100000"/>
              </a:lnSpc>
              <a:spcBef>
                <a:spcPts val="561"/>
              </a:spcBef>
            </a:pPr>
            <a:r>
              <a:rPr lang="fi-FI" sz="2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 type="title"/>
          </p:nvPr>
        </p:nvSpPr>
        <p:spPr>
          <a:xfrm>
            <a:off x="4629240" y="2505240"/>
            <a:ext cx="3887640" cy="368460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toinen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kolmas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neljäs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viides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 type="dt" idx="8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66AA938-F334-450B-810E-0B420F93A4D4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PlaceHolder 7"/>
          <p:cNvSpPr>
            <a:spLocks noGrp="1"/>
          </p:cNvSpPr>
          <p:nvPr>
            <p:ph type="ftr" idx="8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PlaceHolder 8"/>
          <p:cNvSpPr>
            <a:spLocks noGrp="1"/>
          </p:cNvSpPr>
          <p:nvPr>
            <p:ph type="sldNum" idx="9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D6A0F58-AFD0-4BC7-BD9E-EA11A6648C5E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3-Layout6-titleOnly-Vain-otsikk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4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dt" idx="9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49AFA175-7C9D-410E-BE49-B9C2B217DC39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 type="ftr" idx="9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PlaceHolder 4"/>
          <p:cNvSpPr>
            <a:spLocks noGrp="1"/>
          </p:cNvSpPr>
          <p:nvPr>
            <p:ph type="sldNum" idx="9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F3BC845-2F39-4BF0-955D-5575F32273A8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3-Layout7-blank-Tyhjä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dt" idx="9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E339365F-067B-45C4-9B19-49E32FEABE10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ftr" idx="9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sldNum" idx="9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6F4BF28-80E5-4FFD-9E45-003471DF1BA4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fi-FI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16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1-Layout3-secHead-Osan-ylätunnis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23880" y="1709640"/>
            <a:ext cx="7886880" cy="285264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b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i-FI" sz="6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6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23880" y="4589640"/>
            <a:ext cx="7886880" cy="150012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400" b="0" u="none" strike="noStrike">
                <a:solidFill>
                  <a:srgbClr val="767676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E401B756-F26D-413B-BB84-AECA619550BF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F44F5C2-4C72-4FEE-86FA-BEC37A1C73F6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1-Layout4-twoObj-Kaksi-sisältökohdett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title"/>
          </p:nvPr>
        </p:nvSpPr>
        <p:spPr>
          <a:xfrm>
            <a:off x="457200" y="1604880"/>
            <a:ext cx="4038480" cy="397656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indent="0">
              <a:lnSpc>
                <a:spcPct val="100000"/>
              </a:lnSpc>
              <a:spcBef>
                <a:spcPts val="1414"/>
              </a:spcBef>
              <a:buNone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toinen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kolmas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neljäs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viides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title"/>
          </p:nvPr>
        </p:nvSpPr>
        <p:spPr>
          <a:xfrm>
            <a:off x="4648320" y="1604880"/>
            <a:ext cx="4038480" cy="397656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indent="0">
              <a:lnSpc>
                <a:spcPct val="100000"/>
              </a:lnSpc>
              <a:spcBef>
                <a:spcPts val="1414"/>
              </a:spcBef>
              <a:buNone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toinen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kolmas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neljäs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viides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F28671CE-037C-44BD-AB26-84105B7BE55F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6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A31962A-B03D-406E-9CE4-06B3DE56D8FD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1-Layout5-twoTxTwoObj-Vertailu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30360" y="365040"/>
            <a:ext cx="7886880" cy="132552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30360" y="1681200"/>
            <a:ext cx="3868560" cy="82404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b">
            <a:normAutofit fontScale="925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2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title"/>
          </p:nvPr>
        </p:nvSpPr>
        <p:spPr>
          <a:xfrm>
            <a:off x="630360" y="2505240"/>
            <a:ext cx="3868560" cy="368460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rmAutofit fontScale="77500" lnSpcReduction="19999"/>
          </a:bodyPr>
          <a:lstStyle/>
          <a:p>
            <a:pPr indent="0">
              <a:lnSpc>
                <a:spcPct val="100000"/>
              </a:lnSpc>
              <a:spcBef>
                <a:spcPts val="1414"/>
              </a:spcBef>
              <a:buNone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toinen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kolmas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neljäs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viides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29240" y="1681200"/>
            <a:ext cx="3887640" cy="82404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b">
            <a:normAutofit/>
          </a:bodyPr>
          <a:lstStyle/>
          <a:p>
            <a:pPr indent="0">
              <a:lnSpc>
                <a:spcPct val="100000"/>
              </a:lnSpc>
              <a:spcBef>
                <a:spcPts val="1414"/>
              </a:spcBef>
            </a:pPr>
            <a:r>
              <a:rPr lang="fi-FI" sz="2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title"/>
          </p:nvPr>
        </p:nvSpPr>
        <p:spPr>
          <a:xfrm>
            <a:off x="4629240" y="2505240"/>
            <a:ext cx="3887640" cy="368460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rmAutofit fontScale="77500" lnSpcReduction="19999"/>
          </a:bodyPr>
          <a:lstStyle/>
          <a:p>
            <a:pPr indent="0">
              <a:lnSpc>
                <a:spcPct val="100000"/>
              </a:lnSpc>
              <a:spcBef>
                <a:spcPts val="1414"/>
              </a:spcBef>
              <a:buNone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toinen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kolmas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neljäs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viides taso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6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DC42636-4258-4D6B-A963-135C3678668D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7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8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F6C5DC0-FCE2-43CC-9DA0-AA0575ECF729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1-Layout6-titleOnly-Vain-otsikk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i-FI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560777D3-43B5-4FFA-B0CB-B3FBC87A00F4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86FA48F-09BA-4E30-AD04-19A38E568010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1-Layout7-blank-Tyhjä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8EF832A6-C16E-4516-BDAD-932432F7FCA0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2368F8A-C095-4FAE-9791-A1AD49698430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1-Layout8-objTx-Kuvatekstillinen-sisältö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30360" y="457200"/>
            <a:ext cx="2949480" cy="160020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b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ots. perustyyl. napsautt.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3887640" y="987480"/>
            <a:ext cx="4629240" cy="487368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100000"/>
              </a:lnSpc>
              <a:spcBef>
                <a:spcPts val="1414"/>
              </a:spcBef>
              <a:buNone/>
            </a:pPr>
            <a:r>
              <a:rPr lang="fi-FI" sz="32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toinen taso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4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kolmas taso</a:t>
            </a:r>
            <a:endParaRPr lang="fi-FI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neljäs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000" b="0" u="none" strike="noStrike">
                <a:solidFill>
                  <a:srgbClr val="000000"/>
                </a:solidFill>
                <a:effectLst/>
                <a:uFillTx/>
                <a:latin typeface="Aptos"/>
              </a:rPr>
              <a:t>viides taso</a:t>
            </a:r>
            <a:endParaRPr lang="fi-FI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630360" y="2057400"/>
            <a:ext cx="2949480" cy="381168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i-FI" sz="16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Muokkaa tekstin perustyylejä napsauttamalla</a:t>
            </a:r>
            <a:endParaRPr lang="fi-FI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D0497C94-ADC3-47D9-9F1A-011EEF99EC6A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fi-FI" sz="2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def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FF78E0A-A91C-449A-AADA-07A599CC7994}" type="slidenum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‹#›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251640" y="-171360"/>
            <a:ext cx="8290800" cy="172800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 anchorCtr="1">
            <a:normAutofit fontScale="92500" lnSpcReduction="19999"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4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Ruotsin suurvalta-aika (1617 – 1721 / </a:t>
            </a:r>
            <a:br>
              <a:rPr sz="4400"/>
            </a:br>
            <a:r>
              <a:rPr lang="fi-FI" sz="4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        1561 – 1661)</a:t>
            </a:r>
            <a:br>
              <a:rPr sz="4400"/>
            </a:br>
            <a:r>
              <a:rPr lang="fi-FI" sz="4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Ruotsin nousu suurvallaksi</a:t>
            </a: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/>
          </p:nvPr>
        </p:nvSpPr>
        <p:spPr>
          <a:xfrm>
            <a:off x="611640" y="1917000"/>
            <a:ext cx="3884040" cy="420912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rmAutofit fontScale="92500" lnSpcReduction="19999"/>
          </a:bodyPr>
          <a:lstStyle/>
          <a:p>
            <a:pPr indent="0"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i-FI" sz="28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I TAVOITTEET</a:t>
            </a:r>
            <a:endParaRPr lang="fi-FI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OpenSymbol"/>
              <a:buAutoNum type="alphaUcParenR"/>
              <a:tabLst>
                <a:tab pos="0" algn="l"/>
              </a:tabLst>
            </a:pPr>
            <a:r>
              <a:rPr lang="fi-FI" sz="28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Taloudelliset</a:t>
            </a:r>
            <a:endParaRPr lang="fi-FI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pos="0" algn="l"/>
              </a:tabLst>
            </a:pPr>
            <a:r>
              <a:rPr lang="fi-FI" sz="28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P-Eurooppaan suuntautuvan kaupan valvonta (</a:t>
            </a:r>
            <a:r>
              <a:rPr lang="fi-FI" sz="2800" b="0" u="none" strike="noStrike" dirty="0" err="1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itämeren</a:t>
            </a:r>
            <a:r>
              <a:rPr lang="fi-FI" sz="28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herruus)</a:t>
            </a:r>
            <a:endParaRPr lang="fi-FI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OpenSymbol"/>
              <a:buAutoNum type="alphaUcParenR" startAt="2"/>
              <a:tabLst>
                <a:tab pos="0" algn="l"/>
              </a:tabLst>
            </a:pPr>
            <a:r>
              <a:rPr lang="fi-FI" sz="28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Poliittiset ja sotilaalliset</a:t>
            </a:r>
            <a:endParaRPr lang="fi-FI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pos="0" algn="l"/>
              </a:tabLst>
            </a:pPr>
            <a:r>
              <a:rPr lang="fi-FI" sz="28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Ruotsin itärajan siirto</a:t>
            </a:r>
            <a:endParaRPr lang="fi-FI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pos="0" algn="l"/>
              </a:tabLst>
            </a:pPr>
            <a:r>
              <a:rPr lang="fi-FI" sz="28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Baltian suunta (poliittinen tyhjiö)</a:t>
            </a:r>
            <a:endParaRPr lang="fi-FI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pos="0" algn="l"/>
              </a:tabLst>
            </a:pPr>
            <a:r>
              <a:rPr lang="fi-FI" sz="2800" b="0" u="none" strike="noStrike" dirty="0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Tanskan salmet</a:t>
            </a:r>
            <a:endParaRPr lang="fi-FI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6" name="Picture 2"/>
          <p:cNvPicPr/>
          <p:nvPr/>
        </p:nvPicPr>
        <p:blipFill>
          <a:blip r:embed="rId3"/>
          <a:stretch/>
        </p:blipFill>
        <p:spPr>
          <a:xfrm>
            <a:off x="4643280" y="2061000"/>
            <a:ext cx="4635000" cy="3476160"/>
          </a:xfrm>
          <a:prstGeom prst="rect">
            <a:avLst/>
          </a:prstGeom>
          <a:noFill/>
          <a:ln w="1908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ctr" anchorCtr="1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i-FI" sz="44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II EDELLYTYKSET</a:t>
            </a: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/>
          </p:nvPr>
        </p:nvSpPr>
        <p:spPr>
          <a:xfrm>
            <a:off x="457200" y="1556640"/>
            <a:ext cx="4258440" cy="456912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rmAutofit lnSpcReduction="9999"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OpenSymbol"/>
              <a:buAutoNum type="alphaUcParenR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Edullinen yleispoliittinen tilanne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Naapureiden heikkous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*Venäjällä valtaistuinriitoja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*Puolan vaalikuninkuus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*Saksassa uskonriitoja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*Saksalaisen ritarikunnan hajoaminen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- Ra. Halukas Habsburgien (Sa)vastaiseen liittoon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PlaceHolder 3"/>
          <p:cNvSpPr>
            <a:spLocks noGrp="1"/>
          </p:cNvSpPr>
          <p:nvPr>
            <p:ph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19080">
            <a:noFill/>
          </a:ln>
        </p:spPr>
        <p:txBody>
          <a:bodyPr lIns="91440" tIns="45720" rIns="91440" bIns="45720" anchor="t">
            <a:normAutofit lnSpcReduction="9999"/>
          </a:bodyPr>
          <a:lstStyle/>
          <a:p>
            <a:pPr indent="0"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B) Taloudelliset mahdollisuudet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pos="0" algn="l"/>
              </a:tabLst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Raskas verotus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pos="0" algn="l"/>
              </a:tabLst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Ra:n apurahat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C) Hyvä hallinto ja johtajat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pos="0" algn="l"/>
              </a:tabLst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Keskitetty hallinto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pos="0" algn="l"/>
              </a:tabLst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Kustaa II Aadolf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pos="0" algn="l"/>
              </a:tabLst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D) Hyvä armeija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-"/>
              <a:tabLst>
                <a:tab pos="0" algn="l"/>
              </a:tabLst>
            </a:pPr>
            <a:r>
              <a:rPr lang="fi-FI" sz="2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Kansallisella armeijalla hyvä moraali</a:t>
            </a:r>
            <a:endParaRPr lang="fi-FI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äivämäärän paikkamerkki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3C41A77B-C850-4F03-AAE3-18E00890B55E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1143000" y="1122480"/>
            <a:ext cx="6858000" cy="238752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b" anchorCtr="1">
            <a:noAutofit/>
          </a:bodyPr>
          <a:lstStyle/>
          <a:p>
            <a:pPr indent="0" algn="ctr">
              <a:buNone/>
            </a:pP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 type="subTitle"/>
          </p:nvPr>
        </p:nvSpPr>
        <p:spPr>
          <a:xfrm>
            <a:off x="1143000" y="3602160"/>
            <a:ext cx="6858000" cy="165564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 anchorCtr="1">
            <a:normAutofit/>
          </a:bodyPr>
          <a:lstStyle/>
          <a:p>
            <a:pPr indent="0" algn="ctr">
              <a:buNone/>
            </a:pP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äivämäärän paikkamerkki 3"/>
          <p:cNvSpPr txBox="1"/>
          <p:nvPr/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4071DB81-1DBB-4905-8827-F4AE1D25F2E6}" type="datetime">
              <a:rPr lang="fi-FI" sz="1200" b="0" u="none" strike="noStrike">
                <a:solidFill>
                  <a:srgbClr val="8B8B8B"/>
                </a:solidFill>
                <a:effectLst/>
                <a:uFillTx/>
                <a:latin typeface="Calibri"/>
                <a:ea typeface="Segoe UI"/>
              </a:rPr>
              <a:t>25.8.2025</a:t>
            </a:fld>
            <a:endParaRPr lang="fi-FI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1143000" y="1122480"/>
            <a:ext cx="6858000" cy="238752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b" anchorCtr="1">
            <a:noAutofit/>
          </a:bodyPr>
          <a:lstStyle/>
          <a:p>
            <a:pPr indent="0" algn="ctr">
              <a:buNone/>
            </a:pPr>
            <a:endParaRPr lang="fi-FI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subTitle"/>
          </p:nvPr>
        </p:nvSpPr>
        <p:spPr>
          <a:xfrm>
            <a:off x="1143000" y="3602160"/>
            <a:ext cx="6858000" cy="1655640"/>
          </a:xfrm>
          <a:prstGeom prst="rect">
            <a:avLst/>
          </a:prstGeom>
          <a:noFill/>
          <a:ln w="19080">
            <a:noFill/>
          </a:ln>
        </p:spPr>
        <p:txBody>
          <a:bodyPr lIns="0" tIns="0" rIns="0" bIns="0" anchor="t" anchorCtr="1">
            <a:normAutofit/>
          </a:bodyPr>
          <a:lstStyle/>
          <a:p>
            <a:pPr indent="0" algn="ctr">
              <a:buNone/>
            </a:pPr>
            <a:endParaRPr lang="fi-FI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109</Words>
  <Application>Microsoft Office PowerPoint</Application>
  <PresentationFormat>Näytössä katseltava diaesitys (4:3)</PresentationFormat>
  <Paragraphs>28</Paragraphs>
  <Slides>4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2" baseType="lpstr">
      <vt:lpstr>Aptos</vt:lpstr>
      <vt:lpstr>Arial</vt:lpstr>
      <vt:lpstr>Calibri</vt:lpstr>
      <vt:lpstr>OpenSymbol</vt:lpstr>
      <vt:lpstr>Symbol</vt:lpstr>
      <vt:lpstr>Times New Roman</vt:lpstr>
      <vt:lpstr>Wingdings</vt:lpstr>
      <vt:lpstr>Office</vt:lpstr>
      <vt:lpstr>Ruotsin suurvalta-aika (1617 – 1721 /           1561 – 1661) Ruotsin nousu suurvallaksi</vt:lpstr>
      <vt:lpstr>II EDELLYTYKSET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subject/>
  <dc:creator>oppilas</dc:creator>
  <dc:description/>
  <cp:lastModifiedBy>Kaartinen Minna</cp:lastModifiedBy>
  <cp:revision>10</cp:revision>
  <dcterms:created xsi:type="dcterms:W3CDTF">2016-03-13T16:52:20Z</dcterms:created>
  <dcterms:modified xsi:type="dcterms:W3CDTF">2025-08-25T17:19:03Z</dcterms:modified>
  <dc:language>fi-FI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r8>0</vt:r8>
  </property>
  <property fmtid="{D5CDD505-2E9C-101B-9397-08002B2CF9AE}" pid="3" name="HyperlinksChanged">
    <vt:bool>false</vt:bool>
  </property>
  <property fmtid="{D5CDD505-2E9C-101B-9397-08002B2CF9AE}" pid="4" name="LinksUpToDate">
    <vt:bool>false</vt:bool>
  </property>
  <property fmtid="{D5CDD505-2E9C-101B-9397-08002B2CF9AE}" pid="5" name="MMClips">
    <vt:r8>0</vt:r8>
  </property>
  <property fmtid="{D5CDD505-2E9C-101B-9397-08002B2CF9AE}" pid="6" name="Notes">
    <vt:r8>0</vt:r8>
  </property>
  <property fmtid="{D5CDD505-2E9C-101B-9397-08002B2CF9AE}" pid="7" name="PresentationFormat">
    <vt:lpwstr>On-screen Show (4:3)</vt:lpwstr>
  </property>
  <property fmtid="{D5CDD505-2E9C-101B-9397-08002B2CF9AE}" pid="8" name="ScaleCrop">
    <vt:bool>false</vt:bool>
  </property>
  <property fmtid="{D5CDD505-2E9C-101B-9397-08002B2CF9AE}" pid="9" name="ShareDoc">
    <vt:bool>false</vt:bool>
  </property>
  <property fmtid="{D5CDD505-2E9C-101B-9397-08002B2CF9AE}" pid="10" name="Slides">
    <vt:r8>6</vt:r8>
  </property>
</Properties>
</file>