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48"/>
  </p:normalViewPr>
  <p:slideViewPr>
    <p:cSldViewPr snapToGrid="0" snapToObjects="1">
      <p:cViewPr varScale="1">
        <p:scale>
          <a:sx n="98" d="100"/>
          <a:sy n="98" d="100"/>
        </p:scale>
        <p:origin x="3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7af92058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g127af9205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c87a4ba57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g11c87a4ba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c87a4ba57_0_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g11c87a4ba5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c87a4ba57_0_1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11c87a4ba5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c87a4ba57_0_2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g11c87a4ba5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628650" y="664405"/>
            <a:ext cx="7886700" cy="40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71450" lvl="0" indent="-8572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2475" b="1">
                <a:solidFill>
                  <a:schemeClr val="lt1"/>
                </a:solidFill>
              </a:defRPr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71450" lvl="0" indent="-8572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2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312283" y="185186"/>
            <a:ext cx="8545967" cy="72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8666480" y="33221"/>
            <a:ext cx="413584" cy="15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153" cy="133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153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153" cy="133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153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3"/>
          <p:cNvSpPr txBox="1">
            <a:spLocks noGrp="1"/>
          </p:cNvSpPr>
          <p:nvPr>
            <p:ph type="body" idx="5"/>
          </p:nvPr>
        </p:nvSpPr>
        <p:spPr>
          <a:xfrm>
            <a:off x="6282927" y="2965077"/>
            <a:ext cx="2575153" cy="133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pic" idx="6"/>
          </p:nvPr>
        </p:nvSpPr>
        <p:spPr>
          <a:xfrm>
            <a:off x="6283098" y="1014685"/>
            <a:ext cx="2575153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312284" y="460997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8666480" y="33221"/>
            <a:ext cx="413584" cy="15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573" cy="314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43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3994" cy="798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628650" y="1398943"/>
            <a:ext cx="7886700" cy="305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2250"/>
            </a:lvl1pPr>
            <a:lvl2pPr marL="342900" lvl="1" indent="-214313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025"/>
            </a:lvl2pPr>
            <a:lvl3pPr marL="514350" lvl="2" indent="-2000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1800"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618446" y="273844"/>
            <a:ext cx="8048952" cy="607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8666480" y="33221"/>
            <a:ext cx="413584" cy="15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3151764" y="1530032"/>
            <a:ext cx="1478058" cy="2612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113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628650" y="1147895"/>
            <a:ext cx="3776049" cy="3126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2250"/>
            </a:lvl1pPr>
            <a:lvl2pPr marL="342900" lvl="1" indent="-214313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025"/>
            </a:lvl2pPr>
            <a:lvl3pPr marL="514350" lvl="2" indent="-2000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1800"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4890431" y="1147895"/>
            <a:ext cx="3776049" cy="3126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2250"/>
            </a:lvl1pPr>
            <a:lvl2pPr marL="342900" lvl="1" indent="-214313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025"/>
            </a:lvl2pPr>
            <a:lvl3pPr marL="514350" lvl="2" indent="-2000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1800"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0" y="0"/>
            <a:ext cx="409643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17" cy="818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8666480" y="33221"/>
            <a:ext cx="413584" cy="15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18" cy="3259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312283" y="185186"/>
            <a:ext cx="8545967" cy="72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8666480" y="33221"/>
            <a:ext cx="413584" cy="15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691" cy="1412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691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691" cy="1412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691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691" cy="1412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691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691" cy="1412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691" cy="178120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312283" y="185186"/>
            <a:ext cx="8545967" cy="72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8666480" y="33221"/>
            <a:ext cx="413584" cy="151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09958" cy="2469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4723347" y="1673733"/>
            <a:ext cx="4109958" cy="2469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1650"/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857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228" cy="37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619" cy="37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171450" lvl="0" indent="-8572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342900" lvl="1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514350" lvl="2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685800" lvl="3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857250" lvl="4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028700" lvl="5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200150" lvl="6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371600" lvl="7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543050" lvl="8" indent="-128588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288221" y="1576541"/>
            <a:ext cx="4111602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4721703" y="1576541"/>
            <a:ext cx="4111602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312284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2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Autofit/>
          </a:bodyPr>
          <a:lstStyle/>
          <a:p>
            <a:r>
              <a:rPr lang="fi-FI" sz="3300" dirty="0"/>
              <a:t>16. Hyödyn ajan uudistuksia</a:t>
            </a:r>
            <a:br>
              <a:rPr lang="fi-FI" sz="3300" dirty="0"/>
            </a:br>
            <a:br>
              <a:rPr lang="fi-FI" sz="3300" dirty="0"/>
            </a:br>
            <a:r>
              <a:rPr lang="fi-FI" sz="3300" dirty="0"/>
              <a:t>Tietoisku: Talouden edistysaskelia</a:t>
            </a:r>
            <a:endParaRPr sz="3300"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fi-FI"/>
              <a:t>5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628650" y="664405"/>
            <a:ext cx="7886700" cy="40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>
              <a:lnSpc>
                <a:spcPct val="107916"/>
              </a:lnSpc>
              <a:spcAft>
                <a:spcPts val="300"/>
              </a:spcAft>
            </a:pPr>
            <a:r>
              <a:rPr lang="fi-FI" dirty="0">
                <a:solidFill>
                  <a:schemeClr val="tx2">
                    <a:lumMod val="50000"/>
                  </a:schemeClr>
                </a:solidFill>
              </a:rPr>
              <a:t>Anders Chydeniuksen talousajatuksia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628650" y="1010485"/>
            <a:ext cx="7886700" cy="3362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t" anchorCtr="0">
            <a:noAutofit/>
          </a:bodyPr>
          <a:lstStyle/>
          <a:p>
            <a:pPr marL="457200" indent="-34290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1700-luvun alkupuolella valistus levisi myös Pohjolan perukoille.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Anders Chydenius omaksui valistusajattelun ihanteet ja ajoi pontevasti yhteiskunnallisia uudistuksia koko uransa ajan.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Poliittisten vapauksien ohella Chydenius pyrki edistämään taloudellisia vapauksia, kuten elinkeinovapautta. Hän vastusti merkantilistisia rajoituksia tulleineen ja kauppakieltoineen.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Hän myös arvosteli palveluspakkoa ja esitti, että jokaisella ihmisellä piti olla oikeus tarjota työpanostaan minne haluaa.</a:t>
            </a:r>
            <a:endParaRPr sz="2400" dirty="0">
              <a:solidFill>
                <a:srgbClr val="000000"/>
              </a:solidFill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endParaRPr sz="2400" dirty="0">
              <a:solidFill>
                <a:srgbClr val="3F3F3F"/>
              </a:solidFill>
            </a:endParaRP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fld id="{00000000-1234-1234-1234-123412341234}" type="slidenum">
              <a:rPr lang="fi-FI"/>
              <a:pPr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r>
              <a:rPr lang="fi-FI"/>
              <a:t>Forum Historia 5, Luku 16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262626"/>
              </a:buClr>
              <a:buSzPts val="7200"/>
            </a:pPr>
            <a:r>
              <a:rPr lang="fi-FI" dirty="0">
                <a:solidFill>
                  <a:schemeClr val="tx2">
                    <a:lumMod val="50000"/>
                  </a:schemeClr>
                </a:solidFill>
              </a:rPr>
              <a:t>Talouselämän uudistuksia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1" name="Google Shape;101;p12"/>
          <p:cNvSpPr txBox="1">
            <a:spLocks noGrp="1"/>
          </p:cNvSpPr>
          <p:nvPr>
            <p:ph type="body" idx="1"/>
          </p:nvPr>
        </p:nvSpPr>
        <p:spPr>
          <a:xfrm>
            <a:off x="628650" y="1132950"/>
            <a:ext cx="7886700" cy="335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t" anchorCtr="0">
            <a:noAutofit/>
          </a:bodyPr>
          <a:lstStyle/>
          <a:p>
            <a:pPr marL="457200" indent="-34290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Valtiovalta halusi edistää kaupunkien elinkeinoja, koska se ymmärsi kaupunkien tarvitsevan uudistamista isonvihan jälkeen.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Kuitenkin vasta 1700-luvun puolimaissa elinkeinopolitiikkaa vapautettiin, ja porvarisoikeuksia oli aiempaa helpompi saada.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Porvarien lisäksi tehtailijoiden ja ruukinpatruunoiden elinkeinoja tuettiin.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Suomeen myönnettiin perustamislupia lasitehtaille sekä tekstiili-, tupakka- ja sokerimanufaktuureille.</a:t>
            </a:r>
            <a:endParaRPr sz="2400" dirty="0">
              <a:solidFill>
                <a:srgbClr val="000000"/>
              </a:solidFill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endParaRPr sz="2400" dirty="0">
              <a:solidFill>
                <a:srgbClr val="3F3F3F"/>
              </a:solidFill>
            </a:endParaRPr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fld id="{00000000-1234-1234-1234-123412341234}" type="slidenum">
              <a:rPr lang="fi-FI"/>
              <a:pPr/>
              <a:t>3</a:t>
            </a:fld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r>
              <a:rPr lang="fi-FI"/>
              <a:t>Forum Historia 5, Luku 16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262626"/>
              </a:buClr>
              <a:buSzPts val="7200"/>
            </a:pPr>
            <a:r>
              <a:rPr lang="fi-FI" dirty="0">
                <a:solidFill>
                  <a:schemeClr val="tx2">
                    <a:lumMod val="50000"/>
                  </a:schemeClr>
                </a:solidFill>
              </a:rPr>
              <a:t>Talouselämän uudistuksia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9" name="Google Shape;109;p13"/>
          <p:cNvSpPr txBox="1">
            <a:spLocks noGrp="1"/>
          </p:cNvSpPr>
          <p:nvPr>
            <p:ph type="body" idx="1"/>
          </p:nvPr>
        </p:nvSpPr>
        <p:spPr>
          <a:xfrm>
            <a:off x="628650" y="1418700"/>
            <a:ext cx="7886700" cy="3067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t" anchorCtr="0">
            <a:noAutofit/>
          </a:bodyPr>
          <a:lstStyle/>
          <a:p>
            <a:pPr marL="457200" indent="-34290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Kesti kuitenkin vuosikymmeniä ennen kuin Pohjanlahden kauppapakko loppui (1765–66 ) ja useampi kaupunki sai tapuli- eli ulkomaankauppaoikeudet.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Myös talonpoikaispurjehdusta omassa maassa vapautettiin, mutta ulkomaille purjehtimiseen talonpoikien alukset tarvitsivat erityisluvan.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Merkantilistinen talouspolitiikka rajoituksineen ja säätelyineen pysyi melko ennallaan koko 1700-luvun Chydeniuksen ja monen muunkin arvostelusta huolimatta.</a:t>
            </a:r>
            <a:endParaRPr sz="2400" dirty="0">
              <a:solidFill>
                <a:srgbClr val="000000"/>
              </a:solidFill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endParaRPr sz="2400" dirty="0">
              <a:solidFill>
                <a:srgbClr val="3F3F3F"/>
              </a:solidFill>
            </a:endParaRPr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fld id="{00000000-1234-1234-1234-123412341234}" type="slidenum">
              <a:rPr lang="fi-FI"/>
              <a:pPr/>
              <a:t>4</a:t>
            </a:fld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r>
              <a:rPr lang="fi-FI" dirty="0"/>
              <a:t>Forum Historia 5, Luku 16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262626"/>
              </a:buClr>
              <a:buSzPts val="7200"/>
            </a:pPr>
            <a:r>
              <a:rPr lang="fi-FI" dirty="0">
                <a:solidFill>
                  <a:schemeClr val="tx2">
                    <a:lumMod val="50000"/>
                  </a:schemeClr>
                </a:solidFill>
              </a:rPr>
              <a:t>Maatalouden uudistuksia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628649" y="1112010"/>
            <a:ext cx="8270421" cy="303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t" anchorCtr="0">
            <a:noAutofit/>
          </a:bodyPr>
          <a:lstStyle/>
          <a:p>
            <a:pPr marL="457200" indent="-34290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Hyödyn ajan hengessä talonpoikia kannustettiin verohelpotuksin raivaamaan metsistä ja soista lisää peltoja.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Maatalouden suuri uudistus oli isojako.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Isojako lopetti perinteisen sarkajaon ja vainiopakon ja vapautti siten talonpojat päättämään itse omien peltojensa käytöstä.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Isojaon tavoite oli, etteivät tilojen maat ole hajallaan, vaan niiden peltoalueet yhtenäistetään suuremmiksi kokonaisuuksiksi.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Suuri osa talonpojista kannatti isojakoa, koska se hyödytti heitä. </a:t>
            </a:r>
            <a:endParaRPr sz="2400" dirty="0">
              <a:solidFill>
                <a:srgbClr val="000000"/>
              </a:solidFill>
            </a:endParaRPr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fld id="{00000000-1234-1234-1234-123412341234}" type="slidenum">
              <a:rPr lang="fi-FI"/>
              <a:pPr/>
              <a:t>5</a:t>
            </a:fld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r>
              <a:rPr lang="fi-FI"/>
              <a:t>Forum Historia 5, Luku 16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262626"/>
              </a:buClr>
              <a:buSzPts val="7200"/>
            </a:pPr>
            <a:r>
              <a:rPr lang="fi-FI" dirty="0">
                <a:solidFill>
                  <a:schemeClr val="tx2">
                    <a:lumMod val="50000"/>
                  </a:schemeClr>
                </a:solidFill>
              </a:rPr>
              <a:t>Maatalouden uudistuksia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1"/>
          </p:nvPr>
        </p:nvSpPr>
        <p:spPr>
          <a:xfrm>
            <a:off x="628650" y="1081107"/>
            <a:ext cx="8262257" cy="3729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t" anchorCtr="0">
            <a:noAutofit/>
          </a:bodyPr>
          <a:lstStyle/>
          <a:p>
            <a:pPr marL="457200" indent="-342900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Peltojen uudelleenjaon lisäksi yhteismetsistä noin puolet yksityistettiin talonpojille ja noin kolmasosa siirrettiin valtiolle.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Tilattomat kärsivät uudistuksesta, koska talolliset usein kielsivät heiltä yksityismetsien käytön eli puita ei saanut kaataa.  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Satojen vuosien ajan käytössä olleet ryhmäkylät hajosivat ja maaseudulla valtasi alaa haja-asutus, kun talot siirrettiin omien viljelysten keskelle.</a:t>
            </a:r>
            <a:endParaRPr sz="2400" dirty="0">
              <a:solidFill>
                <a:srgbClr val="000000"/>
              </a:solidFill>
            </a:endParaRPr>
          </a:p>
          <a:p>
            <a:pPr marL="457200" indent="-342900"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</a:rPr>
              <a:t>Valtio alkoi tukea torppien perustamista, jotta uudisraivaus ja samalla viljanviljely lisääntyisi.</a:t>
            </a:r>
            <a:endParaRPr sz="2400" dirty="0">
              <a:solidFill>
                <a:srgbClr val="000000"/>
              </a:solidFill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endParaRPr sz="2400" dirty="0">
              <a:solidFill>
                <a:srgbClr val="3F3F3F"/>
              </a:solidFill>
            </a:endParaRPr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fld id="{00000000-1234-1234-1234-123412341234}" type="slidenum">
              <a:rPr lang="fi-FI"/>
              <a:pPr/>
              <a:t>6</a:t>
            </a:fld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84" tIns="17138" rIns="34284" bIns="17138" anchor="b" anchorCtr="0">
            <a:noAutofit/>
          </a:bodyPr>
          <a:lstStyle/>
          <a:p>
            <a:r>
              <a:rPr lang="fi-FI"/>
              <a:t>Forum Historia 5, Luku 16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345</Words>
  <Application>Microsoft Office PowerPoint</Application>
  <PresentationFormat>Näytössä katseltava esitys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16. Hyödyn ajan uudistuksia  Tietoisku: Talouden edistysaskelia</vt:lpstr>
      <vt:lpstr>Anders Chydeniuksen talousajatuksia</vt:lpstr>
      <vt:lpstr>Talouselämän uudistuksia</vt:lpstr>
      <vt:lpstr>Talouselämän uudistuksia</vt:lpstr>
      <vt:lpstr>Maatalouden uudistuksia</vt:lpstr>
      <vt:lpstr>Maatalouden uudistuksia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 &lt;Hyödyn ajan uudistuksia&gt;  &lt;Tietoisku: Talouden edistysaskelia&gt;</dc:title>
  <dc:creator>Kaartinen Minna</dc:creator>
  <cp:lastModifiedBy>Kaartinen Minna</cp:lastModifiedBy>
  <cp:revision>3</cp:revision>
  <dcterms:modified xsi:type="dcterms:W3CDTF">2025-03-26T12:30:39Z</dcterms:modified>
</cp:coreProperties>
</file>